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67" r:id="rId3"/>
    <p:sldId id="268" r:id="rId4"/>
    <p:sldId id="262" r:id="rId5"/>
    <p:sldId id="265" r:id="rId6"/>
    <p:sldId id="264" r:id="rId7"/>
  </p:sldIdLst>
  <p:sldSz cx="12192000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0" autoAdjust="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0DB2E-EDA7-4A36-9613-B5CBA566625E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947CA-530E-4637-B54C-71A962A14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0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5CB7-519F-4D89-8A4C-4EFA271E9923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243013"/>
            <a:ext cx="54102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200E-C75B-4B7C-919C-C7742B270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1243013"/>
            <a:ext cx="54102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60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1243013"/>
            <a:ext cx="54102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83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1243013"/>
            <a:ext cx="54102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23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1243013"/>
            <a:ext cx="54102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4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236663"/>
            <a:ext cx="914400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70338"/>
            <a:ext cx="914400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E86-E081-4F50-85B0-D43D35BAB5BD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886700" y="7004050"/>
            <a:ext cx="4114800" cy="40163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724400" y="7279482"/>
            <a:ext cx="2743200" cy="401638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1405BCD-BFEF-4618-9ED3-6A6AC895F03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325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7029-DC58-48D3-98D1-B2F5424125EF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403225"/>
            <a:ext cx="2628900" cy="640556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403225"/>
            <a:ext cx="7734300" cy="640556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898-13EB-4ED8-ACD8-CA137945D4D1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EEC-AF30-443F-B17A-3177E7067273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829550" y="7004050"/>
            <a:ext cx="4114800" cy="40163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724400" y="7281069"/>
            <a:ext cx="2743200" cy="4016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1405BCD-BFEF-4618-9ED3-6A6AC895F03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59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884363"/>
            <a:ext cx="105156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5059363"/>
            <a:ext cx="105156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BB2-76C7-4577-9D94-89E5BF9CF653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8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2012950"/>
            <a:ext cx="5181600" cy="4795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2012950"/>
            <a:ext cx="5181600" cy="4795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7142-A4CE-4232-87FA-39D8A2C653B0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6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03225"/>
            <a:ext cx="10515600" cy="14605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852613"/>
            <a:ext cx="515778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760663"/>
            <a:ext cx="5157787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852613"/>
            <a:ext cx="51831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760663"/>
            <a:ext cx="5183188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9148-79D9-41BE-8444-AAF888A04E98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86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7C73-D5F3-41DA-B35E-E1F88CAAAF00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2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1B9-7D30-4FDD-BFE8-978B231FAFDF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503238"/>
            <a:ext cx="39322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1089025"/>
            <a:ext cx="6172200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268538"/>
            <a:ext cx="39322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795-B01C-4167-B806-80A640F6F314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56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503238"/>
            <a:ext cx="39322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1089025"/>
            <a:ext cx="6172200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268538"/>
            <a:ext cx="39322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2E2D-2573-4487-89B7-5344C240F62C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2012950"/>
            <a:ext cx="1051560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7007225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B87D-BAE9-4644-86E9-D0593B80633F}" type="datetime1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7007225"/>
            <a:ext cx="41148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7007225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5BCD-BFEF-4618-9ED3-6A6AC895F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1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ea18.smp.ne.jp/area/p/nasj9mfqbk0qhlgm2/hikAfc/login.htm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hyperlink" Target="https://support.google.com/chrome/answer/95346?co=GENIE.Platform%3DDesktop&amp;hl=ja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google.com/intl/ja_jp/chro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5" Type="http://schemas.openxmlformats.org/officeDocument/2006/relationships/image" Target="../media/image30.jpeg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97384" y="1278410"/>
            <a:ext cx="534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大学より連絡された「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TOEIC Listening &amp; Reading IP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テスト（オンライン）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受験用の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URL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」にアクセス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②画面下部の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ログイン方法について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を参照のうえ、必要事項を選択・入力して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ログインボタンをクリック。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096000" y="350837"/>
            <a:ext cx="8238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/>
          <p:cNvSpPr txBox="1">
            <a:spLocks/>
          </p:cNvSpPr>
          <p:nvPr/>
        </p:nvSpPr>
        <p:spPr>
          <a:xfrm>
            <a:off x="330200" y="481467"/>
            <a:ext cx="5310236" cy="957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TOEIC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L&amp;R IP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テスト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オンライン受験マニュアル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" y="2363107"/>
            <a:ext cx="5383235" cy="423708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93860" y="2155001"/>
            <a:ext cx="2339258" cy="632576"/>
          </a:xfrm>
          <a:prstGeom prst="wedgeRoundRectCallout">
            <a:avLst>
              <a:gd name="adj1" fmla="val -103660"/>
              <a:gd name="adj2" fmla="val 20126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学部</a:t>
            </a: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入学予定の学部を選択</a:t>
            </a:r>
          </a:p>
        </p:txBody>
      </p:sp>
      <p:sp>
        <p:nvSpPr>
          <p:cNvPr id="30" name="角丸四角形吹き出し 29"/>
          <p:cNvSpPr/>
          <p:nvPr/>
        </p:nvSpPr>
        <p:spPr>
          <a:xfrm>
            <a:off x="3593860" y="3188267"/>
            <a:ext cx="2339258" cy="1356160"/>
          </a:xfrm>
          <a:prstGeom prst="wedgeRoundRectCallout">
            <a:avLst>
              <a:gd name="adj1" fmla="val -82369"/>
              <a:gd name="adj2" fmla="val 12975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</a:t>
            </a:r>
            <a:r>
              <a:rPr lang="en-US" altLang="ja-JP" sz="1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【TOEIC</a:t>
            </a:r>
            <a:r>
              <a:rPr lang="ja-JP" altLang="en-US" sz="1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オンラインテストの受験について</a:t>
            </a:r>
            <a:r>
              <a:rPr lang="en-US" altLang="ja-JP" sz="1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3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で指定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されている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（半角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桁の英数字）を入力</a:t>
            </a:r>
            <a:endParaRPr lang="en-US" altLang="ja-JP" sz="1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アルファベットは</a:t>
            </a:r>
            <a:r>
              <a:rPr lang="ja-JP" altLang="en-US" sz="13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大文字</a:t>
            </a:r>
            <a:endParaRPr lang="ja-JP" altLang="en-US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3664071" y="4665727"/>
            <a:ext cx="2269047" cy="820249"/>
          </a:xfrm>
          <a:prstGeom prst="wedgeRoundRectCallout">
            <a:avLst>
              <a:gd name="adj1" fmla="val -89117"/>
              <a:gd name="adj2" fmla="val -8629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■パスワード</a:t>
            </a:r>
            <a:endParaRPr lang="en-US" altLang="ja-JP" sz="1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自分の生年月日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半角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桁の数字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2164" y="6655510"/>
            <a:ext cx="522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この画面に「</a:t>
            </a:r>
            <a:r>
              <a:rPr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IIBC</a:t>
            </a:r>
            <a:r>
              <a:rPr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からのお知らせ」との記載がある場合があります。</a:t>
            </a:r>
            <a:endParaRPr lang="en-US" altLang="ja-JP" sz="1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その場合は必ず内容を確認してください。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40662" y="1275659"/>
            <a:ext cx="570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③初回ログイン時はパスワードの変更が必要。パスワードを変更のうえ、送信ボタンを押す。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66460" y="5097012"/>
            <a:ext cx="3315992" cy="1438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角丸四角形吹き出し 35"/>
          <p:cNvSpPr/>
          <p:nvPr/>
        </p:nvSpPr>
        <p:spPr>
          <a:xfrm>
            <a:off x="3676191" y="5590183"/>
            <a:ext cx="2256927" cy="1023335"/>
          </a:xfrm>
          <a:prstGeom prst="wedgeRoundRectCallout">
            <a:avLst>
              <a:gd name="adj1" fmla="val -64538"/>
              <a:gd name="adj2" fmla="val -1819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ログイン方法について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こちらに記載の内容を参照のうえ、必要事項を入力してください。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" r="245" b="-2693"/>
          <a:stretch/>
        </p:blipFill>
        <p:spPr>
          <a:xfrm>
            <a:off x="6454241" y="1792216"/>
            <a:ext cx="5371472" cy="2557220"/>
          </a:xfrm>
          <a:prstGeom prst="rect">
            <a:avLst/>
          </a:prstGeom>
        </p:spPr>
      </p:pic>
      <p:sp>
        <p:nvSpPr>
          <p:cNvPr id="38" name="角丸四角形吹き出し 37"/>
          <p:cNvSpPr/>
          <p:nvPr/>
        </p:nvSpPr>
        <p:spPr>
          <a:xfrm>
            <a:off x="6469236" y="4441433"/>
            <a:ext cx="4614203" cy="1329052"/>
          </a:xfrm>
          <a:prstGeom prst="wedgeRoundRectCallout">
            <a:avLst>
              <a:gd name="adj1" fmla="val -20455"/>
              <a:gd name="adj2" fmla="val -8951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英数記号から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種類以上、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文字以上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文字以下で設定。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変更したパスワードは、再ログインおよび結果確認時に必要になるので、メモをとるなどして絶対に忘れないこと！</a:t>
            </a:r>
            <a:endParaRPr lang="en-US" altLang="ja-JP" sz="1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忘れた場合は自身での再設定ができないため、ヘルプデスクにご連絡ください。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196053" y="4481649"/>
            <a:ext cx="1076906" cy="275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8601524" y="3890274"/>
            <a:ext cx="1076906" cy="309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9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/>
          <p:cNvCxnSpPr/>
          <p:nvPr/>
        </p:nvCxnSpPr>
        <p:spPr>
          <a:xfrm>
            <a:off x="6096000" y="350837"/>
            <a:ext cx="8238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493137" y="590741"/>
            <a:ext cx="528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⑤アンケートに答える。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（以下は一部分のみ抜粋）</a:t>
            </a:r>
            <a:endParaRPr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アンケート内の「属性</a:t>
            </a:r>
            <a:r>
              <a:rPr lang="ja-JP" altLang="en-US" sz="1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」は入力不要です</a:t>
            </a:r>
            <a:endParaRPr lang="en-US" altLang="ja-JP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46" y="1242870"/>
            <a:ext cx="3966120" cy="225412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6422773" y="3723226"/>
            <a:ext cx="528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⑥「アンケート確認画面」の入力画面を確認。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（以下画像は一部分のみ抜粋）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問題なければ「回答完了」、修正が必要なら「内容修正」を押す。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835" y="5467800"/>
            <a:ext cx="3952345" cy="160058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835" y="4437855"/>
            <a:ext cx="3944281" cy="957237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8662929" y="3234300"/>
            <a:ext cx="882093" cy="275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9158893" y="6822743"/>
            <a:ext cx="882093" cy="275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79" y="1002975"/>
            <a:ext cx="4330942" cy="3066364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254522" y="590739"/>
            <a:ext cx="552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④登録情報確認画面に切り替わるが、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変更せずに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「アンケート回答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試験実施」に進む。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138" y="4085484"/>
            <a:ext cx="1456347" cy="384695"/>
          </a:xfrm>
          <a:prstGeom prst="rect">
            <a:avLst/>
          </a:prstGeom>
        </p:spPr>
      </p:pic>
      <p:sp>
        <p:nvSpPr>
          <p:cNvPr id="52" name="正方形/長方形 51"/>
          <p:cNvSpPr/>
          <p:nvPr/>
        </p:nvSpPr>
        <p:spPr>
          <a:xfrm>
            <a:off x="2134196" y="4262788"/>
            <a:ext cx="1530229" cy="234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28610" y="4768037"/>
            <a:ext cx="579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試験期間前にログインした場合、「登録情報更新」ボタンのみ表示されます。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「アンケート回答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試験実施」ボタンは試験期間に入ってから表示されます。</a:t>
            </a: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1102" y="5395090"/>
            <a:ext cx="5795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登録情報は変更しないでください。</a:t>
            </a: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r="888"/>
          <a:stretch/>
        </p:blipFill>
        <p:spPr>
          <a:xfrm>
            <a:off x="177308" y="1104804"/>
            <a:ext cx="5495072" cy="486540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427472" y="551669"/>
            <a:ext cx="548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⑧テスト終了後、スコアが表示されるため、確認できたら画面を閉じる。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（終了直後時点では、結果のダウンロードはできません。）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4208016" y="1748902"/>
            <a:ext cx="1781709" cy="2228022"/>
          </a:xfrm>
          <a:prstGeom prst="wedgeRoundRectCallout">
            <a:avLst>
              <a:gd name="adj1" fmla="val -119285"/>
              <a:gd name="adj2" fmla="val 2894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80" y="2087717"/>
            <a:ext cx="1584008" cy="115599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326464" y="3305124"/>
            <a:ext cx="15558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事前に大学から共有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されていない場合は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内容を確認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29728" y="1839701"/>
            <a:ext cx="143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受験のしおり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756438" y="4283055"/>
            <a:ext cx="1693897" cy="272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450337" y="3514371"/>
            <a:ext cx="557577" cy="205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60092" y="5214506"/>
            <a:ext cx="3094489" cy="1685789"/>
          </a:xfrm>
          <a:prstGeom prst="wedgeRoundRectCallout">
            <a:avLst>
              <a:gd name="adj1" fmla="val -20545"/>
              <a:gd name="adj2" fmla="val -8514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58" y="5354699"/>
            <a:ext cx="2854580" cy="1382128"/>
          </a:xfrm>
          <a:prstGeom prst="rect">
            <a:avLst/>
          </a:prstGeom>
        </p:spPr>
      </p:pic>
      <p:sp>
        <p:nvSpPr>
          <p:cNvPr id="30" name="右矢印 29"/>
          <p:cNvSpPr/>
          <p:nvPr/>
        </p:nvSpPr>
        <p:spPr>
          <a:xfrm rot="16200000">
            <a:off x="785593" y="6094400"/>
            <a:ext cx="271403" cy="294425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726" y="6377313"/>
            <a:ext cx="263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Authorization</a:t>
            </a:r>
            <a:r>
              <a:rPr lang="ja-JP" altLang="en-US" sz="1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lang="en-US" altLang="ja-JP" sz="1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を入力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44326" y="5314037"/>
            <a:ext cx="2016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パソコン用テスト開始画面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3369930" y="4338899"/>
            <a:ext cx="1044622" cy="272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角丸四角形吹き出し 25"/>
          <p:cNvSpPr/>
          <p:nvPr/>
        </p:nvSpPr>
        <p:spPr>
          <a:xfrm>
            <a:off x="3232661" y="5206247"/>
            <a:ext cx="2812043" cy="2002590"/>
          </a:xfrm>
          <a:prstGeom prst="wedgeRoundRectCallout">
            <a:avLst>
              <a:gd name="adj1" fmla="val -28188"/>
              <a:gd name="adj2" fmla="val -7968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r="49708" b="60443"/>
          <a:stretch/>
        </p:blipFill>
        <p:spPr>
          <a:xfrm>
            <a:off x="3815806" y="6176577"/>
            <a:ext cx="1217514" cy="1004425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257375" y="5256630"/>
            <a:ext cx="2824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用アプリインストール画面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※iPad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受験の詳細は次ページに記載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試験中に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等を使用するよう指示があった場合は、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受験は不可のため、パソコンで受験してください。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096000" y="350837"/>
            <a:ext cx="8238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74105" y="394460"/>
            <a:ext cx="528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Authorization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・受験のしおりを確認の上、受験する。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■パソコンで受験する場合（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推奨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）：「受験する」ボタンから受験する。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で受験する場合：専用アプリをインストールのうえ、受験する。</a:t>
            </a: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7"/>
          <a:srcRect l="17429" t="23961" r="22355" b="39547"/>
          <a:stretch/>
        </p:blipFill>
        <p:spPr>
          <a:xfrm>
            <a:off x="6633855" y="1175805"/>
            <a:ext cx="5186128" cy="169581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2415199" y="1981172"/>
            <a:ext cx="919431" cy="289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角丸四角形吹き出し 48"/>
          <p:cNvSpPr/>
          <p:nvPr/>
        </p:nvSpPr>
        <p:spPr>
          <a:xfrm>
            <a:off x="81331" y="1813959"/>
            <a:ext cx="2137506" cy="1354214"/>
          </a:xfrm>
          <a:prstGeom prst="wedgeRoundRectCallout">
            <a:avLst>
              <a:gd name="adj1" fmla="val 61355"/>
              <a:gd name="adj2" fmla="val -2664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Authorization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受験時および結果確認時に必要になるので</a:t>
            </a:r>
          </a:p>
          <a:p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メモをとるなどして、絶対に忘れないこと！</a:t>
            </a:r>
          </a:p>
          <a:p>
            <a:endParaRPr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9421743" y="2604279"/>
            <a:ext cx="2398243" cy="1115405"/>
          </a:xfrm>
          <a:prstGeom prst="wedgeRoundRectCallout">
            <a:avLst>
              <a:gd name="adj1" fmla="val -32681"/>
              <a:gd name="adj2" fmla="val -8808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画面を閉じる前に、スコアが表示されたことを必ず確認！</a:t>
            </a:r>
          </a:p>
          <a:p>
            <a:r>
              <a:rPr lang="en-US" altLang="ja-JP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スコア表示前に閉じると正常に結果登録されません。</a:t>
            </a:r>
          </a:p>
          <a:p>
            <a:endParaRPr lang="ja-JP" altLang="en-US" sz="1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/>
          <p:cNvSpPr txBox="1"/>
          <p:nvPr/>
        </p:nvSpPr>
        <p:spPr>
          <a:xfrm>
            <a:off x="121150" y="550023"/>
            <a:ext cx="30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受験手順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6096000" y="350837"/>
            <a:ext cx="8238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" y="919356"/>
            <a:ext cx="5993931" cy="54545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2" y="433914"/>
            <a:ext cx="5988908" cy="171778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6209095" y="2207595"/>
            <a:ext cx="59110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◆受験にあたっての注意事項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トラブル発生による中断、再開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受験中にタブレットの不具合などトラブルが発生した場合は、一旦アプリを閉じて受験を中断してください。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その後、受験を開始した手順と同様にアプリを開き、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Authorization Code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を入力してログインすると、“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Resume Test”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ボタンが表示されます。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Resume Test”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ボタンを押下することで、中断したところからのテスト再開が可能です。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ボタン等を押してもアプリを閉じることができません。タブレット自体を強制終了する必要があります。タブレットの強制終了の仕方につきましてはホームボタンと電源ボタンの同時長押しが一般的ですが、タブレットのモデルによっても異なりますので詳細は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Apple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のサイトをご確認ください。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試験時間を満了したもの（タイマーのカウントダウンがゼロになったもの）および“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Finish Test”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を押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下したものを試験終了とみなします。</a:t>
            </a:r>
          </a:p>
          <a:p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スコア表示画面まで進まずにブラウザを閉じた場合、採点されませんのでご注意ください。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lang="ja-JP" altLang="en-US" sz="14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受験はできません。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で受験者サイトの　　　　　　　　を押してもアプリのインストール自体ができない仕組みになっています。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iPhone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上の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App store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の検索結果にも出てきません。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◆その他受験に関する詳細につきましては、受験のしおりを参照ください。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491" y="5989265"/>
            <a:ext cx="821127" cy="341086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70405" y="6358926"/>
            <a:ext cx="5933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1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6096000" y="350837"/>
            <a:ext cx="8238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769" y="516985"/>
            <a:ext cx="53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試験期間終了後の結果確認方法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38" y="1243661"/>
            <a:ext cx="5957026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①別紙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【TOEIC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オンラインテストの受験について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に記載の「テスト結果確認期間」中に下記「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TOEIC Listening &amp; Reading IP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テスト（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オンライン）結果確認用の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」にアクセス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して、　確認をしてください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https://area18.smp.ne.jp/area/p/nasj9mfqbk0qhlgm2/hikAfc/login.html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lnSpc>
                <a:spcPts val="1700"/>
              </a:lnSpc>
            </a:pPr>
            <a:endParaRPr lang="en-US" altLang="ja-JP" sz="105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en-US" altLang="ja-JP" sz="105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テスト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受験直後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に結果はダウンロード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はできませんので、結果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確認期間中に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してください。</a:t>
            </a:r>
            <a:endParaRPr lang="en-US" altLang="ja-JP" sz="105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テスト結果は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、結果確認期間が過ぎると確認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及び再発行はできなくなります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。必ず、それ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までに上記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</a:t>
            </a:r>
            <a:r>
              <a:rPr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して結果を確認してください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7789" t="19757" r="9073" b="5093"/>
          <a:stretch/>
        </p:blipFill>
        <p:spPr>
          <a:xfrm>
            <a:off x="6458179" y="873327"/>
            <a:ext cx="3409542" cy="2634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6836" t="8124" r="7959" b="17280"/>
          <a:stretch/>
        </p:blipFill>
        <p:spPr>
          <a:xfrm>
            <a:off x="6387507" y="4206899"/>
            <a:ext cx="3535760" cy="2835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387510" y="619411"/>
            <a:ext cx="53446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②テスト結果確認を押す。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7509" y="3637312"/>
            <a:ext cx="5624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③テスト結果印刷を押すと、右側の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が表示され、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ファイルの保存や印刷ができます。</a:t>
            </a: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確認期間は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か月余りですので注意してください。</a:t>
            </a:r>
            <a:endParaRPr lang="en-US" altLang="ja-JP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91" y="4205033"/>
            <a:ext cx="1912131" cy="2749793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7579604" y="3322637"/>
            <a:ext cx="1173873" cy="237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791451" y="6804527"/>
            <a:ext cx="702430" cy="237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7"/>
          <a:srcRect l="6797" t="8616" r="8109" b="46455"/>
          <a:stretch/>
        </p:blipFill>
        <p:spPr>
          <a:xfrm>
            <a:off x="293782" y="3508197"/>
            <a:ext cx="4581085" cy="2072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正方形/長方形 33"/>
          <p:cNvSpPr/>
          <p:nvPr/>
        </p:nvSpPr>
        <p:spPr>
          <a:xfrm>
            <a:off x="1403903" y="4873175"/>
            <a:ext cx="1377812" cy="157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403903" y="5089351"/>
            <a:ext cx="1377812" cy="158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36" name="角丸四角形吹き出し 35"/>
          <p:cNvSpPr/>
          <p:nvPr/>
        </p:nvSpPr>
        <p:spPr>
          <a:xfrm>
            <a:off x="3526039" y="3968242"/>
            <a:ext cx="2256927" cy="1090364"/>
          </a:xfrm>
          <a:prstGeom prst="wedgeRoundRectCallout">
            <a:avLst>
              <a:gd name="adj1" fmla="val -79579"/>
              <a:gd name="adj2" fmla="val 3686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Authorization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テスト受験時に使用した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Authorization Code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を入力してください。</a:t>
            </a:r>
          </a:p>
        </p:txBody>
      </p:sp>
      <p:sp>
        <p:nvSpPr>
          <p:cNvPr id="37" name="角丸四角形吹き出し 36"/>
          <p:cNvSpPr/>
          <p:nvPr/>
        </p:nvSpPr>
        <p:spPr>
          <a:xfrm>
            <a:off x="3526039" y="5247963"/>
            <a:ext cx="2256927" cy="1023538"/>
          </a:xfrm>
          <a:prstGeom prst="wedgeRoundRectCallout">
            <a:avLst>
              <a:gd name="adj1" fmla="val -80895"/>
              <a:gd name="adj2" fmla="val -6442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■パスワードを入力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テスト受験時にご自身で変更されたパスワードを入力してください。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 flipH="1">
            <a:off x="5949259" y="479173"/>
            <a:ext cx="501" cy="67063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30818" y="391429"/>
            <a:ext cx="53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よくあるご質問（</a:t>
            </a:r>
            <a:r>
              <a:rPr lang="en-US" altLang="ja-JP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FAQ)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223" y="1642841"/>
            <a:ext cx="5773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テストを開始したが、音が出ない。進まない。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以下の動作環境内で受験しているか確認してください。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音が出ないまま進む等の不具合があれば、ブラウザを閉じて再ログインしてください。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中断した場所から再スタートします。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7407" r="117" b="22487"/>
          <a:stretch/>
        </p:blipFill>
        <p:spPr>
          <a:xfrm>
            <a:off x="32347" y="2632692"/>
            <a:ext cx="5878026" cy="14050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1814" y="822682"/>
            <a:ext cx="587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大学から案内された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にアクセスしても先に進めない。別の学部が表示される。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の打ち間違いがないか確認してください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スペースが入っていないか等）。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は受験回毎に新しくなるため、今回の受験用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にアクセスしているか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再度確認してください。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73904" y="2504906"/>
            <a:ext cx="6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「非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SSL</a:t>
            </a:r>
            <a:r>
              <a:rPr lang="ja-JP" altLang="en-US" sz="12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接続は許可されていません」というエラーが表示されている。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受験のしおりの最終ページを参照し、パソコンを調整してください。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72519" y="3072717"/>
            <a:ext cx="595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試験中に画面が動かなくなった。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ブラウザを閉じ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、大学から案内された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から再度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Authorization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Code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を入力して再開してください。中断した場所から再スタートします。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2519" y="3794037"/>
            <a:ext cx="606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reading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パートで前の問題に戻りたいが「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Back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」ボタンが見当たらない。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Review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ボタンから戻ってください。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Finish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Test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ボタンを押すとテストが終了してしまうのでご注意ください。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815" y="3738580"/>
            <a:ext cx="243987" cy="25049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5"/>
          <a:srcRect l="14072" t="-12879" r="13895" b="-5182"/>
          <a:stretch/>
        </p:blipFill>
        <p:spPr>
          <a:xfrm>
            <a:off x="3096103" y="2888728"/>
            <a:ext cx="187616" cy="19197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106" y="3304974"/>
            <a:ext cx="161881" cy="14255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069" y="3106020"/>
            <a:ext cx="171721" cy="16633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66" y="3298948"/>
            <a:ext cx="183253" cy="15806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7847028" y="387653"/>
            <a:ext cx="359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スマートフォンには対応していません。</a:t>
            </a:r>
            <a:endParaRPr lang="en-US" altLang="ja-JP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443" y="2426632"/>
            <a:ext cx="59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動作環境（パソコン）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49259" y="376102"/>
            <a:ext cx="59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動作環境（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06" y="638401"/>
            <a:ext cx="4090945" cy="1150178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6172516" y="4502073"/>
            <a:ext cx="634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試験を完了したかどうかわからず不安。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最後にスコアが出たら試験は完了です。心配であれば、再度ログインしてください。「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Completed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」との表記が出れば完了しています。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スコアが出る前にブラウザを閉じると、試験未完了（未受験扱い）となるため注意！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172517" y="5368042"/>
            <a:ext cx="576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スコアをもう一度確認したい。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結果確認期間に確認できます。また、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の保存や印刷も可能です。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確認可能期間は１ヶ月余りです。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172517" y="6052563"/>
            <a:ext cx="576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指定期間を過ぎたが、受験できるか。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受験できません。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29480" y="6539158"/>
            <a:ext cx="64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FAQ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を読んでも解決しない場合は、以下までお問い合わせください。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TOEIC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オンラインテスト ヘルプデスク</a:t>
            </a:r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(03-5521-5912</a:t>
            </a:r>
            <a:r>
              <a:rPr lang="ja-JP" altLang="en-US" sz="1200" b="1" u="sng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営業時間：平日</a:t>
            </a:r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感染症対策（緊急事態宣言等）の状況により時間短縮および閉鎖の可能性があります。</a:t>
            </a:r>
          </a:p>
        </p:txBody>
      </p:sp>
      <p:sp>
        <p:nvSpPr>
          <p:cNvPr id="2" name="円/楕円 1"/>
          <p:cNvSpPr/>
          <p:nvPr/>
        </p:nvSpPr>
        <p:spPr>
          <a:xfrm>
            <a:off x="6047656" y="2528091"/>
            <a:ext cx="167655" cy="1400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39" name="円/楕円 38"/>
          <p:cNvSpPr/>
          <p:nvPr/>
        </p:nvSpPr>
        <p:spPr>
          <a:xfrm>
            <a:off x="6047656" y="2743291"/>
            <a:ext cx="167655" cy="14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47" name="円/楕円 46"/>
          <p:cNvSpPr/>
          <p:nvPr/>
        </p:nvSpPr>
        <p:spPr>
          <a:xfrm>
            <a:off x="63125" y="841889"/>
            <a:ext cx="167655" cy="1676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Q</a:t>
            </a:r>
            <a:endParaRPr lang="ja-JP" altLang="en-US" sz="1100" dirty="0"/>
          </a:p>
        </p:txBody>
      </p:sp>
      <p:sp>
        <p:nvSpPr>
          <p:cNvPr id="48" name="円/楕円 47"/>
          <p:cNvSpPr/>
          <p:nvPr/>
        </p:nvSpPr>
        <p:spPr>
          <a:xfrm>
            <a:off x="63125" y="1057089"/>
            <a:ext cx="167655" cy="1676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A</a:t>
            </a:r>
            <a:endParaRPr lang="ja-JP" altLang="en-US" sz="1100" dirty="0"/>
          </a:p>
        </p:txBody>
      </p:sp>
      <p:sp>
        <p:nvSpPr>
          <p:cNvPr id="49" name="円/楕円 48"/>
          <p:cNvSpPr/>
          <p:nvPr/>
        </p:nvSpPr>
        <p:spPr>
          <a:xfrm>
            <a:off x="63125" y="1663209"/>
            <a:ext cx="167655" cy="1676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Q</a:t>
            </a:r>
            <a:endParaRPr lang="ja-JP" altLang="en-US" sz="1100" dirty="0"/>
          </a:p>
        </p:txBody>
      </p:sp>
      <p:sp>
        <p:nvSpPr>
          <p:cNvPr id="50" name="円/楕円 49"/>
          <p:cNvSpPr/>
          <p:nvPr/>
        </p:nvSpPr>
        <p:spPr>
          <a:xfrm>
            <a:off x="63125" y="1878409"/>
            <a:ext cx="167655" cy="1676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/>
              <a:t>A</a:t>
            </a:r>
            <a:endParaRPr lang="ja-JP" altLang="en-US" sz="1100" dirty="0"/>
          </a:p>
        </p:txBody>
      </p:sp>
      <p:sp>
        <p:nvSpPr>
          <p:cNvPr id="51" name="円/楕円 50"/>
          <p:cNvSpPr/>
          <p:nvPr/>
        </p:nvSpPr>
        <p:spPr>
          <a:xfrm>
            <a:off x="6047656" y="3091541"/>
            <a:ext cx="167655" cy="1400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52" name="円/楕円 51"/>
          <p:cNvSpPr/>
          <p:nvPr/>
        </p:nvSpPr>
        <p:spPr>
          <a:xfrm>
            <a:off x="6047656" y="3297216"/>
            <a:ext cx="167655" cy="14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53" name="円/楕円 52"/>
          <p:cNvSpPr/>
          <p:nvPr/>
        </p:nvSpPr>
        <p:spPr>
          <a:xfrm>
            <a:off x="6047656" y="3823725"/>
            <a:ext cx="167655" cy="1400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54" name="円/楕円 53"/>
          <p:cNvSpPr/>
          <p:nvPr/>
        </p:nvSpPr>
        <p:spPr>
          <a:xfrm>
            <a:off x="6047656" y="4038925"/>
            <a:ext cx="167655" cy="14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55" name="円/楕円 54"/>
          <p:cNvSpPr/>
          <p:nvPr/>
        </p:nvSpPr>
        <p:spPr>
          <a:xfrm>
            <a:off x="6047656" y="4532975"/>
            <a:ext cx="167655" cy="1400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56" name="円/楕円 55"/>
          <p:cNvSpPr/>
          <p:nvPr/>
        </p:nvSpPr>
        <p:spPr>
          <a:xfrm>
            <a:off x="6047656" y="4748175"/>
            <a:ext cx="167655" cy="14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57" name="円/楕円 56"/>
          <p:cNvSpPr/>
          <p:nvPr/>
        </p:nvSpPr>
        <p:spPr>
          <a:xfrm>
            <a:off x="6047656" y="5404998"/>
            <a:ext cx="167655" cy="1676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58" name="円/楕円 57"/>
          <p:cNvSpPr/>
          <p:nvPr/>
        </p:nvSpPr>
        <p:spPr>
          <a:xfrm>
            <a:off x="6047656" y="5620198"/>
            <a:ext cx="167655" cy="1676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59" name="円/楕円 58"/>
          <p:cNvSpPr/>
          <p:nvPr/>
        </p:nvSpPr>
        <p:spPr>
          <a:xfrm>
            <a:off x="6047656" y="6056005"/>
            <a:ext cx="167655" cy="1676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60" name="円/楕円 59"/>
          <p:cNvSpPr/>
          <p:nvPr/>
        </p:nvSpPr>
        <p:spPr>
          <a:xfrm>
            <a:off x="6047656" y="6271205"/>
            <a:ext cx="167655" cy="1676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066" y="3518102"/>
            <a:ext cx="169824" cy="164498"/>
          </a:xfrm>
          <a:prstGeom prst="rect">
            <a:avLst/>
          </a:prstGeom>
        </p:spPr>
      </p:pic>
      <p:sp>
        <p:nvSpPr>
          <p:cNvPr id="67" name="乗算記号 66"/>
          <p:cNvSpPr/>
          <p:nvPr/>
        </p:nvSpPr>
        <p:spPr>
          <a:xfrm>
            <a:off x="2917333" y="3677074"/>
            <a:ext cx="300236" cy="288591"/>
          </a:xfrm>
          <a:prstGeom prst="mathMultiply">
            <a:avLst>
              <a:gd name="adj1" fmla="val 121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23" y="3555767"/>
            <a:ext cx="253956" cy="286412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101" y="2984002"/>
            <a:ext cx="310465" cy="288357"/>
          </a:xfrm>
          <a:prstGeom prst="rect">
            <a:avLst/>
          </a:prstGeom>
        </p:spPr>
      </p:pic>
      <p:graphicFrame>
        <p:nvGraphicFramePr>
          <p:cNvPr id="75" name="表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51919"/>
              </p:ext>
            </p:extLst>
          </p:nvPr>
        </p:nvGraphicFramePr>
        <p:xfrm>
          <a:off x="103177" y="4380573"/>
          <a:ext cx="5743402" cy="2756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6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以下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URL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より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Google Chrome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をインストールします。</a:t>
                      </a:r>
                    </a:p>
                    <a:p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https://www.google.com/intl/ja_jp/chrome/</a:t>
                      </a:r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インストール→開く方法については以下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URL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を参照ください。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</a:t>
                      </a:r>
                      <a:r>
                        <a:rPr kumimoji="1" lang="ja-JP" altLang="en-US" sz="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Windows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で異なります。	</a:t>
                      </a:r>
                    </a:p>
                    <a:p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https://support.google.com/chrome/answer/95346?co=GENIE.Platform%3DDesktop&amp;hl=ja</a:t>
                      </a:r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Google Chrome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のアドレスバーに、テスト受験用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URL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を貼り付け、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Enter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キーを押します。（クリックではなく、コピー＆ペースト）</a:t>
                      </a:r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/>
          <a:stretch/>
        </p:blipFill>
        <p:spPr>
          <a:xfrm>
            <a:off x="3428212" y="5683772"/>
            <a:ext cx="1713451" cy="1359984"/>
          </a:xfrm>
          <a:prstGeom prst="rect">
            <a:avLst/>
          </a:prstGeom>
        </p:spPr>
      </p:pic>
      <p:sp>
        <p:nvSpPr>
          <p:cNvPr id="78" name="下矢印 77"/>
          <p:cNvSpPr/>
          <p:nvPr/>
        </p:nvSpPr>
        <p:spPr>
          <a:xfrm rot="16200000">
            <a:off x="2675106" y="6036927"/>
            <a:ext cx="531101" cy="3514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81" name="テキスト ボックス 52"/>
          <p:cNvSpPr txBox="1"/>
          <p:nvPr/>
        </p:nvSpPr>
        <p:spPr>
          <a:xfrm>
            <a:off x="399520" y="5387114"/>
            <a:ext cx="3247003" cy="3517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/>
              <a:t>【</a:t>
            </a:r>
            <a:r>
              <a:rPr lang="ja-JP" altLang="en-US" sz="1050" b="1"/>
              <a:t>登録後に届くメール</a:t>
            </a:r>
            <a:r>
              <a:rPr lang="en-US" altLang="ja-JP" sz="1050" b="1"/>
              <a:t>】</a:t>
            </a:r>
            <a:endParaRPr lang="ja-JP" altLang="en-US" sz="1050" b="1"/>
          </a:p>
        </p:txBody>
      </p:sp>
      <p:sp>
        <p:nvSpPr>
          <p:cNvPr id="82" name="テキスト ボックス 53"/>
          <p:cNvSpPr txBox="1"/>
          <p:nvPr/>
        </p:nvSpPr>
        <p:spPr>
          <a:xfrm>
            <a:off x="3350891" y="5393465"/>
            <a:ext cx="2598368" cy="4660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 dirty="0"/>
              <a:t>【</a:t>
            </a:r>
            <a:r>
              <a:rPr lang="ja-JP" altLang="en-US" sz="1050" b="1" dirty="0"/>
              <a:t>受験者サイト</a:t>
            </a:r>
            <a:r>
              <a:rPr lang="en-US" altLang="ja-JP" sz="1050" b="1" dirty="0"/>
              <a:t>(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Google Chrome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50" b="1" dirty="0"/>
              <a:t>】</a:t>
            </a:r>
            <a:endParaRPr lang="ja-JP" altLang="en-US" sz="1050" b="1" dirty="0"/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6" y="5654455"/>
            <a:ext cx="1927700" cy="1103601"/>
          </a:xfrm>
          <a:prstGeom prst="rect">
            <a:avLst/>
          </a:prstGeom>
        </p:spPr>
      </p:pic>
      <p:sp>
        <p:nvSpPr>
          <p:cNvPr id="79" name="四角形吹き出し 78"/>
          <p:cNvSpPr/>
          <p:nvPr/>
        </p:nvSpPr>
        <p:spPr>
          <a:xfrm>
            <a:off x="419472" y="6642504"/>
            <a:ext cx="3013515" cy="294105"/>
          </a:xfrm>
          <a:prstGeom prst="wedgeRectCallout">
            <a:avLst>
              <a:gd name="adj1" fmla="val -31478"/>
              <a:gd name="adj2" fmla="val -74010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テスト受験用</a:t>
            </a:r>
            <a:r>
              <a:rPr lang="en-US" altLang="ja-JP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ja-JP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コピー（</a:t>
            </a:r>
            <a:r>
              <a:rPr lang="en-US" altLang="ja-JP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ja-JP" altLang="ja-JP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の部分から）</a:t>
            </a:r>
            <a:endParaRPr lang="ja-JP" altLang="ja-JP" sz="10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四角形吹き出し 83"/>
          <p:cNvSpPr/>
          <p:nvPr/>
        </p:nvSpPr>
        <p:spPr>
          <a:xfrm>
            <a:off x="3723919" y="5938784"/>
            <a:ext cx="2042609" cy="294105"/>
          </a:xfrm>
          <a:prstGeom prst="wedgeRectCallout">
            <a:avLst>
              <a:gd name="adj1" fmla="val -31478"/>
              <a:gd name="adj2" fmla="val -74010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アドレスバーに貼り付け→</a:t>
            </a:r>
            <a:r>
              <a:rPr lang="en-US" altLang="ja-JP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Enter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3371366" y="5648289"/>
            <a:ext cx="1142998" cy="136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8187" y="4080249"/>
            <a:ext cx="5511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※Mac</a:t>
            </a:r>
            <a:r>
              <a:rPr lang="ja-JP" altLang="en-US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のパソコンをご使用の方は、以下の手順に従い、</a:t>
            </a:r>
            <a:r>
              <a:rPr lang="en-US" altLang="ja-JP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Chrome</a:t>
            </a:r>
            <a:r>
              <a:rPr lang="ja-JP" altLang="en-US" sz="1050" b="1" u="sng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で受</a:t>
            </a:r>
            <a:r>
              <a:rPr lang="ja-JP" altLang="en-US" sz="10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験してください。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073904" y="1813949"/>
            <a:ext cx="608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パスワードが分からなくなった。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初期パスワードは大学からご案内のあったものです（生年月日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桁など）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ご自身で変更後のパスワードを忘れた場合は、ヘルプデスクまでご連絡ください。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6047656" y="1837134"/>
            <a:ext cx="167655" cy="1400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Q</a:t>
            </a:r>
            <a:endParaRPr lang="ja-JP" altLang="en-US" sz="1050" dirty="0"/>
          </a:p>
        </p:txBody>
      </p:sp>
      <p:sp>
        <p:nvSpPr>
          <p:cNvPr id="64" name="円/楕円 63"/>
          <p:cNvSpPr/>
          <p:nvPr/>
        </p:nvSpPr>
        <p:spPr>
          <a:xfrm>
            <a:off x="6047656" y="2052334"/>
            <a:ext cx="167655" cy="140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A</a:t>
            </a:r>
            <a:endParaRPr lang="ja-JP" altLang="en-US" sz="105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5BCD-BFEF-4618-9ED3-6A6AC895F03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1627</Words>
  <Application>Microsoft Office PowerPoint</Application>
  <PresentationFormat>ユーザー設定</PresentationFormat>
  <Paragraphs>158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一般財団法人 国際ビジネスコミュニケーション協会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長嶋　裕介</dc:creator>
  <cp:lastModifiedBy>s11193</cp:lastModifiedBy>
  <cp:revision>62</cp:revision>
  <cp:lastPrinted>2020-10-27T23:56:14Z</cp:lastPrinted>
  <dcterms:created xsi:type="dcterms:W3CDTF">2020-03-18T07:52:02Z</dcterms:created>
  <dcterms:modified xsi:type="dcterms:W3CDTF">2021-02-16T04:17:07Z</dcterms:modified>
</cp:coreProperties>
</file>