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4"/>
  </p:handoutMasterIdLst>
  <p:sldIdLst>
    <p:sldId id="257" r:id="rId2"/>
    <p:sldId id="258" r:id="rId3"/>
  </p:sldIdLst>
  <p:sldSz cx="9144000" cy="6858000" type="screen4x3"/>
  <p:notesSz cx="7099300" cy="102346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08F"/>
    <a:srgbClr val="1A27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570"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1294" y="0"/>
            <a:ext cx="3076364" cy="511731"/>
          </a:xfrm>
          <a:prstGeom prst="rect">
            <a:avLst/>
          </a:prstGeom>
        </p:spPr>
        <p:txBody>
          <a:bodyPr vert="horz" lIns="95463" tIns="47732" rIns="95463" bIns="47732" rtlCol="0"/>
          <a:lstStyle>
            <a:lvl1pPr algn="r">
              <a:defRPr sz="1300"/>
            </a:lvl1pPr>
          </a:lstStyle>
          <a:p>
            <a:fld id="{DF596144-B0C9-4536-B072-DECBA81798B9}" type="datetimeFigureOut">
              <a:rPr kumimoji="1" lang="ja-JP" altLang="en-US" smtClean="0"/>
              <a:t>2020/5/20</a:t>
            </a:fld>
            <a:endParaRPr kumimoji="1" lang="ja-JP" altLang="en-US"/>
          </a:p>
        </p:txBody>
      </p:sp>
      <p:sp>
        <p:nvSpPr>
          <p:cNvPr id="4" name="フッター プレースホルダー 3"/>
          <p:cNvSpPr>
            <a:spLocks noGrp="1"/>
          </p:cNvSpPr>
          <p:nvPr>
            <p:ph type="ftr" sz="quarter" idx="2"/>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4" y="9721106"/>
            <a:ext cx="3076364" cy="511731"/>
          </a:xfrm>
          <a:prstGeom prst="rect">
            <a:avLst/>
          </a:prstGeom>
        </p:spPr>
        <p:txBody>
          <a:bodyPr vert="horz" lIns="95463" tIns="47732" rIns="95463" bIns="47732" rtlCol="0" anchor="b"/>
          <a:lstStyle>
            <a:lvl1pPr algn="r">
              <a:defRPr sz="1300"/>
            </a:lvl1pPr>
          </a:lstStyle>
          <a:p>
            <a:fld id="{1874C45B-49F8-4021-90F9-DC20A22967F7}" type="slidenum">
              <a:rPr kumimoji="1" lang="ja-JP" altLang="en-US" smtClean="0"/>
              <a:t>‹#›</a:t>
            </a:fld>
            <a:endParaRPr kumimoji="1" lang="ja-JP" altLang="en-US"/>
          </a:p>
        </p:txBody>
      </p:sp>
    </p:spTree>
    <p:extLst>
      <p:ext uri="{BB962C8B-B14F-4D97-AF65-F5344CB8AC3E}">
        <p14:creationId xmlns:p14="http://schemas.microsoft.com/office/powerpoint/2010/main" val="20421571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2D2732E-9CD5-954D-BEC3-62C7585DEFAC}" type="datetimeFigureOut">
              <a:rPr kumimoji="1" lang="ja-JP" altLang="en-US" smtClean="0"/>
              <a:t>2020/5/20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83F915-D22F-234C-A920-61F654D525B2}" type="slidenum">
              <a:rPr kumimoji="1" lang="ja-JP" altLang="en-US" smtClean="0"/>
              <a:t>‹#›</a:t>
            </a:fld>
            <a:endParaRPr kumimoji="1" lang="ja-JP" altLang="en-US"/>
          </a:p>
        </p:txBody>
      </p:sp>
    </p:spTree>
    <p:extLst>
      <p:ext uri="{BB962C8B-B14F-4D97-AF65-F5344CB8AC3E}">
        <p14:creationId xmlns:p14="http://schemas.microsoft.com/office/powerpoint/2010/main" val="171285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2D2732E-9CD5-954D-BEC3-62C7585DEFAC}" type="datetimeFigureOut">
              <a:rPr kumimoji="1" lang="ja-JP" altLang="en-US" smtClean="0"/>
              <a:t>2020/5/20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83F915-D22F-234C-A920-61F654D525B2}" type="slidenum">
              <a:rPr kumimoji="1" lang="ja-JP" altLang="en-US" smtClean="0"/>
              <a:t>‹#›</a:t>
            </a:fld>
            <a:endParaRPr kumimoji="1" lang="ja-JP" altLang="en-US"/>
          </a:p>
        </p:txBody>
      </p:sp>
    </p:spTree>
    <p:extLst>
      <p:ext uri="{BB962C8B-B14F-4D97-AF65-F5344CB8AC3E}">
        <p14:creationId xmlns:p14="http://schemas.microsoft.com/office/powerpoint/2010/main" val="306415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2D2732E-9CD5-954D-BEC3-62C7585DEFAC}" type="datetimeFigureOut">
              <a:rPr kumimoji="1" lang="ja-JP" altLang="en-US" smtClean="0"/>
              <a:t>2020/5/20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83F915-D22F-234C-A920-61F654D525B2}" type="slidenum">
              <a:rPr kumimoji="1" lang="ja-JP" altLang="en-US" smtClean="0"/>
              <a:t>‹#›</a:t>
            </a:fld>
            <a:endParaRPr kumimoji="1" lang="ja-JP" altLang="en-US"/>
          </a:p>
        </p:txBody>
      </p:sp>
    </p:spTree>
    <p:extLst>
      <p:ext uri="{BB962C8B-B14F-4D97-AF65-F5344CB8AC3E}">
        <p14:creationId xmlns:p14="http://schemas.microsoft.com/office/powerpoint/2010/main" val="343419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2D2732E-9CD5-954D-BEC3-62C7585DEFAC}" type="datetimeFigureOut">
              <a:rPr kumimoji="1" lang="ja-JP" altLang="en-US" smtClean="0"/>
              <a:t>2020/5/20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83F915-D22F-234C-A920-61F654D525B2}" type="slidenum">
              <a:rPr kumimoji="1" lang="ja-JP" altLang="en-US" smtClean="0"/>
              <a:t>‹#›</a:t>
            </a:fld>
            <a:endParaRPr kumimoji="1" lang="ja-JP" altLang="en-US"/>
          </a:p>
        </p:txBody>
      </p:sp>
    </p:spTree>
    <p:extLst>
      <p:ext uri="{BB962C8B-B14F-4D97-AF65-F5344CB8AC3E}">
        <p14:creationId xmlns:p14="http://schemas.microsoft.com/office/powerpoint/2010/main" val="40718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2D2732E-9CD5-954D-BEC3-62C7585DEFAC}" type="datetimeFigureOut">
              <a:rPr kumimoji="1" lang="ja-JP" altLang="en-US" smtClean="0"/>
              <a:t>2020/5/20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83F915-D22F-234C-A920-61F654D525B2}" type="slidenum">
              <a:rPr kumimoji="1" lang="ja-JP" altLang="en-US" smtClean="0"/>
              <a:t>‹#›</a:t>
            </a:fld>
            <a:endParaRPr kumimoji="1" lang="ja-JP" altLang="en-US"/>
          </a:p>
        </p:txBody>
      </p:sp>
    </p:spTree>
    <p:extLst>
      <p:ext uri="{BB962C8B-B14F-4D97-AF65-F5344CB8AC3E}">
        <p14:creationId xmlns:p14="http://schemas.microsoft.com/office/powerpoint/2010/main" val="188122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2D2732E-9CD5-954D-BEC3-62C7585DEFAC}" type="datetimeFigureOut">
              <a:rPr kumimoji="1" lang="ja-JP" altLang="en-US" smtClean="0"/>
              <a:t>2020/5/20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83F915-D22F-234C-A920-61F654D525B2}" type="slidenum">
              <a:rPr kumimoji="1" lang="ja-JP" altLang="en-US" smtClean="0"/>
              <a:t>‹#›</a:t>
            </a:fld>
            <a:endParaRPr kumimoji="1" lang="ja-JP" altLang="en-US"/>
          </a:p>
        </p:txBody>
      </p:sp>
    </p:spTree>
    <p:extLst>
      <p:ext uri="{BB962C8B-B14F-4D97-AF65-F5344CB8AC3E}">
        <p14:creationId xmlns:p14="http://schemas.microsoft.com/office/powerpoint/2010/main" val="44238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2D2732E-9CD5-954D-BEC3-62C7585DEFAC}" type="datetimeFigureOut">
              <a:rPr kumimoji="1" lang="ja-JP" altLang="en-US" smtClean="0"/>
              <a:t>2020/5/20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F83F915-D22F-234C-A920-61F654D525B2}" type="slidenum">
              <a:rPr kumimoji="1" lang="ja-JP" altLang="en-US" smtClean="0"/>
              <a:t>‹#›</a:t>
            </a:fld>
            <a:endParaRPr kumimoji="1" lang="ja-JP" altLang="en-US"/>
          </a:p>
        </p:txBody>
      </p:sp>
    </p:spTree>
    <p:extLst>
      <p:ext uri="{BB962C8B-B14F-4D97-AF65-F5344CB8AC3E}">
        <p14:creationId xmlns:p14="http://schemas.microsoft.com/office/powerpoint/2010/main" val="2967375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2D2732E-9CD5-954D-BEC3-62C7585DEFAC}" type="datetimeFigureOut">
              <a:rPr kumimoji="1" lang="ja-JP" altLang="en-US" smtClean="0"/>
              <a:t>2020/5/20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F83F915-D22F-234C-A920-61F654D525B2}" type="slidenum">
              <a:rPr kumimoji="1" lang="ja-JP" altLang="en-US" smtClean="0"/>
              <a:t>‹#›</a:t>
            </a:fld>
            <a:endParaRPr kumimoji="1" lang="ja-JP" altLang="en-US"/>
          </a:p>
        </p:txBody>
      </p:sp>
    </p:spTree>
    <p:extLst>
      <p:ext uri="{BB962C8B-B14F-4D97-AF65-F5344CB8AC3E}">
        <p14:creationId xmlns:p14="http://schemas.microsoft.com/office/powerpoint/2010/main" val="84375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2D2732E-9CD5-954D-BEC3-62C7585DEFAC}" type="datetimeFigureOut">
              <a:rPr kumimoji="1" lang="ja-JP" altLang="en-US" smtClean="0"/>
              <a:t>2020/5/20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F83F915-D22F-234C-A920-61F654D525B2}" type="slidenum">
              <a:rPr kumimoji="1" lang="ja-JP" altLang="en-US" smtClean="0"/>
              <a:t>‹#›</a:t>
            </a:fld>
            <a:endParaRPr kumimoji="1" lang="ja-JP" altLang="en-US"/>
          </a:p>
        </p:txBody>
      </p:sp>
    </p:spTree>
    <p:extLst>
      <p:ext uri="{BB962C8B-B14F-4D97-AF65-F5344CB8AC3E}">
        <p14:creationId xmlns:p14="http://schemas.microsoft.com/office/powerpoint/2010/main" val="291777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2D2732E-9CD5-954D-BEC3-62C7585DEFAC}" type="datetimeFigureOut">
              <a:rPr kumimoji="1" lang="ja-JP" altLang="en-US" smtClean="0"/>
              <a:t>2020/5/20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83F915-D22F-234C-A920-61F654D525B2}" type="slidenum">
              <a:rPr kumimoji="1" lang="ja-JP" altLang="en-US" smtClean="0"/>
              <a:t>‹#›</a:t>
            </a:fld>
            <a:endParaRPr kumimoji="1" lang="ja-JP" altLang="en-US"/>
          </a:p>
        </p:txBody>
      </p:sp>
    </p:spTree>
    <p:extLst>
      <p:ext uri="{BB962C8B-B14F-4D97-AF65-F5344CB8AC3E}">
        <p14:creationId xmlns:p14="http://schemas.microsoft.com/office/powerpoint/2010/main" val="249536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2D2732E-9CD5-954D-BEC3-62C7585DEFAC}" type="datetimeFigureOut">
              <a:rPr kumimoji="1" lang="ja-JP" altLang="en-US" smtClean="0"/>
              <a:t>2020/5/20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83F915-D22F-234C-A920-61F654D525B2}" type="slidenum">
              <a:rPr kumimoji="1" lang="ja-JP" altLang="en-US" smtClean="0"/>
              <a:t>‹#›</a:t>
            </a:fld>
            <a:endParaRPr kumimoji="1" lang="ja-JP" altLang="en-US"/>
          </a:p>
        </p:txBody>
      </p:sp>
    </p:spTree>
    <p:extLst>
      <p:ext uri="{BB962C8B-B14F-4D97-AF65-F5344CB8AC3E}">
        <p14:creationId xmlns:p14="http://schemas.microsoft.com/office/powerpoint/2010/main" val="333536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2732E-9CD5-954D-BEC3-62C7585DEFAC}" type="datetimeFigureOut">
              <a:rPr kumimoji="1" lang="ja-JP" altLang="en-US" smtClean="0"/>
              <a:t>2020/5/20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3F915-D22F-234C-A920-61F654D525B2}" type="slidenum">
              <a:rPr kumimoji="1" lang="ja-JP" altLang="en-US" smtClean="0"/>
              <a:t>‹#›</a:t>
            </a:fld>
            <a:endParaRPr kumimoji="1" lang="ja-JP" altLang="en-US"/>
          </a:p>
        </p:txBody>
      </p:sp>
    </p:spTree>
    <p:extLst>
      <p:ext uri="{BB962C8B-B14F-4D97-AF65-F5344CB8AC3E}">
        <p14:creationId xmlns:p14="http://schemas.microsoft.com/office/powerpoint/2010/main" val="3649587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a:stretch>
            <a:fillRect/>
          </a:stretch>
        </p:blipFill>
        <p:spPr>
          <a:xfrm>
            <a:off x="-2736" y="0"/>
            <a:ext cx="9154929" cy="6863674"/>
          </a:xfrm>
          <a:prstGeom prst="rect">
            <a:avLst/>
          </a:prstGeom>
        </p:spPr>
      </p:pic>
      <p:sp>
        <p:nvSpPr>
          <p:cNvPr id="4" name="サブタイトル 2"/>
          <p:cNvSpPr txBox="1">
            <a:spLocks/>
          </p:cNvSpPr>
          <p:nvPr/>
        </p:nvSpPr>
        <p:spPr>
          <a:xfrm>
            <a:off x="117655" y="84840"/>
            <a:ext cx="8259310" cy="4782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2400"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科研費インセンティブ等学内助成金規程化に伴う取扱について（ポイント）</a:t>
            </a:r>
            <a:r>
              <a:rPr lang="en-US" altLang="ja-JP" sz="1700"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1/2</a:t>
            </a:r>
            <a:endParaRPr lang="ja-JP" altLang="en-US" sz="170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7" name="図 26"/>
          <p:cNvPicPr>
            <a:picLocks noChangeAspect="1"/>
          </p:cNvPicPr>
          <p:nvPr/>
        </p:nvPicPr>
        <p:blipFill>
          <a:blip r:embed="rId3"/>
          <a:stretch>
            <a:fillRect/>
          </a:stretch>
        </p:blipFill>
        <p:spPr>
          <a:xfrm>
            <a:off x="7021874" y="5989728"/>
            <a:ext cx="1868129" cy="493075"/>
          </a:xfrm>
          <a:prstGeom prst="rect">
            <a:avLst/>
          </a:prstGeom>
        </p:spPr>
      </p:pic>
      <p:pic>
        <p:nvPicPr>
          <p:cNvPr id="28" name="図 27"/>
          <p:cNvPicPr>
            <a:picLocks noChangeAspect="1"/>
          </p:cNvPicPr>
          <p:nvPr/>
        </p:nvPicPr>
        <p:blipFill>
          <a:blip r:embed="rId4"/>
          <a:stretch>
            <a:fillRect/>
          </a:stretch>
        </p:blipFill>
        <p:spPr>
          <a:xfrm>
            <a:off x="7660970" y="6687982"/>
            <a:ext cx="1397000" cy="99078"/>
          </a:xfrm>
          <a:prstGeom prst="rect">
            <a:avLst/>
          </a:prstGeom>
        </p:spPr>
      </p:pic>
      <p:sp>
        <p:nvSpPr>
          <p:cNvPr id="2" name="テキスト ボックス 1"/>
          <p:cNvSpPr txBox="1"/>
          <p:nvPr/>
        </p:nvSpPr>
        <p:spPr>
          <a:xfrm>
            <a:off x="621102" y="810883"/>
            <a:ext cx="8022566" cy="6832640"/>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研究開発センターより教員の所属する学部，大学院，研究所等に研究費を配分し，執行，精算等の経費管理をいただきますので，ご協力を何卒お願いいたします。</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使途の範囲　（取扱要領　</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合算執行の禁止（取扱要領　</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p.</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５）</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他の学内経費との合算執行は不可。例外として，</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旅費</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は一定の条件の</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もと認める。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）学会参加のための旅費・・・学部等に計上されている学会出張旅費と　</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の合算執行可</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以外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（教育）研究目的の旅費・・・一回の出張につき，</a:t>
            </a:r>
            <a:r>
              <a:rPr lang="ja-JP" altLang="en-US" sz="1600" u="sng" dirty="0" smtClean="0">
                <a:latin typeface="メイリオ" panose="020B0604030504040204" pitchFamily="50" charset="-128"/>
                <a:ea typeface="メイリオ" panose="020B0604030504040204" pitchFamily="50" charset="-128"/>
                <a:cs typeface="メイリオ" panose="020B0604030504040204" pitchFamily="50" charset="-128"/>
              </a:rPr>
              <a:t>経費</a:t>
            </a:r>
            <a:r>
              <a:rPr lang="ja-JP" altLang="en-US" sz="1600" u="sng" dirty="0" err="1" smtClean="0">
                <a:latin typeface="メイリオ" panose="020B0604030504040204" pitchFamily="50" charset="-128"/>
                <a:ea typeface="メイリオ" panose="020B0604030504040204" pitchFamily="50" charset="-128"/>
                <a:cs typeface="メイリオ" panose="020B0604030504040204" pitchFamily="50" charset="-128"/>
              </a:rPr>
              <a:t>ご</a:t>
            </a:r>
            <a:r>
              <a:rPr lang="ja-JP" altLang="en-US" sz="1600" u="sng"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latin typeface="メイリオ" panose="020B0604030504040204" pitchFamily="50" charset="-128"/>
                <a:ea typeface="メイリオ" panose="020B0604030504040204" pitchFamily="50" charset="-128"/>
                <a:cs typeface="メイリオ" panose="020B0604030504040204" pitchFamily="50" charset="-128"/>
              </a:rPr>
              <a:t>とに</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出張日程を切り分けた場合のみ個人研究費等他の学内経費との合算執</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行可　　　　</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教育研究機器備品支出，教研準備品費，人件費，教研・手数料報酬，　</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教研委託業務費</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は私費との合算を認めない。</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３　旅費の支給基準（取扱要領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p.</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学会参加・・・学会出張旅費規程（規定第</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235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号）</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学会以外の教育研究目的・・・国内出張旅費規程（規定第</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56</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号）</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国外出張旅費規程（規定</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422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号）</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ただし，学会（国外）と国外出張旅費については</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宿泊料</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25,000</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円</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（実費　</a:t>
            </a: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上限）</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当</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8,000</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円</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を一律支給。</a:t>
            </a:r>
          </a:p>
          <a:p>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8243669" y="158262"/>
            <a:ext cx="814302" cy="276999"/>
          </a:xfrm>
          <a:prstGeom prst="rect">
            <a:avLst/>
          </a:prstGeom>
          <a:solidFill>
            <a:schemeClr val="bg1"/>
          </a:solidFill>
        </p:spPr>
        <p:txBody>
          <a:bodyPr wrap="square" rtlCol="0">
            <a:spAutoFit/>
          </a:bodyPr>
          <a:lstStyle/>
          <a:p>
            <a:r>
              <a:rPr kumimoji="1" lang="ja-JP" altLang="en-US" sz="1200" dirty="0" smtClean="0"/>
              <a:t>資料</a:t>
            </a:r>
            <a:r>
              <a:rPr kumimoji="1" lang="en-US" altLang="ja-JP" sz="1200" dirty="0" smtClean="0"/>
              <a:t>4-1</a:t>
            </a:r>
            <a:endParaRPr kumimoji="1" lang="ja-JP" altLang="en-US" sz="1200" dirty="0"/>
          </a:p>
        </p:txBody>
      </p:sp>
    </p:spTree>
    <p:extLst>
      <p:ext uri="{BB962C8B-B14F-4D97-AF65-F5344CB8AC3E}">
        <p14:creationId xmlns:p14="http://schemas.microsoft.com/office/powerpoint/2010/main" val="3737422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a:stretch>
            <a:fillRect/>
          </a:stretch>
        </p:blipFill>
        <p:spPr>
          <a:xfrm>
            <a:off x="-2736" y="0"/>
            <a:ext cx="9154929" cy="6863674"/>
          </a:xfrm>
          <a:prstGeom prst="rect">
            <a:avLst/>
          </a:prstGeom>
        </p:spPr>
      </p:pic>
      <p:sp>
        <p:nvSpPr>
          <p:cNvPr id="4" name="サブタイトル 2"/>
          <p:cNvSpPr txBox="1">
            <a:spLocks/>
          </p:cNvSpPr>
          <p:nvPr/>
        </p:nvSpPr>
        <p:spPr>
          <a:xfrm>
            <a:off x="117655" y="84840"/>
            <a:ext cx="8259310" cy="4782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2400"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科研費インセンティブ等学内助成金規程化に伴う取扱について（ポイント）</a:t>
            </a:r>
            <a:r>
              <a:rPr lang="en-US" altLang="ja-JP" sz="1700"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2/2</a:t>
            </a:r>
            <a:endParaRPr lang="ja-JP" altLang="en-US" sz="170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7" name="図 26"/>
          <p:cNvPicPr>
            <a:picLocks noChangeAspect="1"/>
          </p:cNvPicPr>
          <p:nvPr/>
        </p:nvPicPr>
        <p:blipFill>
          <a:blip r:embed="rId3"/>
          <a:stretch>
            <a:fillRect/>
          </a:stretch>
        </p:blipFill>
        <p:spPr>
          <a:xfrm>
            <a:off x="7021874" y="5989728"/>
            <a:ext cx="1868129" cy="493075"/>
          </a:xfrm>
          <a:prstGeom prst="rect">
            <a:avLst/>
          </a:prstGeom>
        </p:spPr>
      </p:pic>
      <p:pic>
        <p:nvPicPr>
          <p:cNvPr id="28" name="図 27"/>
          <p:cNvPicPr>
            <a:picLocks noChangeAspect="1"/>
          </p:cNvPicPr>
          <p:nvPr/>
        </p:nvPicPr>
        <p:blipFill>
          <a:blip r:embed="rId4"/>
          <a:stretch>
            <a:fillRect/>
          </a:stretch>
        </p:blipFill>
        <p:spPr>
          <a:xfrm>
            <a:off x="7660970" y="6687982"/>
            <a:ext cx="1397000" cy="99078"/>
          </a:xfrm>
          <a:prstGeom prst="rect">
            <a:avLst/>
          </a:prstGeom>
        </p:spPr>
      </p:pic>
      <p:sp>
        <p:nvSpPr>
          <p:cNvPr id="2" name="テキスト ボックス 1"/>
          <p:cNvSpPr txBox="1"/>
          <p:nvPr/>
        </p:nvSpPr>
        <p:spPr>
          <a:xfrm>
            <a:off x="641083" y="802256"/>
            <a:ext cx="8022566" cy="7602081"/>
          </a:xfrm>
          <a:prstGeom prst="rect">
            <a:avLst/>
          </a:prstGeom>
          <a:noFill/>
        </p:spPr>
        <p:txBody>
          <a:bodyPr wrap="square" rtlCol="0">
            <a:spAutoFit/>
          </a:bodyPr>
          <a:lstStyle/>
          <a:p>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４　執行前の事務手続が必要な科目（取扱要領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p.</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6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フローチャート）</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（１）教研手数料・報酬，教研委託業務費</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執行前に人事</a:t>
            </a:r>
            <a:r>
              <a:rPr kumimoji="1" lang="en-US" altLang="ja-JP" sz="1600" dirty="0" err="1" smtClean="0">
                <a:latin typeface="メイリオ" panose="020B0604030504040204" pitchFamily="50" charset="-128"/>
                <a:ea typeface="メイリオ" panose="020B0604030504040204" pitchFamily="50" charset="-128"/>
                <a:cs typeface="メイリオ" panose="020B0604030504040204" pitchFamily="50" charset="-128"/>
              </a:rPr>
              <a:t>Webservice</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JWS</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）で「（教研）手数料・報酬等支払報　</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告兼源泉</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徴収確認シート」を作成。人事部業務委託室へ提出。所得税額　</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計算結果を教員へ連絡。仮払いで課税される場合は，教員から税金分を</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大学へ振り込んでもらい，</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課税処理。</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（２）人件費</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シンポジウム受付やデータ入力等研究補助の学生アルバイトを雇用する</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場合は，人事申請が必要。人件費として大学より給与支払（立替不可）。</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人件費確定後，学内助成金との精算処理。</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３）学会参加，（教育）研究目的の旅費</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所属学部等に出張の報告が必要なため，様式</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学会出張届または様式</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6</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出張届兼旅費明細書に所属学部長の押印をもらい，出張終了後は速やか</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に様式と精算書類を経費管理部局に</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提出する。</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５　様式の統一</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研究開発センター</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＞学内者向け情報＞学内助成金＞科研費採択</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案件</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インセンティブ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経費</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６　備品，準備品取得および物件の修繕があった場合は，施設部環境施設課</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へ報告（</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速やか</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以</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上</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7057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766</Words>
  <Application>Microsoft Office PowerPoint</Application>
  <PresentationFormat>画面に合わせる (4:3)</PresentationFormat>
  <Paragraphs>54</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ＭＳ Ｐゴシック</vt:lpstr>
      <vt:lpstr>メイリオ</vt:lpstr>
      <vt:lpstr>Arial</vt:lpstr>
      <vt:lpstr>Calibri</vt:lpstr>
      <vt:lpstr>ホワイト</vt:lpstr>
      <vt:lpstr>PowerPoint プレゼンテーション</vt:lpstr>
      <vt:lpstr>PowerPoint プレゼンテーション</vt:lpstr>
    </vt:vector>
  </TitlesOfParts>
  <Company>MAQ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MAQ MAQ</dc:creator>
  <cp:lastModifiedBy>h_090214</cp:lastModifiedBy>
  <cp:revision>40</cp:revision>
  <cp:lastPrinted>2018-05-25T07:45:50Z</cp:lastPrinted>
  <dcterms:created xsi:type="dcterms:W3CDTF">2013-11-20T08:39:04Z</dcterms:created>
  <dcterms:modified xsi:type="dcterms:W3CDTF">2020-05-20T05:36:39Z</dcterms:modified>
</cp:coreProperties>
</file>