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7"/>
  </p:notesMasterIdLst>
  <p:handoutMasterIdLst>
    <p:handoutMasterId r:id="rId38"/>
  </p:handoutMasterIdLst>
  <p:sldIdLst>
    <p:sldId id="256" r:id="rId5"/>
    <p:sldId id="283" r:id="rId6"/>
    <p:sldId id="291" r:id="rId7"/>
    <p:sldId id="284" r:id="rId8"/>
    <p:sldId id="279" r:id="rId9"/>
    <p:sldId id="306" r:id="rId10"/>
    <p:sldId id="311" r:id="rId11"/>
    <p:sldId id="310" r:id="rId12"/>
    <p:sldId id="312" r:id="rId13"/>
    <p:sldId id="292" r:id="rId14"/>
    <p:sldId id="281" r:id="rId15"/>
    <p:sldId id="285" r:id="rId16"/>
    <p:sldId id="287" r:id="rId17"/>
    <p:sldId id="288" r:id="rId18"/>
    <p:sldId id="286" r:id="rId19"/>
    <p:sldId id="289" r:id="rId20"/>
    <p:sldId id="290" r:id="rId21"/>
    <p:sldId id="293" r:id="rId22"/>
    <p:sldId id="294" r:id="rId23"/>
    <p:sldId id="295" r:id="rId24"/>
    <p:sldId id="296" r:id="rId25"/>
    <p:sldId id="297" r:id="rId26"/>
    <p:sldId id="298" r:id="rId27"/>
    <p:sldId id="314" r:id="rId28"/>
    <p:sldId id="299" r:id="rId29"/>
    <p:sldId id="300" r:id="rId30"/>
    <p:sldId id="301" r:id="rId31"/>
    <p:sldId id="302" r:id="rId32"/>
    <p:sldId id="313" r:id="rId33"/>
    <p:sldId id="303" r:id="rId34"/>
    <p:sldId id="315" r:id="rId35"/>
    <p:sldId id="305" r:id="rId36"/>
  </p:sldIdLst>
  <p:sldSz cx="12192000" cy="6858000"/>
  <p:notesSz cx="9939338" cy="68072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ガイダンス" id="{E75E278A-FF0E-49A4-B170-79828D63BBAD}">
          <p14:sldIdLst>
            <p14:sldId id="256"/>
          </p14:sldIdLst>
        </p14:section>
        <p14:section name="ガイダンス内容" id="{B9B51309-D148-4332-87C2-07BE32FBCA3B}">
          <p14:sldIdLst>
            <p14:sldId id="283"/>
            <p14:sldId id="291"/>
            <p14:sldId id="284"/>
            <p14:sldId id="279"/>
            <p14:sldId id="306"/>
            <p14:sldId id="311"/>
            <p14:sldId id="310"/>
            <p14:sldId id="312"/>
            <p14:sldId id="292"/>
            <p14:sldId id="281"/>
            <p14:sldId id="285"/>
            <p14:sldId id="287"/>
            <p14:sldId id="288"/>
            <p14:sldId id="286"/>
            <p14:sldId id="289"/>
            <p14:sldId id="290"/>
            <p14:sldId id="293"/>
            <p14:sldId id="294"/>
            <p14:sldId id="295"/>
            <p14:sldId id="296"/>
            <p14:sldId id="297"/>
            <p14:sldId id="298"/>
            <p14:sldId id="314"/>
            <p14:sldId id="299"/>
            <p14:sldId id="300"/>
            <p14:sldId id="301"/>
            <p14:sldId id="302"/>
            <p14:sldId id="313"/>
            <p14:sldId id="303"/>
            <p14:sldId id="315"/>
            <p14:sldId id="305"/>
          </p14:sldIdLst>
        </p14:section>
      </p14:sectionLst>
    </p:ex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62F"/>
    <a:srgbClr val="D24726"/>
    <a:srgbClr val="404040"/>
    <a:srgbClr val="FF9B45"/>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65884" autoAdjust="0"/>
  </p:normalViewPr>
  <p:slideViewPr>
    <p:cSldViewPr snapToGrid="0">
      <p:cViewPr varScale="1">
        <p:scale>
          <a:sx n="71" d="100"/>
          <a:sy n="71" d="100"/>
        </p:scale>
        <p:origin x="390" y="66"/>
      </p:cViewPr>
      <p:guideLst>
        <p:guide orient="horz" pos="2205"/>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156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E34B31-4FA7-4147-9830-73DDC803FA0F}" type="doc">
      <dgm:prSet loTypeId="urn:microsoft.com/office/officeart/2009/3/layout/IncreasingArrowsProcess" loCatId="process" qsTypeId="urn:microsoft.com/office/officeart/2005/8/quickstyle/simple1" qsCatId="simple" csTypeId="urn:microsoft.com/office/officeart/2005/8/colors/accent3_2" csCatId="accent3" phldr="1"/>
      <dgm:spPr/>
      <dgm:t>
        <a:bodyPr/>
        <a:lstStyle/>
        <a:p>
          <a:endParaRPr kumimoji="1" lang="ja-JP" altLang="en-US"/>
        </a:p>
      </dgm:t>
    </dgm:pt>
    <dgm:pt modelId="{9330107F-9A0B-4DA4-B548-40DC4CEE222D}">
      <dgm:prSet phldrT="[テキスト]"/>
      <dgm:spPr/>
      <dgm:t>
        <a:bodyPr/>
        <a:lstStyle/>
        <a:p>
          <a:r>
            <a:rPr kumimoji="1" lang="ja-JP" altLang="en-US" b="1" dirty="0">
              <a:solidFill>
                <a:schemeClr val="bg1"/>
              </a:solidFill>
              <a:latin typeface="Meiryo UI" panose="020B0604030504040204" pitchFamily="50" charset="-128"/>
              <a:ea typeface="Meiryo UI" panose="020B0604030504040204" pitchFamily="50" charset="-128"/>
            </a:rPr>
            <a:t>①</a:t>
          </a:r>
          <a:r>
            <a:rPr kumimoji="1" lang="ja-JP" altLang="en-US" b="1" dirty="0">
              <a:solidFill>
                <a:srgbClr val="D24726"/>
              </a:solidFill>
              <a:latin typeface="Meiryo UI" panose="020B0604030504040204" pitchFamily="50" charset="-128"/>
              <a:ea typeface="Meiryo UI" panose="020B0604030504040204" pitchFamily="50" charset="-128"/>
            </a:rPr>
            <a:t>「時間割」</a:t>
          </a:r>
          <a:r>
            <a:rPr kumimoji="1" lang="ja-JP" altLang="en-US" dirty="0">
              <a:latin typeface="Meiryo UI" panose="020B0604030504040204" pitchFamily="50" charset="-128"/>
              <a:ea typeface="Meiryo UI" panose="020B0604030504040204" pitchFamily="50" charset="-128"/>
            </a:rPr>
            <a:t>にて科目を確認する</a:t>
          </a:r>
        </a:p>
      </dgm:t>
    </dgm:pt>
    <dgm:pt modelId="{6A3CFBAB-BC65-446F-B8E2-6C9C35E37D53}" type="parTrans" cxnId="{E521F558-CA01-4F55-9DE8-ED1248A5CCFB}">
      <dgm:prSet/>
      <dgm:spPr/>
      <dgm:t>
        <a:bodyPr/>
        <a:lstStyle/>
        <a:p>
          <a:endParaRPr kumimoji="1" lang="ja-JP" altLang="en-US">
            <a:latin typeface="Meiryo UI" panose="020B0604030504040204" pitchFamily="50" charset="-128"/>
            <a:ea typeface="Meiryo UI" panose="020B0604030504040204" pitchFamily="50" charset="-128"/>
          </a:endParaRPr>
        </a:p>
      </dgm:t>
    </dgm:pt>
    <dgm:pt modelId="{44B8E902-9D89-44E0-BF4A-611EC3F1BE37}" type="sibTrans" cxnId="{E521F558-CA01-4F55-9DE8-ED1248A5CCFB}">
      <dgm:prSet/>
      <dgm:spPr/>
      <dgm:t>
        <a:bodyPr/>
        <a:lstStyle/>
        <a:p>
          <a:endParaRPr kumimoji="1" lang="ja-JP" altLang="en-US">
            <a:latin typeface="Meiryo UI" panose="020B0604030504040204" pitchFamily="50" charset="-128"/>
            <a:ea typeface="Meiryo UI" panose="020B0604030504040204" pitchFamily="50" charset="-128"/>
          </a:endParaRPr>
        </a:p>
      </dgm:t>
    </dgm:pt>
    <dgm:pt modelId="{52182863-1F92-4CA9-8BB8-EAF0AEC1F872}">
      <dgm:prSet phldrT="[テキスト]" custT="1"/>
      <dgm:spPr/>
      <dgm:t>
        <a:bodyPr anchor="ctr"/>
        <a:lstStyle/>
        <a:p>
          <a:pPr algn="ctr"/>
          <a:r>
            <a:rPr kumimoji="1" lang="ja-JP" altLang="en-US" sz="1400" dirty="0">
              <a:latin typeface="Meiryo UI" panose="020B0604030504040204" pitchFamily="50" charset="-128"/>
              <a:ea typeface="Meiryo UI" panose="020B0604030504040204" pitchFamily="50" charset="-128"/>
            </a:rPr>
            <a:t>学期、曜日、時限を</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確認する。</a:t>
          </a:r>
          <a:endParaRPr kumimoji="1" lang="en-US" altLang="ja-JP" sz="1400" dirty="0">
            <a:latin typeface="Meiryo UI" panose="020B0604030504040204" pitchFamily="50" charset="-128"/>
            <a:ea typeface="Meiryo UI" panose="020B0604030504040204" pitchFamily="50" charset="-128"/>
          </a:endParaRPr>
        </a:p>
      </dgm:t>
    </dgm:pt>
    <dgm:pt modelId="{27B2E03F-5FDE-4AAC-A2D1-1F1EE485F4A0}" type="parTrans" cxnId="{B34F9C4B-0F9F-447A-82FF-27BFDEE633B5}">
      <dgm:prSet/>
      <dgm:spPr/>
      <dgm:t>
        <a:bodyPr/>
        <a:lstStyle/>
        <a:p>
          <a:endParaRPr kumimoji="1" lang="ja-JP" altLang="en-US">
            <a:latin typeface="Meiryo UI" panose="020B0604030504040204" pitchFamily="50" charset="-128"/>
            <a:ea typeface="Meiryo UI" panose="020B0604030504040204" pitchFamily="50" charset="-128"/>
          </a:endParaRPr>
        </a:p>
      </dgm:t>
    </dgm:pt>
    <dgm:pt modelId="{6F023F5C-6781-4843-A397-20D27DCC1780}" type="sibTrans" cxnId="{B34F9C4B-0F9F-447A-82FF-27BFDEE633B5}">
      <dgm:prSet/>
      <dgm:spPr/>
      <dgm:t>
        <a:bodyPr/>
        <a:lstStyle/>
        <a:p>
          <a:endParaRPr kumimoji="1" lang="ja-JP" altLang="en-US">
            <a:latin typeface="Meiryo UI" panose="020B0604030504040204" pitchFamily="50" charset="-128"/>
            <a:ea typeface="Meiryo UI" panose="020B0604030504040204" pitchFamily="50" charset="-128"/>
          </a:endParaRPr>
        </a:p>
      </dgm:t>
    </dgm:pt>
    <dgm:pt modelId="{49BE8896-B703-4812-A6BE-CCCE9079DD0E}">
      <dgm:prSet phldrT="[テキスト]" custT="1"/>
      <dgm:spPr/>
      <dgm:t>
        <a:bodyPr/>
        <a:lstStyle/>
        <a:p>
          <a:r>
            <a:rPr kumimoji="1" lang="ja-JP" altLang="en-US" sz="1400" b="1" dirty="0">
              <a:solidFill>
                <a:schemeClr val="bg1"/>
              </a:solidFill>
              <a:latin typeface="Meiryo UI" panose="020B0604030504040204" pitchFamily="50" charset="-128"/>
              <a:ea typeface="Meiryo UI" panose="020B0604030504040204" pitchFamily="50" charset="-128"/>
            </a:rPr>
            <a:t>②</a:t>
          </a:r>
          <a:r>
            <a:rPr kumimoji="1" lang="ja-JP" altLang="en-US" sz="1400" b="1" dirty="0">
              <a:solidFill>
                <a:srgbClr val="D24726"/>
              </a:solidFill>
              <a:latin typeface="Meiryo UI" panose="020B0604030504040204" pitchFamily="50" charset="-128"/>
              <a:ea typeface="Meiryo UI" panose="020B0604030504040204" pitchFamily="50" charset="-128"/>
            </a:rPr>
            <a:t>「履修の手引き」</a:t>
          </a:r>
          <a:r>
            <a:rPr kumimoji="1" lang="ja-JP" altLang="en-US" sz="1400" dirty="0">
              <a:latin typeface="Meiryo UI" panose="020B0604030504040204" pitchFamily="50" charset="-128"/>
              <a:ea typeface="Meiryo UI" panose="020B0604030504040204" pitchFamily="50" charset="-128"/>
            </a:rPr>
            <a:t>で卒業所要単位のどこに分類　されるか確認する</a:t>
          </a:r>
        </a:p>
      </dgm:t>
    </dgm:pt>
    <dgm:pt modelId="{68A84F05-9F70-43C6-8CDC-B0DA6079357F}" type="parTrans" cxnId="{003A12E9-700E-4825-A711-FB064446C171}">
      <dgm:prSet/>
      <dgm:spPr/>
      <dgm:t>
        <a:bodyPr/>
        <a:lstStyle/>
        <a:p>
          <a:endParaRPr kumimoji="1" lang="ja-JP" altLang="en-US">
            <a:latin typeface="Meiryo UI" panose="020B0604030504040204" pitchFamily="50" charset="-128"/>
            <a:ea typeface="Meiryo UI" panose="020B0604030504040204" pitchFamily="50" charset="-128"/>
          </a:endParaRPr>
        </a:p>
      </dgm:t>
    </dgm:pt>
    <dgm:pt modelId="{0575BCF6-D021-4773-9803-1F4E154E6AAF}" type="sibTrans" cxnId="{003A12E9-700E-4825-A711-FB064446C171}">
      <dgm:prSet/>
      <dgm:spPr/>
      <dgm:t>
        <a:bodyPr/>
        <a:lstStyle/>
        <a:p>
          <a:endParaRPr kumimoji="1" lang="ja-JP" altLang="en-US">
            <a:latin typeface="Meiryo UI" panose="020B0604030504040204" pitchFamily="50" charset="-128"/>
            <a:ea typeface="Meiryo UI" panose="020B0604030504040204" pitchFamily="50" charset="-128"/>
          </a:endParaRPr>
        </a:p>
      </dgm:t>
    </dgm:pt>
    <dgm:pt modelId="{ABDADA33-ACC7-47A7-B973-3E0E311D4446}">
      <dgm:prSet phldrT="[テキスト]" custT="1"/>
      <dgm:spPr/>
      <dgm:t>
        <a:bodyPr anchor="ctr"/>
        <a:lstStyle/>
        <a:p>
          <a:pPr algn="ctr"/>
          <a:r>
            <a:rPr kumimoji="1" lang="en-US" altLang="ja-JP" sz="1200" dirty="0">
              <a:latin typeface="Meiryo UI" panose="020B0604030504040204" pitchFamily="50" charset="-128"/>
              <a:ea typeface="Meiryo UI" panose="020B0604030504040204" pitchFamily="50" charset="-128"/>
            </a:rPr>
            <a:t>ILAC</a:t>
          </a:r>
          <a:r>
            <a:rPr kumimoji="1" lang="ja-JP" altLang="en-US" sz="1200" dirty="0">
              <a:latin typeface="Meiryo UI" panose="020B0604030504040204" pitchFamily="50" charset="-128"/>
              <a:ea typeface="Meiryo UI" panose="020B0604030504040204" pitchFamily="50" charset="-128"/>
            </a:rPr>
            <a:t>科目一覧、</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専門科目一覧を確認する。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u="sng" dirty="0">
              <a:solidFill>
                <a:schemeClr val="tx1"/>
              </a:solidFill>
              <a:latin typeface="Meiryo UI" panose="020B0604030504040204" pitchFamily="50" charset="-128"/>
              <a:ea typeface="Meiryo UI" panose="020B0604030504040204" pitchFamily="50" charset="-128"/>
            </a:rPr>
            <a:t>科目によっては、</a:t>
          </a:r>
          <a:r>
            <a:rPr kumimoji="1" lang="en-US" altLang="ja-JP" sz="1200" u="sng" dirty="0">
              <a:solidFill>
                <a:schemeClr val="tx1"/>
              </a:solidFill>
              <a:latin typeface="Meiryo UI" panose="020B0604030504040204" pitchFamily="50" charset="-128"/>
              <a:ea typeface="Meiryo UI" panose="020B0604030504040204" pitchFamily="50" charset="-128"/>
            </a:rPr>
            <a:t>2</a:t>
          </a:r>
          <a:r>
            <a:rPr kumimoji="1" lang="ja-JP" altLang="en-US" sz="1200" u="sng" dirty="0">
              <a:solidFill>
                <a:schemeClr val="tx1"/>
              </a:solidFill>
              <a:latin typeface="Meiryo UI" panose="020B0604030504040204" pitchFamily="50" charset="-128"/>
              <a:ea typeface="Meiryo UI" panose="020B0604030504040204" pitchFamily="50" charset="-128"/>
            </a:rPr>
            <a:t>年生や　３年生から</a:t>
          </a:r>
          <a:r>
            <a:rPr kumimoji="1" lang="ja-JP" altLang="en-US" sz="1200" u="sng" dirty="0" smtClean="0">
              <a:solidFill>
                <a:schemeClr val="tx1"/>
              </a:solidFill>
              <a:latin typeface="Meiryo UI" panose="020B0604030504040204" pitchFamily="50" charset="-128"/>
              <a:ea typeface="Meiryo UI" panose="020B0604030504040204" pitchFamily="50" charset="-128"/>
            </a:rPr>
            <a:t>でないと履修</a:t>
          </a:r>
          <a:r>
            <a:rPr kumimoji="1" lang="ja-JP" altLang="en-US" sz="1200" u="sng" dirty="0">
              <a:solidFill>
                <a:schemeClr val="tx1"/>
              </a:solidFill>
              <a:latin typeface="Meiryo UI" panose="020B0604030504040204" pitchFamily="50" charset="-128"/>
              <a:ea typeface="Meiryo UI" panose="020B0604030504040204" pitchFamily="50" charset="-128"/>
            </a:rPr>
            <a:t>できない場合があります</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dgm:t>
    </dgm:pt>
    <dgm:pt modelId="{48F49F35-1AEE-4F32-8CCF-1C4933698271}" type="parTrans" cxnId="{CC362B03-FA1E-4A57-ACE1-9B6C7931FE64}">
      <dgm:prSet/>
      <dgm:spPr/>
      <dgm:t>
        <a:bodyPr/>
        <a:lstStyle/>
        <a:p>
          <a:endParaRPr kumimoji="1" lang="ja-JP" altLang="en-US">
            <a:latin typeface="Meiryo UI" panose="020B0604030504040204" pitchFamily="50" charset="-128"/>
            <a:ea typeface="Meiryo UI" panose="020B0604030504040204" pitchFamily="50" charset="-128"/>
          </a:endParaRPr>
        </a:p>
      </dgm:t>
    </dgm:pt>
    <dgm:pt modelId="{84A1A81E-7E88-4AD1-A831-A20EEDB7FD55}" type="sibTrans" cxnId="{CC362B03-FA1E-4A57-ACE1-9B6C7931FE64}">
      <dgm:prSet/>
      <dgm:spPr/>
      <dgm:t>
        <a:bodyPr/>
        <a:lstStyle/>
        <a:p>
          <a:endParaRPr kumimoji="1" lang="ja-JP" altLang="en-US">
            <a:latin typeface="Meiryo UI" panose="020B0604030504040204" pitchFamily="50" charset="-128"/>
            <a:ea typeface="Meiryo UI" panose="020B0604030504040204" pitchFamily="50" charset="-128"/>
          </a:endParaRPr>
        </a:p>
      </dgm:t>
    </dgm:pt>
    <dgm:pt modelId="{17D01898-FC2E-4166-A555-0539C792FF45}">
      <dgm:prSet phldrT="[テキスト]"/>
      <dgm:spPr/>
      <dgm:t>
        <a:bodyPr/>
        <a:lstStyle/>
        <a:p>
          <a:r>
            <a:rPr kumimoji="1" lang="ja-JP" altLang="en-US" b="1" dirty="0">
              <a:solidFill>
                <a:schemeClr val="bg1"/>
              </a:solidFill>
              <a:latin typeface="Meiryo UI" panose="020B0604030504040204" pitchFamily="50" charset="-128"/>
              <a:ea typeface="Meiryo UI" panose="020B0604030504040204" pitchFamily="50" charset="-128"/>
            </a:rPr>
            <a:t>③</a:t>
          </a:r>
          <a:r>
            <a:rPr kumimoji="1" lang="ja-JP" altLang="en-US" b="1" dirty="0">
              <a:solidFill>
                <a:srgbClr val="D24726"/>
              </a:solidFill>
              <a:latin typeface="Meiryo UI" panose="020B0604030504040204" pitchFamily="50" charset="-128"/>
              <a:ea typeface="Meiryo UI" panose="020B0604030504040204" pitchFamily="50" charset="-128"/>
            </a:rPr>
            <a:t>「シラバス」</a:t>
          </a:r>
          <a:r>
            <a:rPr kumimoji="1" lang="ja-JP" altLang="en-US" dirty="0">
              <a:latin typeface="Meiryo UI" panose="020B0604030504040204" pitchFamily="50" charset="-128"/>
              <a:ea typeface="Meiryo UI" panose="020B0604030504040204" pitchFamily="50" charset="-128"/>
            </a:rPr>
            <a:t>を確認する</a:t>
          </a:r>
        </a:p>
      </dgm:t>
    </dgm:pt>
    <dgm:pt modelId="{B461DCD2-C63E-4314-92F9-048511A14E21}" type="parTrans" cxnId="{AB9BDB72-7D9E-4230-A158-C05D798D98A0}">
      <dgm:prSet/>
      <dgm:spPr/>
      <dgm:t>
        <a:bodyPr/>
        <a:lstStyle/>
        <a:p>
          <a:endParaRPr kumimoji="1" lang="ja-JP" altLang="en-US">
            <a:latin typeface="Meiryo UI" panose="020B0604030504040204" pitchFamily="50" charset="-128"/>
            <a:ea typeface="Meiryo UI" panose="020B0604030504040204" pitchFamily="50" charset="-128"/>
          </a:endParaRPr>
        </a:p>
      </dgm:t>
    </dgm:pt>
    <dgm:pt modelId="{38D2D39F-53A8-46DD-8305-FD8C5C857010}" type="sibTrans" cxnId="{AB9BDB72-7D9E-4230-A158-C05D798D98A0}">
      <dgm:prSet/>
      <dgm:spPr/>
      <dgm:t>
        <a:bodyPr/>
        <a:lstStyle/>
        <a:p>
          <a:endParaRPr kumimoji="1" lang="ja-JP" altLang="en-US">
            <a:latin typeface="Meiryo UI" panose="020B0604030504040204" pitchFamily="50" charset="-128"/>
            <a:ea typeface="Meiryo UI" panose="020B0604030504040204" pitchFamily="50" charset="-128"/>
          </a:endParaRPr>
        </a:p>
      </dgm:t>
    </dgm:pt>
    <dgm:pt modelId="{6A774094-D81B-43BA-BFCB-D7F74361A89C}">
      <dgm:prSet phldrT="[テキスト]" custT="1"/>
      <dgm:spPr/>
      <dgm:t>
        <a:bodyPr anchor="ctr"/>
        <a:lstStyle/>
        <a:p>
          <a:pPr algn="ctr"/>
          <a:r>
            <a:rPr kumimoji="1" lang="ja-JP" altLang="en-US" sz="1400" dirty="0">
              <a:latin typeface="Meiryo UI" panose="020B0604030504040204" pitchFamily="50" charset="-128"/>
              <a:ea typeface="Meiryo UI" panose="020B0604030504040204" pitchFamily="50" charset="-128"/>
            </a:rPr>
            <a:t>科目の学習目標や内容、</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採点方法などを確認する。</a:t>
          </a:r>
        </a:p>
      </dgm:t>
    </dgm:pt>
    <dgm:pt modelId="{5330AA37-CA8C-44CF-A036-0655F9B09339}" type="parTrans" cxnId="{26133F1A-207D-4B65-AC11-745C0C8FAAF4}">
      <dgm:prSet/>
      <dgm:spPr/>
      <dgm:t>
        <a:bodyPr/>
        <a:lstStyle/>
        <a:p>
          <a:endParaRPr kumimoji="1" lang="ja-JP" altLang="en-US">
            <a:latin typeface="Meiryo UI" panose="020B0604030504040204" pitchFamily="50" charset="-128"/>
            <a:ea typeface="Meiryo UI" panose="020B0604030504040204" pitchFamily="50" charset="-128"/>
          </a:endParaRPr>
        </a:p>
      </dgm:t>
    </dgm:pt>
    <dgm:pt modelId="{C1037426-18D6-435B-93E4-52A5AAE770FD}" type="sibTrans" cxnId="{26133F1A-207D-4B65-AC11-745C0C8FAAF4}">
      <dgm:prSet/>
      <dgm:spPr/>
      <dgm:t>
        <a:bodyPr/>
        <a:lstStyle/>
        <a:p>
          <a:endParaRPr kumimoji="1" lang="ja-JP" altLang="en-US">
            <a:latin typeface="Meiryo UI" panose="020B0604030504040204" pitchFamily="50" charset="-128"/>
            <a:ea typeface="Meiryo UI" panose="020B0604030504040204" pitchFamily="50" charset="-128"/>
          </a:endParaRPr>
        </a:p>
      </dgm:t>
    </dgm:pt>
    <dgm:pt modelId="{081837A3-35D7-46DD-A7FE-B40AC033D912}" type="pres">
      <dgm:prSet presAssocID="{F5E34B31-4FA7-4147-9830-73DDC803FA0F}" presName="Name0" presStyleCnt="0">
        <dgm:presLayoutVars>
          <dgm:chMax val="5"/>
          <dgm:chPref val="5"/>
          <dgm:dir/>
          <dgm:animLvl val="lvl"/>
        </dgm:presLayoutVars>
      </dgm:prSet>
      <dgm:spPr/>
      <dgm:t>
        <a:bodyPr/>
        <a:lstStyle/>
        <a:p>
          <a:endParaRPr kumimoji="1" lang="ja-JP" altLang="en-US"/>
        </a:p>
      </dgm:t>
    </dgm:pt>
    <dgm:pt modelId="{73583968-40A6-4C14-96CA-BD8369B4F549}" type="pres">
      <dgm:prSet presAssocID="{9330107F-9A0B-4DA4-B548-40DC4CEE222D}" presName="parentText1" presStyleLbl="node1" presStyleIdx="0" presStyleCnt="3" custScaleX="100580" custScaleY="130377" custLinFactNeighborX="-290" custLinFactNeighborY="-49754">
        <dgm:presLayoutVars>
          <dgm:chMax/>
          <dgm:chPref val="3"/>
          <dgm:bulletEnabled val="1"/>
        </dgm:presLayoutVars>
      </dgm:prSet>
      <dgm:spPr/>
      <dgm:t>
        <a:bodyPr/>
        <a:lstStyle/>
        <a:p>
          <a:endParaRPr kumimoji="1" lang="ja-JP" altLang="en-US"/>
        </a:p>
      </dgm:t>
    </dgm:pt>
    <dgm:pt modelId="{4ADA5B77-89E0-4D75-B0AA-B39DC9FB4C09}" type="pres">
      <dgm:prSet presAssocID="{9330107F-9A0B-4DA4-B548-40DC4CEE222D}" presName="childText1" presStyleLbl="solidAlignAcc1" presStyleIdx="0" presStyleCnt="3" custScaleX="103715" custScaleY="150850">
        <dgm:presLayoutVars>
          <dgm:chMax val="0"/>
          <dgm:chPref val="0"/>
          <dgm:bulletEnabled val="1"/>
        </dgm:presLayoutVars>
      </dgm:prSet>
      <dgm:spPr/>
      <dgm:t>
        <a:bodyPr/>
        <a:lstStyle/>
        <a:p>
          <a:endParaRPr kumimoji="1" lang="ja-JP" altLang="en-US"/>
        </a:p>
      </dgm:t>
    </dgm:pt>
    <dgm:pt modelId="{3761BF51-FBC1-43D2-8B21-8ADD473685B2}" type="pres">
      <dgm:prSet presAssocID="{49BE8896-B703-4812-A6BE-CCCE9079DD0E}" presName="parentText2" presStyleLbl="node1" presStyleIdx="1" presStyleCnt="3" custScaleX="98732" custScaleY="135642" custLinFactNeighborX="469" custLinFactNeighborY="-18565">
        <dgm:presLayoutVars>
          <dgm:chMax/>
          <dgm:chPref val="3"/>
          <dgm:bulletEnabled val="1"/>
        </dgm:presLayoutVars>
      </dgm:prSet>
      <dgm:spPr/>
      <dgm:t>
        <a:bodyPr/>
        <a:lstStyle/>
        <a:p>
          <a:endParaRPr kumimoji="1" lang="ja-JP" altLang="en-US"/>
        </a:p>
      </dgm:t>
    </dgm:pt>
    <dgm:pt modelId="{39C79653-3578-4C6E-A6E1-31E672AACAE9}" type="pres">
      <dgm:prSet presAssocID="{49BE8896-B703-4812-A6BE-CCCE9079DD0E}" presName="childText2" presStyleLbl="solidAlignAcc1" presStyleIdx="1" presStyleCnt="3" custScaleX="95484" custScaleY="115064">
        <dgm:presLayoutVars>
          <dgm:chMax val="0"/>
          <dgm:chPref val="0"/>
          <dgm:bulletEnabled val="1"/>
        </dgm:presLayoutVars>
      </dgm:prSet>
      <dgm:spPr/>
      <dgm:t>
        <a:bodyPr/>
        <a:lstStyle/>
        <a:p>
          <a:endParaRPr kumimoji="1" lang="ja-JP" altLang="en-US"/>
        </a:p>
      </dgm:t>
    </dgm:pt>
    <dgm:pt modelId="{682C7304-2E9E-4466-9A3C-48F19464DBB8}" type="pres">
      <dgm:prSet presAssocID="{17D01898-FC2E-4166-A555-0539C792FF45}" presName="parentText3" presStyleLbl="node1" presStyleIdx="2" presStyleCnt="3" custScaleX="103092" custScaleY="138197" custLinFactNeighborX="-379" custLinFactNeighborY="12143">
        <dgm:presLayoutVars>
          <dgm:chMax/>
          <dgm:chPref val="3"/>
          <dgm:bulletEnabled val="1"/>
        </dgm:presLayoutVars>
      </dgm:prSet>
      <dgm:spPr/>
      <dgm:t>
        <a:bodyPr/>
        <a:lstStyle/>
        <a:p>
          <a:endParaRPr kumimoji="1" lang="ja-JP" altLang="en-US"/>
        </a:p>
      </dgm:t>
    </dgm:pt>
    <dgm:pt modelId="{2698B063-8EC5-4772-A6AB-D095847321CA}" type="pres">
      <dgm:prSet presAssocID="{17D01898-FC2E-4166-A555-0539C792FF45}" presName="childText3" presStyleLbl="solidAlignAcc1" presStyleIdx="2" presStyleCnt="3" custScaleX="103338" custScaleY="84183">
        <dgm:presLayoutVars>
          <dgm:chMax val="0"/>
          <dgm:chPref val="0"/>
          <dgm:bulletEnabled val="1"/>
        </dgm:presLayoutVars>
      </dgm:prSet>
      <dgm:spPr/>
      <dgm:t>
        <a:bodyPr/>
        <a:lstStyle/>
        <a:p>
          <a:endParaRPr kumimoji="1" lang="ja-JP" altLang="en-US"/>
        </a:p>
      </dgm:t>
    </dgm:pt>
  </dgm:ptLst>
  <dgm:cxnLst>
    <dgm:cxn modelId="{AB9BDB72-7D9E-4230-A158-C05D798D98A0}" srcId="{F5E34B31-4FA7-4147-9830-73DDC803FA0F}" destId="{17D01898-FC2E-4166-A555-0539C792FF45}" srcOrd="2" destOrd="0" parTransId="{B461DCD2-C63E-4314-92F9-048511A14E21}" sibTransId="{38D2D39F-53A8-46DD-8305-FD8C5C857010}"/>
    <dgm:cxn modelId="{3C300F6A-6B3B-43E0-AF3C-615992C20E07}" type="presOf" srcId="{9330107F-9A0B-4DA4-B548-40DC4CEE222D}" destId="{73583968-40A6-4C14-96CA-BD8369B4F549}" srcOrd="0" destOrd="0" presId="urn:microsoft.com/office/officeart/2009/3/layout/IncreasingArrowsProcess"/>
    <dgm:cxn modelId="{E521F558-CA01-4F55-9DE8-ED1248A5CCFB}" srcId="{F5E34B31-4FA7-4147-9830-73DDC803FA0F}" destId="{9330107F-9A0B-4DA4-B548-40DC4CEE222D}" srcOrd="0" destOrd="0" parTransId="{6A3CFBAB-BC65-446F-B8E2-6C9C35E37D53}" sibTransId="{44B8E902-9D89-44E0-BF4A-611EC3F1BE37}"/>
    <dgm:cxn modelId="{CC362B03-FA1E-4A57-ACE1-9B6C7931FE64}" srcId="{49BE8896-B703-4812-A6BE-CCCE9079DD0E}" destId="{ABDADA33-ACC7-47A7-B973-3E0E311D4446}" srcOrd="0" destOrd="0" parTransId="{48F49F35-1AEE-4F32-8CCF-1C4933698271}" sibTransId="{84A1A81E-7E88-4AD1-A831-A20EEDB7FD55}"/>
    <dgm:cxn modelId="{CF2D064C-4DE8-4042-A5DF-C9877858442E}" type="presOf" srcId="{17D01898-FC2E-4166-A555-0539C792FF45}" destId="{682C7304-2E9E-4466-9A3C-48F19464DBB8}" srcOrd="0" destOrd="0" presId="urn:microsoft.com/office/officeart/2009/3/layout/IncreasingArrowsProcess"/>
    <dgm:cxn modelId="{6D71060E-B3C0-4CA6-95BC-B0857BC25A7B}" type="presOf" srcId="{52182863-1F92-4CA9-8BB8-EAF0AEC1F872}" destId="{4ADA5B77-89E0-4D75-B0AA-B39DC9FB4C09}" srcOrd="0" destOrd="0" presId="urn:microsoft.com/office/officeart/2009/3/layout/IncreasingArrowsProcess"/>
    <dgm:cxn modelId="{26133F1A-207D-4B65-AC11-745C0C8FAAF4}" srcId="{17D01898-FC2E-4166-A555-0539C792FF45}" destId="{6A774094-D81B-43BA-BFCB-D7F74361A89C}" srcOrd="0" destOrd="0" parTransId="{5330AA37-CA8C-44CF-A036-0655F9B09339}" sibTransId="{C1037426-18D6-435B-93E4-52A5AAE770FD}"/>
    <dgm:cxn modelId="{B34F9C4B-0F9F-447A-82FF-27BFDEE633B5}" srcId="{9330107F-9A0B-4DA4-B548-40DC4CEE222D}" destId="{52182863-1F92-4CA9-8BB8-EAF0AEC1F872}" srcOrd="0" destOrd="0" parTransId="{27B2E03F-5FDE-4AAC-A2D1-1F1EE485F4A0}" sibTransId="{6F023F5C-6781-4843-A397-20D27DCC1780}"/>
    <dgm:cxn modelId="{9833A54E-8062-4713-8D43-FA42E71E1FE3}" type="presOf" srcId="{49BE8896-B703-4812-A6BE-CCCE9079DD0E}" destId="{3761BF51-FBC1-43D2-8B21-8ADD473685B2}" srcOrd="0" destOrd="0" presId="urn:microsoft.com/office/officeart/2009/3/layout/IncreasingArrowsProcess"/>
    <dgm:cxn modelId="{23029932-6350-41B9-910A-6B841E8DDE1F}" type="presOf" srcId="{6A774094-D81B-43BA-BFCB-D7F74361A89C}" destId="{2698B063-8EC5-4772-A6AB-D095847321CA}" srcOrd="0" destOrd="0" presId="urn:microsoft.com/office/officeart/2009/3/layout/IncreasingArrowsProcess"/>
    <dgm:cxn modelId="{674783EC-1BED-4E29-97BF-12E642ACEE84}" type="presOf" srcId="{ABDADA33-ACC7-47A7-B973-3E0E311D4446}" destId="{39C79653-3578-4C6E-A6E1-31E672AACAE9}" srcOrd="0" destOrd="0" presId="urn:microsoft.com/office/officeart/2009/3/layout/IncreasingArrowsProcess"/>
    <dgm:cxn modelId="{FBF00167-63A2-4166-BCB5-A78A1B2E3625}" type="presOf" srcId="{F5E34B31-4FA7-4147-9830-73DDC803FA0F}" destId="{081837A3-35D7-46DD-A7FE-B40AC033D912}" srcOrd="0" destOrd="0" presId="urn:microsoft.com/office/officeart/2009/3/layout/IncreasingArrowsProcess"/>
    <dgm:cxn modelId="{003A12E9-700E-4825-A711-FB064446C171}" srcId="{F5E34B31-4FA7-4147-9830-73DDC803FA0F}" destId="{49BE8896-B703-4812-A6BE-CCCE9079DD0E}" srcOrd="1" destOrd="0" parTransId="{68A84F05-9F70-43C6-8CDC-B0DA6079357F}" sibTransId="{0575BCF6-D021-4773-9803-1F4E154E6AAF}"/>
    <dgm:cxn modelId="{70CE5F5C-74E0-4BC5-A02A-94E502B92031}" type="presParOf" srcId="{081837A3-35D7-46DD-A7FE-B40AC033D912}" destId="{73583968-40A6-4C14-96CA-BD8369B4F549}" srcOrd="0" destOrd="0" presId="urn:microsoft.com/office/officeart/2009/3/layout/IncreasingArrowsProcess"/>
    <dgm:cxn modelId="{7394922F-A1FD-481B-A2F1-E0EF22964C82}" type="presParOf" srcId="{081837A3-35D7-46DD-A7FE-B40AC033D912}" destId="{4ADA5B77-89E0-4D75-B0AA-B39DC9FB4C09}" srcOrd="1" destOrd="0" presId="urn:microsoft.com/office/officeart/2009/3/layout/IncreasingArrowsProcess"/>
    <dgm:cxn modelId="{E79FFB47-93AC-4E08-B91C-0337C3E07C6A}" type="presParOf" srcId="{081837A3-35D7-46DD-A7FE-B40AC033D912}" destId="{3761BF51-FBC1-43D2-8B21-8ADD473685B2}" srcOrd="2" destOrd="0" presId="urn:microsoft.com/office/officeart/2009/3/layout/IncreasingArrowsProcess"/>
    <dgm:cxn modelId="{457C38AB-E8D7-44C5-8AEE-FC32051496B0}" type="presParOf" srcId="{081837A3-35D7-46DD-A7FE-B40AC033D912}" destId="{39C79653-3578-4C6E-A6E1-31E672AACAE9}" srcOrd="3" destOrd="0" presId="urn:microsoft.com/office/officeart/2009/3/layout/IncreasingArrowsProcess"/>
    <dgm:cxn modelId="{00721B8B-C1E0-4A6F-B216-C6BD4E1C75CB}" type="presParOf" srcId="{081837A3-35D7-46DD-A7FE-B40AC033D912}" destId="{682C7304-2E9E-4466-9A3C-48F19464DBB8}" srcOrd="4" destOrd="0" presId="urn:microsoft.com/office/officeart/2009/3/layout/IncreasingArrowsProcess"/>
    <dgm:cxn modelId="{D6E002E3-16FB-4E95-A021-72F813BB51E8}" type="presParOf" srcId="{081837A3-35D7-46DD-A7FE-B40AC033D912}" destId="{2698B063-8EC5-4772-A6AB-D095847321CA}" srcOrd="5"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83968-40A6-4C14-96CA-BD8369B4F549}">
      <dsp:nvSpPr>
        <dsp:cNvPr id="0" name=""/>
        <dsp:cNvSpPr/>
      </dsp:nvSpPr>
      <dsp:spPr>
        <a:xfrm>
          <a:off x="-660" y="399255"/>
          <a:ext cx="6163733" cy="1163612"/>
        </a:xfrm>
        <a:prstGeom prst="rightArrow">
          <a:avLst>
            <a:gd name="adj1" fmla="val 50000"/>
            <a:gd name="adj2" fmla="val 5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41684" numCol="1" spcCol="1270" anchor="ctr" anchorCtr="0">
          <a:noAutofit/>
        </a:bodyPr>
        <a:lstStyle/>
        <a:p>
          <a:pPr lvl="0" algn="l" defTabSz="577850">
            <a:lnSpc>
              <a:spcPct val="90000"/>
            </a:lnSpc>
            <a:spcBef>
              <a:spcPct val="0"/>
            </a:spcBef>
            <a:spcAft>
              <a:spcPct val="35000"/>
            </a:spcAft>
          </a:pPr>
          <a:r>
            <a:rPr kumimoji="1" lang="ja-JP" altLang="en-US" sz="1300" b="1" kern="1200" dirty="0">
              <a:solidFill>
                <a:schemeClr val="bg1"/>
              </a:solidFill>
              <a:latin typeface="Meiryo UI" panose="020B0604030504040204" pitchFamily="50" charset="-128"/>
              <a:ea typeface="Meiryo UI" panose="020B0604030504040204" pitchFamily="50" charset="-128"/>
            </a:rPr>
            <a:t>①</a:t>
          </a:r>
          <a:r>
            <a:rPr kumimoji="1" lang="ja-JP" altLang="en-US" sz="1300" b="1" kern="1200" dirty="0">
              <a:solidFill>
                <a:srgbClr val="D24726"/>
              </a:solidFill>
              <a:latin typeface="Meiryo UI" panose="020B0604030504040204" pitchFamily="50" charset="-128"/>
              <a:ea typeface="Meiryo UI" panose="020B0604030504040204" pitchFamily="50" charset="-128"/>
            </a:rPr>
            <a:t>「時間割」</a:t>
          </a:r>
          <a:r>
            <a:rPr kumimoji="1" lang="ja-JP" altLang="en-US" sz="1300" kern="1200" dirty="0">
              <a:latin typeface="Meiryo UI" panose="020B0604030504040204" pitchFamily="50" charset="-128"/>
              <a:ea typeface="Meiryo UI" panose="020B0604030504040204" pitchFamily="50" charset="-128"/>
            </a:rPr>
            <a:t>にて科目を確認する</a:t>
          </a:r>
        </a:p>
      </dsp:txBody>
      <dsp:txXfrm>
        <a:off x="-660" y="690158"/>
        <a:ext cx="5872830" cy="581806"/>
      </dsp:txXfrm>
    </dsp:sp>
    <dsp:sp modelId="{4ADA5B77-89E0-4D75-B0AA-B39DC9FB4C09}">
      <dsp:nvSpPr>
        <dsp:cNvPr id="0" name=""/>
        <dsp:cNvSpPr/>
      </dsp:nvSpPr>
      <dsp:spPr>
        <a:xfrm>
          <a:off x="-17948" y="1229983"/>
          <a:ext cx="1957602" cy="2593533"/>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a:latin typeface="Meiryo UI" panose="020B0604030504040204" pitchFamily="50" charset="-128"/>
              <a:ea typeface="Meiryo UI" panose="020B0604030504040204" pitchFamily="50" charset="-128"/>
            </a:rPr>
            <a:t>学期、曜日、時限を</a:t>
          </a:r>
          <a:endParaRPr kumimoji="1" lang="en-US" altLang="ja-JP" sz="1400" kern="1200" dirty="0">
            <a:latin typeface="Meiryo UI" panose="020B0604030504040204" pitchFamily="50" charset="-128"/>
            <a:ea typeface="Meiryo UI" panose="020B0604030504040204" pitchFamily="50" charset="-128"/>
          </a:endParaRPr>
        </a:p>
        <a:p>
          <a:pPr lvl="0" algn="ctr" defTabSz="622300">
            <a:lnSpc>
              <a:spcPct val="90000"/>
            </a:lnSpc>
            <a:spcBef>
              <a:spcPct val="0"/>
            </a:spcBef>
            <a:spcAft>
              <a:spcPct val="35000"/>
            </a:spcAft>
          </a:pPr>
          <a:r>
            <a:rPr kumimoji="1" lang="ja-JP" altLang="en-US" sz="1400" kern="1200" dirty="0">
              <a:latin typeface="Meiryo UI" panose="020B0604030504040204" pitchFamily="50" charset="-128"/>
              <a:ea typeface="Meiryo UI" panose="020B0604030504040204" pitchFamily="50" charset="-128"/>
            </a:rPr>
            <a:t>確認する。</a:t>
          </a:r>
          <a:endParaRPr kumimoji="1" lang="en-US" altLang="ja-JP" sz="1400" kern="1200" dirty="0">
            <a:latin typeface="Meiryo UI" panose="020B0604030504040204" pitchFamily="50" charset="-128"/>
            <a:ea typeface="Meiryo UI" panose="020B0604030504040204" pitchFamily="50" charset="-128"/>
          </a:endParaRPr>
        </a:p>
      </dsp:txBody>
      <dsp:txXfrm>
        <a:off x="-17948" y="1229983"/>
        <a:ext cx="1957602" cy="2593533"/>
      </dsp:txXfrm>
    </dsp:sp>
    <dsp:sp modelId="{3761BF51-FBC1-43D2-8B21-8ADD473685B2}">
      <dsp:nvSpPr>
        <dsp:cNvPr id="0" name=""/>
        <dsp:cNvSpPr/>
      </dsp:nvSpPr>
      <dsp:spPr>
        <a:xfrm>
          <a:off x="1951368" y="951620"/>
          <a:ext cx="4186935" cy="1210602"/>
        </a:xfrm>
        <a:prstGeom prst="rightArrow">
          <a:avLst>
            <a:gd name="adj1" fmla="val 50000"/>
            <a:gd name="adj2" fmla="val 5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41684" numCol="1" spcCol="1270" anchor="ctr" anchorCtr="0">
          <a:noAutofit/>
        </a:bodyPr>
        <a:lstStyle/>
        <a:p>
          <a:pPr lvl="0" algn="l" defTabSz="622300">
            <a:lnSpc>
              <a:spcPct val="90000"/>
            </a:lnSpc>
            <a:spcBef>
              <a:spcPct val="0"/>
            </a:spcBef>
            <a:spcAft>
              <a:spcPct val="35000"/>
            </a:spcAft>
          </a:pPr>
          <a:r>
            <a:rPr kumimoji="1" lang="ja-JP" altLang="en-US" sz="1400" b="1" kern="1200" dirty="0">
              <a:solidFill>
                <a:schemeClr val="bg1"/>
              </a:solidFill>
              <a:latin typeface="Meiryo UI" panose="020B0604030504040204" pitchFamily="50" charset="-128"/>
              <a:ea typeface="Meiryo UI" panose="020B0604030504040204" pitchFamily="50" charset="-128"/>
            </a:rPr>
            <a:t>②</a:t>
          </a:r>
          <a:r>
            <a:rPr kumimoji="1" lang="ja-JP" altLang="en-US" sz="1400" b="1" kern="1200" dirty="0">
              <a:solidFill>
                <a:srgbClr val="D24726"/>
              </a:solidFill>
              <a:latin typeface="Meiryo UI" panose="020B0604030504040204" pitchFamily="50" charset="-128"/>
              <a:ea typeface="Meiryo UI" panose="020B0604030504040204" pitchFamily="50" charset="-128"/>
            </a:rPr>
            <a:t>「履修の手引き」</a:t>
          </a:r>
          <a:r>
            <a:rPr kumimoji="1" lang="ja-JP" altLang="en-US" sz="1400" kern="1200" dirty="0">
              <a:latin typeface="Meiryo UI" panose="020B0604030504040204" pitchFamily="50" charset="-128"/>
              <a:ea typeface="Meiryo UI" panose="020B0604030504040204" pitchFamily="50" charset="-128"/>
            </a:rPr>
            <a:t>で卒業所要単位のどこに分類　されるか確認する</a:t>
          </a:r>
        </a:p>
      </dsp:txBody>
      <dsp:txXfrm>
        <a:off x="1951368" y="1254271"/>
        <a:ext cx="3884285" cy="605301"/>
      </dsp:txXfrm>
    </dsp:sp>
    <dsp:sp modelId="{39C79653-3578-4C6E-A6E1-31E672AACAE9}">
      <dsp:nvSpPr>
        <dsp:cNvPr id="0" name=""/>
        <dsp:cNvSpPr/>
      </dsp:nvSpPr>
      <dsp:spPr>
        <a:xfrm>
          <a:off x="1947213" y="1835113"/>
          <a:ext cx="1802243" cy="1978272"/>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kumimoji="1" lang="en-US" altLang="ja-JP" sz="1200" kern="1200" dirty="0">
              <a:latin typeface="Meiryo UI" panose="020B0604030504040204" pitchFamily="50" charset="-128"/>
              <a:ea typeface="Meiryo UI" panose="020B0604030504040204" pitchFamily="50" charset="-128"/>
            </a:rPr>
            <a:t>ILAC</a:t>
          </a:r>
          <a:r>
            <a:rPr kumimoji="1" lang="ja-JP" altLang="en-US" sz="1200" kern="1200" dirty="0">
              <a:latin typeface="Meiryo UI" panose="020B0604030504040204" pitchFamily="50" charset="-128"/>
              <a:ea typeface="Meiryo UI" panose="020B0604030504040204" pitchFamily="50" charset="-128"/>
            </a:rPr>
            <a:t>科目一覧、</a:t>
          </a:r>
          <a:endParaRPr kumimoji="1" lang="en-US" altLang="ja-JP" sz="1200" kern="1200" dirty="0">
            <a:latin typeface="Meiryo UI" panose="020B0604030504040204" pitchFamily="50" charset="-128"/>
            <a:ea typeface="Meiryo UI" panose="020B0604030504040204" pitchFamily="50" charset="-128"/>
          </a:endParaRPr>
        </a:p>
        <a:p>
          <a:pPr lvl="0" algn="ctr" defTabSz="533400">
            <a:lnSpc>
              <a:spcPct val="90000"/>
            </a:lnSpc>
            <a:spcBef>
              <a:spcPct val="0"/>
            </a:spcBef>
            <a:spcAft>
              <a:spcPct val="35000"/>
            </a:spcAft>
          </a:pPr>
          <a:r>
            <a:rPr kumimoji="1" lang="ja-JP" altLang="en-US" sz="1200" kern="1200" dirty="0">
              <a:latin typeface="Meiryo UI" panose="020B0604030504040204" pitchFamily="50" charset="-128"/>
              <a:ea typeface="Meiryo UI" panose="020B0604030504040204" pitchFamily="50" charset="-128"/>
            </a:rPr>
            <a:t>専門科目一覧を確認する。</a:t>
          </a:r>
          <a:endParaRPr kumimoji="1" lang="en-US" altLang="ja-JP" sz="1200" kern="1200" dirty="0">
            <a:latin typeface="Meiryo UI" panose="020B0604030504040204" pitchFamily="50" charset="-128"/>
            <a:ea typeface="Meiryo UI" panose="020B0604030504040204" pitchFamily="50" charset="-128"/>
          </a:endParaRPr>
        </a:p>
        <a:p>
          <a:pPr lvl="0" algn="ctr" defTabSz="533400">
            <a:lnSpc>
              <a:spcPct val="90000"/>
            </a:lnSpc>
            <a:spcBef>
              <a:spcPct val="0"/>
            </a:spcBef>
            <a:spcAft>
              <a:spcPct val="35000"/>
            </a:spcAft>
          </a:pPr>
          <a:r>
            <a:rPr kumimoji="1" lang="ja-JP" altLang="en-US" sz="1200" u="sng" kern="1200" dirty="0">
              <a:solidFill>
                <a:schemeClr val="tx1"/>
              </a:solidFill>
              <a:latin typeface="Meiryo UI" panose="020B0604030504040204" pitchFamily="50" charset="-128"/>
              <a:ea typeface="Meiryo UI" panose="020B0604030504040204" pitchFamily="50" charset="-128"/>
            </a:rPr>
            <a:t>科目によっては、</a:t>
          </a:r>
          <a:r>
            <a:rPr kumimoji="1" lang="en-US" altLang="ja-JP" sz="1200" u="sng" kern="1200" dirty="0">
              <a:solidFill>
                <a:schemeClr val="tx1"/>
              </a:solidFill>
              <a:latin typeface="Meiryo UI" panose="020B0604030504040204" pitchFamily="50" charset="-128"/>
              <a:ea typeface="Meiryo UI" panose="020B0604030504040204" pitchFamily="50" charset="-128"/>
            </a:rPr>
            <a:t>2</a:t>
          </a:r>
          <a:r>
            <a:rPr kumimoji="1" lang="ja-JP" altLang="en-US" sz="1200" u="sng" kern="1200" dirty="0">
              <a:solidFill>
                <a:schemeClr val="tx1"/>
              </a:solidFill>
              <a:latin typeface="Meiryo UI" panose="020B0604030504040204" pitchFamily="50" charset="-128"/>
              <a:ea typeface="Meiryo UI" panose="020B0604030504040204" pitchFamily="50" charset="-128"/>
            </a:rPr>
            <a:t>年生や　３年生から</a:t>
          </a:r>
          <a:r>
            <a:rPr kumimoji="1" lang="ja-JP" altLang="en-US" sz="1200" u="sng" kern="1200" dirty="0" smtClean="0">
              <a:solidFill>
                <a:schemeClr val="tx1"/>
              </a:solidFill>
              <a:latin typeface="Meiryo UI" panose="020B0604030504040204" pitchFamily="50" charset="-128"/>
              <a:ea typeface="Meiryo UI" panose="020B0604030504040204" pitchFamily="50" charset="-128"/>
            </a:rPr>
            <a:t>でないと履修</a:t>
          </a:r>
          <a:r>
            <a:rPr kumimoji="1" lang="ja-JP" altLang="en-US" sz="1200" u="sng" kern="1200" dirty="0">
              <a:solidFill>
                <a:schemeClr val="tx1"/>
              </a:solidFill>
              <a:latin typeface="Meiryo UI" panose="020B0604030504040204" pitchFamily="50" charset="-128"/>
              <a:ea typeface="Meiryo UI" panose="020B0604030504040204" pitchFamily="50" charset="-128"/>
            </a:rPr>
            <a:t>できない場合があります</a:t>
          </a:r>
          <a:r>
            <a:rPr kumimoji="1" lang="ja-JP" altLang="en-US" sz="1200" kern="1200" dirty="0">
              <a:latin typeface="Meiryo UI" panose="020B0604030504040204" pitchFamily="50" charset="-128"/>
              <a:ea typeface="Meiryo UI" panose="020B0604030504040204" pitchFamily="50" charset="-128"/>
            </a:rPr>
            <a:t>。</a:t>
          </a:r>
          <a:endParaRPr kumimoji="1" lang="en-US" altLang="ja-JP" sz="1200" kern="1200" dirty="0">
            <a:latin typeface="Meiryo UI" panose="020B0604030504040204" pitchFamily="50" charset="-128"/>
            <a:ea typeface="Meiryo UI" panose="020B0604030504040204" pitchFamily="50" charset="-128"/>
          </a:endParaRPr>
        </a:p>
      </dsp:txBody>
      <dsp:txXfrm>
        <a:off x="1947213" y="1835113"/>
        <a:ext cx="1802243" cy="1978272"/>
      </dsp:txXfrm>
    </dsp:sp>
    <dsp:sp modelId="{682C7304-2E9E-4466-9A3C-48F19464DBB8}">
      <dsp:nvSpPr>
        <dsp:cNvPr id="0" name=""/>
        <dsp:cNvSpPr/>
      </dsp:nvSpPr>
      <dsp:spPr>
        <a:xfrm>
          <a:off x="3746777" y="1511786"/>
          <a:ext cx="2425986" cy="1233405"/>
        </a:xfrm>
        <a:prstGeom prst="rightArrow">
          <a:avLst>
            <a:gd name="adj1" fmla="val 50000"/>
            <a:gd name="adj2" fmla="val 5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41684" numCol="1" spcCol="1270" anchor="ctr" anchorCtr="0">
          <a:noAutofit/>
        </a:bodyPr>
        <a:lstStyle/>
        <a:p>
          <a:pPr lvl="0" algn="l" defTabSz="577850">
            <a:lnSpc>
              <a:spcPct val="90000"/>
            </a:lnSpc>
            <a:spcBef>
              <a:spcPct val="0"/>
            </a:spcBef>
            <a:spcAft>
              <a:spcPct val="35000"/>
            </a:spcAft>
          </a:pPr>
          <a:r>
            <a:rPr kumimoji="1" lang="ja-JP" altLang="en-US" sz="1300" b="1" kern="1200" dirty="0">
              <a:solidFill>
                <a:schemeClr val="bg1"/>
              </a:solidFill>
              <a:latin typeface="Meiryo UI" panose="020B0604030504040204" pitchFamily="50" charset="-128"/>
              <a:ea typeface="Meiryo UI" panose="020B0604030504040204" pitchFamily="50" charset="-128"/>
            </a:rPr>
            <a:t>③</a:t>
          </a:r>
          <a:r>
            <a:rPr kumimoji="1" lang="ja-JP" altLang="en-US" sz="1300" b="1" kern="1200" dirty="0">
              <a:solidFill>
                <a:srgbClr val="D24726"/>
              </a:solidFill>
              <a:latin typeface="Meiryo UI" panose="020B0604030504040204" pitchFamily="50" charset="-128"/>
              <a:ea typeface="Meiryo UI" panose="020B0604030504040204" pitchFamily="50" charset="-128"/>
            </a:rPr>
            <a:t>「シラバス」</a:t>
          </a:r>
          <a:r>
            <a:rPr kumimoji="1" lang="ja-JP" altLang="en-US" sz="1300" kern="1200" dirty="0">
              <a:latin typeface="Meiryo UI" panose="020B0604030504040204" pitchFamily="50" charset="-128"/>
              <a:ea typeface="Meiryo UI" panose="020B0604030504040204" pitchFamily="50" charset="-128"/>
            </a:rPr>
            <a:t>を確認する</a:t>
          </a:r>
        </a:p>
      </dsp:txBody>
      <dsp:txXfrm>
        <a:off x="3746777" y="1820137"/>
        <a:ext cx="2117635" cy="616703"/>
      </dsp:txXfrm>
    </dsp:sp>
    <dsp:sp modelId="{2698B063-8EC5-4772-A6AB-D095847321CA}">
      <dsp:nvSpPr>
        <dsp:cNvPr id="0" name=""/>
        <dsp:cNvSpPr/>
      </dsp:nvSpPr>
      <dsp:spPr>
        <a:xfrm>
          <a:off x="3760574" y="2396088"/>
          <a:ext cx="1950486" cy="1426159"/>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ja-JP" altLang="en-US" sz="1400" kern="1200" dirty="0">
              <a:latin typeface="Meiryo UI" panose="020B0604030504040204" pitchFamily="50" charset="-128"/>
              <a:ea typeface="Meiryo UI" panose="020B0604030504040204" pitchFamily="50" charset="-128"/>
            </a:rPr>
            <a:t>科目の学習目標や内容、</a:t>
          </a:r>
          <a:endParaRPr kumimoji="1" lang="en-US" altLang="ja-JP" sz="1400" kern="1200" dirty="0">
            <a:latin typeface="Meiryo UI" panose="020B0604030504040204" pitchFamily="50" charset="-128"/>
            <a:ea typeface="Meiryo UI" panose="020B0604030504040204" pitchFamily="50" charset="-128"/>
          </a:endParaRPr>
        </a:p>
        <a:p>
          <a:pPr lvl="0" algn="ctr" defTabSz="622300">
            <a:lnSpc>
              <a:spcPct val="90000"/>
            </a:lnSpc>
            <a:spcBef>
              <a:spcPct val="0"/>
            </a:spcBef>
            <a:spcAft>
              <a:spcPct val="35000"/>
            </a:spcAft>
          </a:pPr>
          <a:r>
            <a:rPr kumimoji="1" lang="ja-JP" altLang="en-US" sz="1400" kern="1200" dirty="0">
              <a:latin typeface="Meiryo UI" panose="020B0604030504040204" pitchFamily="50" charset="-128"/>
              <a:ea typeface="Meiryo UI" panose="020B0604030504040204" pitchFamily="50" charset="-128"/>
            </a:rPr>
            <a:t>採点方法などを確認する。</a:t>
          </a:r>
        </a:p>
      </dsp:txBody>
      <dsp:txXfrm>
        <a:off x="3760574" y="2396088"/>
        <a:ext cx="1950486" cy="1426159"/>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7047" cy="341542"/>
          </a:xfrm>
          <a:prstGeom prst="rect">
            <a:avLst/>
          </a:prstGeom>
        </p:spPr>
        <p:txBody>
          <a:bodyPr vert="horz" lIns="91440" tIns="45720" rIns="91440" bIns="45720" rtlCol="0"/>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sz="quarter" idx="1"/>
          </p:nvPr>
        </p:nvSpPr>
        <p:spPr>
          <a:xfrm>
            <a:off x="5629992" y="0"/>
            <a:ext cx="4307047" cy="341542"/>
          </a:xfrm>
          <a:prstGeom prst="rect">
            <a:avLst/>
          </a:prstGeom>
        </p:spPr>
        <p:txBody>
          <a:bodyPr vert="horz" lIns="91440" tIns="45720" rIns="91440" bIns="45720" rtlCol="0"/>
          <a:lstStyle>
            <a:lvl1pPr algn="r">
              <a:defRPr sz="1200"/>
            </a:lvl1pPr>
          </a:lstStyle>
          <a:p>
            <a:pPr rtl="0"/>
            <a:fld id="{B583D96A-184B-4997-8745-8DB4E1BC4D72}" type="datetime1">
              <a:rPr lang="ja-JP" altLang="en-US" smtClean="0">
                <a:latin typeface="Meiryo UI" panose="020B0604030504040204" pitchFamily="50" charset="-128"/>
                <a:ea typeface="Meiryo UI" panose="020B0604030504040204" pitchFamily="50" charset="-128"/>
              </a:rPr>
              <a:t>2022/3/30</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p:cNvSpPr>
            <a:spLocks noGrp="1"/>
          </p:cNvSpPr>
          <p:nvPr>
            <p:ph type="ftr" sz="quarter" idx="2"/>
          </p:nvPr>
        </p:nvSpPr>
        <p:spPr>
          <a:xfrm>
            <a:off x="1" y="6465659"/>
            <a:ext cx="4307047" cy="341541"/>
          </a:xfrm>
          <a:prstGeom prst="rect">
            <a:avLst/>
          </a:prstGeom>
        </p:spPr>
        <p:txBody>
          <a:bodyPr vert="horz" lIns="91440" tIns="45720" rIns="91440" bIns="45720" rtlCol="0" anchor="b"/>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3"/>
          </p:nvPr>
        </p:nvSpPr>
        <p:spPr>
          <a:xfrm>
            <a:off x="5629992" y="6465659"/>
            <a:ext cx="4307047" cy="341541"/>
          </a:xfrm>
          <a:prstGeom prst="rect">
            <a:avLst/>
          </a:prstGeom>
        </p:spPr>
        <p:txBody>
          <a:bodyPr vert="horz" lIns="91440" tIns="45720" rIns="91440" bIns="45720" rtlCol="0" anchor="b"/>
          <a:lstStyle>
            <a:lvl1pPr algn="r">
              <a:defRPr sz="1200"/>
            </a:lvl1pPr>
          </a:lstStyle>
          <a:p>
            <a:pPr rtl="0"/>
            <a:fld id="{9C679768-A2FC-4D08-91F6-8DCE6C566B36}" type="slidenum">
              <a:rPr lang="en-US" altLang="ja-JP" smtClean="0">
                <a:latin typeface="Meiryo UI" panose="020B0604030504040204" pitchFamily="50" charset="-128"/>
                <a:ea typeface="Meiryo UI" panose="020B0604030504040204" pitchFamily="50" charset="-128"/>
              </a:r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7047" cy="341542"/>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5629992" y="0"/>
            <a:ext cx="4307047" cy="341542"/>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C4BB7104-9967-4BD3-B62F-AFA0A458AF26}" type="datetime1">
              <a:rPr lang="ja-JP" altLang="en-US" smtClean="0"/>
              <a:pPr/>
              <a:t>2022/3/30</a:t>
            </a:fld>
            <a:endParaRPr lang="ja-JP" altLang="en-US" dirty="0"/>
          </a:p>
        </p:txBody>
      </p:sp>
      <p:sp>
        <p:nvSpPr>
          <p:cNvPr id="4" name="スライド イメージ プレースホルダー 3"/>
          <p:cNvSpPr>
            <a:spLocks noGrp="1" noRot="1" noChangeAspect="1"/>
          </p:cNvSpPr>
          <p:nvPr>
            <p:ph type="sldImg" idx="2"/>
          </p:nvPr>
        </p:nvSpPr>
        <p:spPr>
          <a:xfrm>
            <a:off x="2927350" y="850900"/>
            <a:ext cx="4084638" cy="2297113"/>
          </a:xfrm>
          <a:prstGeom prst="rect">
            <a:avLst/>
          </a:prstGeom>
          <a:noFill/>
          <a:ln w="12700">
            <a:solidFill>
              <a:prstClr val="black"/>
            </a:solidFill>
          </a:ln>
        </p:spPr>
        <p:txBody>
          <a:bodyPr vert="horz" lIns="91440" tIns="45720" rIns="91440" bIns="45720" rtlCol="0" anchor="ctr"/>
          <a:lstStyle/>
          <a:p>
            <a:pPr rtl="0"/>
            <a:endParaRPr lang="ja-JP" altLang="en-US" noProof="0"/>
          </a:p>
        </p:txBody>
      </p:sp>
      <p:sp>
        <p:nvSpPr>
          <p:cNvPr id="5" name="ノート プレースホルダー 4"/>
          <p:cNvSpPr>
            <a:spLocks noGrp="1"/>
          </p:cNvSpPr>
          <p:nvPr>
            <p:ph type="body" sz="quarter" idx="3"/>
          </p:nvPr>
        </p:nvSpPr>
        <p:spPr>
          <a:xfrm>
            <a:off x="993934" y="3275965"/>
            <a:ext cx="7951470" cy="2680335"/>
          </a:xfrm>
          <a:prstGeom prst="rect">
            <a:avLst/>
          </a:prstGeom>
        </p:spPr>
        <p:txBody>
          <a:bodyPr vert="horz" lIns="91440" tIns="45720" rIns="91440" bIns="45720" rtlCol="0"/>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1" y="6465659"/>
            <a:ext cx="4307047" cy="341541"/>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a:p>
        </p:txBody>
      </p:sp>
      <p:sp>
        <p:nvSpPr>
          <p:cNvPr id="7" name="スライド番号プレースホルダー 6"/>
          <p:cNvSpPr>
            <a:spLocks noGrp="1"/>
          </p:cNvSpPr>
          <p:nvPr>
            <p:ph type="sldNum" sz="quarter" idx="5"/>
          </p:nvPr>
        </p:nvSpPr>
        <p:spPr>
          <a:xfrm>
            <a:off x="5629992" y="6465659"/>
            <a:ext cx="4307047" cy="341541"/>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DF61EA0F-A667-4B49-8422-0062BC55E249}" type="slidenum">
              <a:rPr lang="en-US" altLang="ja-JP" smtClean="0"/>
              <a:pPr/>
              <a:t>‹#›</a:t>
            </a:fld>
            <a:endParaRPr lang="ja-JP" alt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osei-hondana.actibookone.com/content/detail?param=eyJjb250ZW50TnVtIjo5NzI4MCwiY2F0ZWdvcnlOdW0iOjY3OTF9&amp;pNo=12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etsys.hosei.ac.jp/info/info20220218t01.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27350" y="850900"/>
            <a:ext cx="4084638" cy="2297113"/>
          </a:xfrm>
        </p:spPr>
      </p:sp>
      <p:sp>
        <p:nvSpPr>
          <p:cNvPr id="3" name="ノート プレースホルダー 2"/>
          <p:cNvSpPr>
            <a:spLocks noGrp="1"/>
          </p:cNvSpPr>
          <p:nvPr>
            <p:ph type="body" idx="1"/>
          </p:nvPr>
        </p:nvSpPr>
        <p:spPr/>
        <p:txBody>
          <a:bodyPr rtlCol="0"/>
          <a:lstStyle/>
          <a:p>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こんにちは。</a:t>
            </a:r>
          </a:p>
          <a:p>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法学部新入生向け事務ガイダンスを始めます。まず、法学部「履修の手引き」を用意してください。履修の手引きは現在のページ上の</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QR</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コードを読み込むと、</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学部ホーム</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に飛び、確認することができます。履修の手引きには、進級・卒業するために欠かせない情報や、充実した大学生活を送るための情報が記載されています。高校までとは違い、大学では自分で情報を探し、自分に必要な情報を得なければなりません。その習慣を身につけましょう。それでは、履修の手引きに沿って、ガイダンスを進めていきます。</a:t>
            </a:r>
          </a:p>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rtlCol="0"/>
          <a:lstStyle/>
          <a:p>
            <a:pPr rtl="0"/>
            <a:fld id="{DF61EA0F-A667-4B49-8422-0062BC55E249}" type="slidenum">
              <a:rPr lang="en-US" altLang="ja-JP" smtClean="0"/>
              <a:t>1</a:t>
            </a:fld>
            <a:endParaRPr lang="ja-JP" altLang="en-US"/>
          </a:p>
        </p:txBody>
      </p:sp>
    </p:spTree>
    <p:extLst>
      <p:ext uri="{BB962C8B-B14F-4D97-AF65-F5344CB8AC3E}">
        <p14:creationId xmlns:p14="http://schemas.microsoft.com/office/powerpoint/2010/main" val="101176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で</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は、進級や卒業をするためにどんな科目を履修すればよいのか、見ていきましょう。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10</a:t>
            </a:fld>
            <a:endParaRPr lang="ja-JP" altLang="en-US"/>
          </a:p>
        </p:txBody>
      </p:sp>
    </p:spTree>
    <p:extLst>
      <p:ext uri="{BB962C8B-B14F-4D97-AF65-F5344CB8AC3E}">
        <p14:creationId xmlns:p14="http://schemas.microsoft.com/office/powerpoint/2010/main" val="70979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履修の手引き</a:t>
            </a:r>
            <a:r>
              <a:rPr kumimoji="1" lang="en-US" altLang="ja-JP" sz="1200" dirty="0" smtClean="0">
                <a:latin typeface="Meiryo UI" panose="020B0604030504040204" pitchFamily="50" charset="-128"/>
                <a:ea typeface="Meiryo UI" panose="020B0604030504040204" pitchFamily="50" charset="-128"/>
              </a:rPr>
              <a:t>16</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を確認してください。大学では、単位制度を採用しています。科目を履修登録し、授業参加状況、レポート、試験等における成績評価の結果、合格した場合、単位が与えられます。単位を得られたことを修得と言います。定められた単位数を修得しなければ、進級・卒業することはできません。</a:t>
            </a:r>
          </a:p>
          <a:p>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 </a:t>
            </a:r>
            <a:endParaRPr lang="ja-JP"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rtl="0"/>
            <a:fld id="{DF61EA0F-A667-4B49-8422-0062BC55E249}" type="slidenum">
              <a:rPr lang="en-US" altLang="ja-JP" smtClean="0"/>
              <a:t>11</a:t>
            </a:fld>
            <a:endParaRPr lang="ja-JP" altLang="en-US"/>
          </a:p>
        </p:txBody>
      </p:sp>
    </p:spTree>
    <p:extLst>
      <p:ext uri="{BB962C8B-B14F-4D97-AF65-F5344CB8AC3E}">
        <p14:creationId xmlns:p14="http://schemas.microsoft.com/office/powerpoint/2010/main" val="1081848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履修の手引き１</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６</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ページには、「進級に関する規程」が書かれています。１年生から２年生に進級するためには、１年間で、</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SSI</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科目、専門科目を問わず２０単位以上を修得しなければなりません。</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科目とは、市ヶ谷リベラルアーツセンターが開講している科目を指し</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、いわゆる教養科目のことです。</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SSI</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科目は、スポーツ・サイエンス・インスティテュートに所属する学生のみが対象の科目です。２年生以降の進級に必要な</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条件</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も確認してください。</a:t>
            </a:r>
          </a:p>
        </p:txBody>
      </p:sp>
      <p:sp>
        <p:nvSpPr>
          <p:cNvPr id="4" name="スライド番号プレースホルダー 3"/>
          <p:cNvSpPr>
            <a:spLocks noGrp="1"/>
          </p:cNvSpPr>
          <p:nvPr>
            <p:ph type="sldNum" sz="quarter" idx="5"/>
          </p:nvPr>
        </p:nvSpPr>
        <p:spPr/>
        <p:txBody>
          <a:bodyPr/>
          <a:lstStyle/>
          <a:p>
            <a:pPr rtl="0"/>
            <a:fld id="{DF61EA0F-A667-4B49-8422-0062BC55E249}" type="slidenum">
              <a:rPr lang="en-US" altLang="ja-JP" smtClean="0"/>
              <a:t>12</a:t>
            </a:fld>
            <a:endParaRPr lang="ja-JP" altLang="en-US"/>
          </a:p>
        </p:txBody>
      </p:sp>
    </p:spTree>
    <p:extLst>
      <p:ext uri="{BB962C8B-B14F-4D97-AF65-F5344CB8AC3E}">
        <p14:creationId xmlns:p14="http://schemas.microsoft.com/office/powerpoint/2010/main" val="1294471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ここでは留学生・</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SSI</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生を除く法律学科生の卒業所要単位を案内します。履修の手引き１</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７</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ページを確認してください。ここでのポイントは、卒業する（４年次終了）までに、</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44</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単位以上、専門科目</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88</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単位以上の合計</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132</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単位以上修得しなければなりません。</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科目の中には、</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100</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番台・</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200</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番台と科目が設置され、各群の中で何単位以上</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修得しなければならない</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と</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細かく定められています。専門科目の中でも、選択必修科目、選択科目、自由科目と分かれており、各科目の必要単位を満たさなければなりません。各群や</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科目の中に</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どんな科目が設置しているかは、</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科目一覧は、「履修の手引き」</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38</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から</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41</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ページ</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を、専門科目一覧は、「履修の手引き」</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72</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から</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73</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ページ</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を確認してください。留学生は別ページ、</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SSI</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生は</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SSI</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「履修の手引き」にて卒業所要単位を確認してください。</a:t>
            </a: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F61EA0F-A667-4B49-8422-0062BC55E249}" type="slidenum">
              <a:rPr lang="en-US" altLang="ja-JP" smtClean="0"/>
              <a:t>13</a:t>
            </a:fld>
            <a:endParaRPr lang="ja-JP" altLang="en-US"/>
          </a:p>
        </p:txBody>
      </p:sp>
    </p:spTree>
    <p:extLst>
      <p:ext uri="{BB962C8B-B14F-4D97-AF65-F5344CB8AC3E}">
        <p14:creationId xmlns:p14="http://schemas.microsoft.com/office/powerpoint/2010/main" val="3055593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ここでは留学生・</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SSI</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生を除く政治学科生の卒業所要単位を案内します。履修の手引き</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22</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ページを確認してください。ここでのポイントは、卒業する（４年次終了）までに、</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44</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単位以上、専門科目</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88</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単位以上の合計</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132</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単位以上修得しなければなりません。</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科目の中には、</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100</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番台・</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200</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番台と科目が設置され、各群の中で何単位以上</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修得しなければならない</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と</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細かく定められています。専門科目の中でも、必修科目、選択必修科目、選択科目、自由科目と分かれており、各科目の必要単位を満たさなければなりません。必修科目の「政治学入門Ⅰ」、「政治学入門Ⅱ」は、１年生</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で</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必ず履修してください。各群や</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科目の中に</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どんな科目が設置しているかは、</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科目一覧は、「履修の手引き」</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38</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から</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41</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ページ</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を、専門科目一覧は、「履修の手引き」</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74</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から</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75</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ページ</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を確認してください。留学生は別ページ、</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SSI</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生は</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SSI</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「履修の手引き」にて卒業所要単位を確認してください。</a:t>
            </a: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F61EA0F-A667-4B49-8422-0062BC55E249}" type="slidenum">
              <a:rPr lang="en-US" altLang="ja-JP" smtClean="0"/>
              <a:t>14</a:t>
            </a:fld>
            <a:endParaRPr lang="ja-JP" altLang="en-US"/>
          </a:p>
        </p:txBody>
      </p:sp>
    </p:spTree>
    <p:extLst>
      <p:ext uri="{BB962C8B-B14F-4D97-AF65-F5344CB8AC3E}">
        <p14:creationId xmlns:p14="http://schemas.microsoft.com/office/powerpoint/2010/main" val="2089733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ここでは</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SSI</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生を除く</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国際</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政治学科生の卒業所要単位を案内します。履修の手引き２</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９</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ページを確認してください。ここでのポイントは、卒業する（４年次終了）までに、</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44</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単位以上、専門科目</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88</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単位以上の合計</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132</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単位以上修得しなければなりません。</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科目の中には、</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100</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番台・</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200</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番台と科目が設置され、各群の中で何単位以上</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修得しなければならない</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と</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細かく定められています。専門科目の中でも、必修科目、選択必修科目、選択科目</a:t>
            </a:r>
            <a:r>
              <a:rPr kumimoji="1" lang="ja-JP" altLang="en-US" sz="1200" dirty="0" smtClean="0">
                <a:solidFill>
                  <a:schemeClr val="tx1"/>
                </a:solidFill>
                <a:latin typeface="Meiryo UI" panose="020B0604030504040204" pitchFamily="50" charset="-128"/>
                <a:ea typeface="Meiryo UI" panose="020B0604030504040204" pitchFamily="50" charset="-128"/>
              </a:rPr>
              <a:t>、自由科目</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と分かれており、各科目の必要単位を満たさなければなりません。必修科目の「国際政治への案内」、「</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Intensive English</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」は、１年生</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で</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必ず履修してください。各群や</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科目の中に</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どんな科目が設置しているかは、</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科目一覧は、「履修の手引き」</a:t>
            </a:r>
            <a:r>
              <a:rPr kumimoji="1" lang="en-US" altLang="ja-JP" sz="1200" dirty="0" smtClean="0">
                <a:solidFill>
                  <a:schemeClr val="tx1"/>
                </a:solidFill>
                <a:latin typeface="Meiryo UI" panose="020B0604030504040204" pitchFamily="50" charset="-128"/>
                <a:ea typeface="Meiryo UI" panose="020B0604030504040204" pitchFamily="50" charset="-128"/>
              </a:rPr>
              <a:t>38</a:t>
            </a:r>
            <a:r>
              <a:rPr kumimoji="1" lang="ja-JP" altLang="en-US" sz="1200" dirty="0" smtClean="0">
                <a:solidFill>
                  <a:schemeClr val="tx1"/>
                </a:solidFill>
                <a:latin typeface="Meiryo UI" panose="020B0604030504040204" pitchFamily="50" charset="-128"/>
                <a:ea typeface="Meiryo UI" panose="020B0604030504040204" pitchFamily="50" charset="-128"/>
              </a:rPr>
              <a:t>から</a:t>
            </a:r>
            <a:r>
              <a:rPr kumimoji="1" lang="en-US" altLang="ja-JP" sz="1200" dirty="0" smtClean="0">
                <a:solidFill>
                  <a:schemeClr val="tx1"/>
                </a:solidFill>
                <a:latin typeface="Meiryo UI" panose="020B0604030504040204" pitchFamily="50" charset="-128"/>
                <a:ea typeface="Meiryo UI" panose="020B0604030504040204" pitchFamily="50" charset="-128"/>
              </a:rPr>
              <a:t>41</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ページ</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を、専門科目一覧は、「履修の手引き」</a:t>
            </a:r>
            <a:r>
              <a:rPr kumimoji="1" lang="en-US" altLang="ja-JP" sz="1200" dirty="0" smtClean="0">
                <a:solidFill>
                  <a:schemeClr val="tx1"/>
                </a:solidFill>
                <a:latin typeface="Meiryo UI" panose="020B0604030504040204" pitchFamily="50" charset="-128"/>
                <a:ea typeface="Meiryo UI" panose="020B0604030504040204" pitchFamily="50" charset="-128"/>
              </a:rPr>
              <a:t>78</a:t>
            </a:r>
            <a:r>
              <a:rPr kumimoji="1" lang="ja-JP" altLang="en-US" sz="1200" dirty="0" smtClean="0">
                <a:solidFill>
                  <a:schemeClr val="tx1"/>
                </a:solidFill>
                <a:latin typeface="Meiryo UI" panose="020B0604030504040204" pitchFamily="50" charset="-128"/>
                <a:ea typeface="Meiryo UI" panose="020B0604030504040204" pitchFamily="50" charset="-128"/>
              </a:rPr>
              <a:t>から</a:t>
            </a:r>
            <a:r>
              <a:rPr kumimoji="1" lang="en-US" altLang="ja-JP" sz="1200" dirty="0" smtClean="0">
                <a:solidFill>
                  <a:schemeClr val="tx1"/>
                </a:solidFill>
                <a:latin typeface="Meiryo UI" panose="020B0604030504040204" pitchFamily="50" charset="-128"/>
                <a:ea typeface="Meiryo UI" panose="020B0604030504040204" pitchFamily="50" charset="-128"/>
              </a:rPr>
              <a:t>79</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ページ</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を確認してください。</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SSI</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生は</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SSI</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「履修の手引き」にて卒業所要単位を確認してください。</a:t>
            </a: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F61EA0F-A667-4B49-8422-0062BC55E249}" type="slidenum">
              <a:rPr lang="en-US" altLang="ja-JP" smtClean="0"/>
              <a:t>15</a:t>
            </a:fld>
            <a:endParaRPr lang="ja-JP" altLang="en-US"/>
          </a:p>
        </p:txBody>
      </p:sp>
    </p:spTree>
    <p:extLst>
      <p:ext uri="{BB962C8B-B14F-4D97-AF65-F5344CB8AC3E}">
        <p14:creationId xmlns:p14="http://schemas.microsoft.com/office/powerpoint/2010/main" val="1902557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それでは履修の手引き３</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３</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ページ以降を確認のうえ、履修登録をおこなうための準備をおこないましょう。まず時間割で</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科目の学期、曜日、時限を確認します。続いて、履修の手引きにて</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その科目が、卒業所要単位のどこに含まれるのか</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確認します。その際に、科目によっては２年生や３年生からでないと履修できない科目もあります</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必ず、受講・履修年次を確認してください。そしてシラバスにて</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科目の学習内容や授業の進め方、採点方法などを確認してください。これらを終えたら、学習支援システムで仮登録をおこないます。</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先ほども</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説明しましたが、仮登録をおこなうことで、その授業のお知らせや教材等を確認することができるようになります。続いて、</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定められた期間に、</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情報システム上で、履修登録をおこないます。重要なのでもう１度説明しますが、この履修登録をおこなうことで、</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初めて、</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大学に履修する科目を申請することになります。履修登録をおこなった科目のみに成績評価がつきます。仮登録をおこなっただけ</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では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、成績はつきませんので、間違いのないように注意してください。</a:t>
            </a:r>
            <a:r>
              <a:rPr lang="ja-JP" altLang="en-US" sz="1200" b="0" i="0" kern="1200" dirty="0" smtClean="0">
                <a:solidFill>
                  <a:schemeClr val="tx1"/>
                </a:solidFill>
                <a:effectLst/>
                <a:latin typeface="Meiryo UI" panose="020B0604030504040204" pitchFamily="50" charset="-128"/>
                <a:ea typeface="Meiryo UI" panose="020B0604030504040204" pitchFamily="50" charset="-128"/>
                <a:cs typeface="+mn-cs"/>
              </a:rPr>
              <a:t>履修登録・修正後に必ず履修登録科目確認通知書を出力し、保管・確認してください。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pPr rtl="0"/>
            <a:fld id="{DF61EA0F-A667-4B49-8422-0062BC55E249}" type="slidenum">
              <a:rPr lang="en-US" altLang="ja-JP" smtClean="0"/>
              <a:t>16</a:t>
            </a:fld>
            <a:endParaRPr lang="ja-JP" altLang="en-US"/>
          </a:p>
        </p:txBody>
      </p:sp>
    </p:spTree>
    <p:extLst>
      <p:ext uri="{BB962C8B-B14F-4D97-AF65-F5344CB8AC3E}">
        <p14:creationId xmlns:p14="http://schemas.microsoft.com/office/powerpoint/2010/main" val="3035773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１年間に履修・修得できる単位数が決まっています。履修の手引き</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３３</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ページを確認してください。１年生</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の１</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年間に、修得可能な単位数の上限は、４２単位です。なお、春学期に修得できなかった単位がある場合は、秋学期履修修正期間に、春学期分と合わせて４８単位まで履修登録することができます。</a:t>
            </a:r>
            <a:r>
              <a:rPr lang="ja-JP" altLang="en-US" sz="1200" dirty="0" smtClean="0">
                <a:latin typeface="Meiryo UI" panose="020B0604030504040204" pitchFamily="50" charset="-128"/>
                <a:ea typeface="Meiryo UI" panose="020B0604030504040204" pitchFamily="50" charset="-128"/>
              </a:rPr>
              <a:t>ただし、</a:t>
            </a:r>
            <a:r>
              <a:rPr lang="ja-JP" altLang="en-US" sz="1200" b="1" u="sng" dirty="0" smtClean="0">
                <a:latin typeface="Meiryo UI" panose="020B0604030504040204" pitchFamily="50" charset="-128"/>
                <a:ea typeface="Meiryo UI" panose="020B0604030504040204" pitchFamily="50" charset="-128"/>
              </a:rPr>
              <a:t>オンライン授業については、卒業所要単位として</a:t>
            </a:r>
            <a:r>
              <a:rPr lang="en-US" altLang="ja-JP" sz="1200" b="1" u="sng" dirty="0" smtClean="0">
                <a:latin typeface="Meiryo UI" panose="020B0604030504040204" pitchFamily="50" charset="-128"/>
                <a:ea typeface="Meiryo UI" panose="020B0604030504040204" pitchFamily="50" charset="-128"/>
              </a:rPr>
              <a:t>60</a:t>
            </a:r>
            <a:r>
              <a:rPr lang="ja-JP" altLang="en-US" sz="1200" b="1" u="sng" dirty="0" smtClean="0">
                <a:latin typeface="Meiryo UI" panose="020B0604030504040204" pitchFamily="50" charset="-128"/>
                <a:ea typeface="Meiryo UI" panose="020B0604030504040204" pitchFamily="50" charset="-128"/>
              </a:rPr>
              <a:t>単位を超えて履修することができません </a:t>
            </a:r>
            <a:r>
              <a:rPr lang="ja-JP" altLang="en-US" sz="1200" dirty="0" smtClean="0">
                <a:latin typeface="Meiryo UI" panose="020B0604030504040204" pitchFamily="50" charset="-128"/>
                <a:ea typeface="Meiryo UI" panose="020B0604030504040204" pitchFamily="50" charset="-128"/>
              </a:rPr>
              <a:t>。各授業の授業形態（オンライン／対面）については、シラバス等でご確認し、計画的な履修をしましょう。情報システムでの履修登録の際、各授業について、授業形態（オンライン／対面）が表示されます。オンライン授業の単位数は、こちらの表示に基づいて、集計されます。</a:t>
            </a:r>
            <a:endParaRPr lang="ja-JP" altLang="ja-JP" sz="1200" dirty="0" smtClean="0">
              <a:latin typeface="Meiryo UI" panose="020B0604030504040204" pitchFamily="50" charset="-128"/>
              <a:ea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17</a:t>
            </a:fld>
            <a:endParaRPr lang="ja-JP" altLang="en-US"/>
          </a:p>
        </p:txBody>
      </p:sp>
    </p:spTree>
    <p:extLst>
      <p:ext uri="{BB962C8B-B14F-4D97-AF65-F5344CB8AC3E}">
        <p14:creationId xmlns:p14="http://schemas.microsoft.com/office/powerpoint/2010/main" val="2512128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授業について見ていきましょう。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18</a:t>
            </a:fld>
            <a:endParaRPr lang="ja-JP" altLang="en-US"/>
          </a:p>
        </p:txBody>
      </p:sp>
    </p:spTree>
    <p:extLst>
      <p:ext uri="{BB962C8B-B14F-4D97-AF65-F5344CB8AC3E}">
        <p14:creationId xmlns:p14="http://schemas.microsoft.com/office/powerpoint/2010/main" val="725782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授業によっては、授業開始前に抽選をおこなう授業や、あらかじめクラスが指定されている授業、１回目の授業で選考をおこなう授業などがあります。これらの情報については、履修の手引き</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や時間割、法学部</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掲示板、</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アイラック</a:t>
            </a:r>
            <a:r>
              <a:rPr kumimoji="1" lang="ja-JP" altLang="en-US" dirty="0" smtClean="0">
                <a:latin typeface="Meiryo UI" panose="020B0604030504040204" pitchFamily="50" charset="-128"/>
                <a:ea typeface="Meiryo UI" panose="020B0604030504040204" pitchFamily="50" charset="-128"/>
              </a:rPr>
              <a:t>掲示板</a:t>
            </a:r>
            <a:r>
              <a:rPr kumimoji="0"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等</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で案内されます。冒頭にも説明しましたが、自分で情報を探して、自分に必要な情報を得なければなりません。また、初回授業は必ず出席するように心掛けてください。期限遅れや欠席した場合は、不利になっても、自己責任と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19</a:t>
            </a:fld>
            <a:endParaRPr lang="ja-JP" altLang="en-US"/>
          </a:p>
        </p:txBody>
      </p:sp>
    </p:spTree>
    <p:extLst>
      <p:ext uri="{BB962C8B-B14F-4D97-AF65-F5344CB8AC3E}">
        <p14:creationId xmlns:p14="http://schemas.microsoft.com/office/powerpoint/2010/main" val="4287759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このガイダンスでは、大きく５つ案内します。</a:t>
            </a:r>
          </a:p>
          <a:p>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それでは、まずはスケジュールから見ていきましょう。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2</a:t>
            </a:fld>
            <a:endParaRPr lang="ja-JP" altLang="en-US"/>
          </a:p>
        </p:txBody>
      </p:sp>
    </p:spTree>
    <p:extLst>
      <p:ext uri="{BB962C8B-B14F-4D97-AF65-F5344CB8AC3E}">
        <p14:creationId xmlns:p14="http://schemas.microsoft.com/office/powerpoint/2010/main" val="4124235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smtClean="0">
                <a:latin typeface="Meiryo UI" panose="020B0604030504040204" pitchFamily="50" charset="-128"/>
                <a:ea typeface="Meiryo UI" panose="020B0604030504040204" pitchFamily="50" charset="-128"/>
              </a:rPr>
              <a:t>授業教室は、時間割にて確認してください。法学部</a:t>
            </a:r>
            <a:r>
              <a:rPr kumimoji="1" lang="en-US" altLang="ja-JP" dirty="0" smtClean="0">
                <a:latin typeface="Meiryo UI" panose="020B0604030504040204" pitchFamily="50" charset="-128"/>
                <a:ea typeface="Meiryo UI" panose="020B0604030504040204" pitchFamily="50" charset="-128"/>
              </a:rPr>
              <a:t>HP</a:t>
            </a:r>
            <a:r>
              <a:rPr kumimoji="1" lang="ja-JP" altLang="en-US" dirty="0" smtClean="0">
                <a:latin typeface="Meiryo UI" panose="020B0604030504040204" pitchFamily="50" charset="-128"/>
                <a:ea typeface="Meiryo UI" panose="020B0604030504040204" pitchFamily="50" charset="-128"/>
              </a:rPr>
              <a:t>「</a:t>
            </a:r>
            <a:r>
              <a:rPr lang="en-US" altLang="zh-TW" dirty="0" smtClean="0">
                <a:latin typeface="Meiryo UI" panose="020B0604030504040204" pitchFamily="50" charset="-128"/>
                <a:ea typeface="Meiryo UI" panose="020B0604030504040204" pitchFamily="50" charset="-128"/>
              </a:rPr>
              <a:t>2022</a:t>
            </a:r>
            <a:r>
              <a:rPr lang="zh-TW" altLang="en-US" dirty="0" smtClean="0">
                <a:latin typeface="Meiryo UI" panose="020B0604030504040204" pitchFamily="50" charset="-128"/>
                <a:ea typeface="Meiryo UI" panose="020B0604030504040204" pitchFamily="50" charset="-128"/>
              </a:rPr>
              <a:t>年度授業関連情報（履修登録等）</a:t>
            </a:r>
            <a:r>
              <a:rPr lang="en-US" altLang="zh-TW" dirty="0" smtClean="0">
                <a:latin typeface="Meiryo UI" panose="020B0604030504040204" pitchFamily="50" charset="-128"/>
                <a:ea typeface="Meiryo UI" panose="020B0604030504040204" pitchFamily="50" charset="-128"/>
              </a:rPr>
              <a:t>【</a:t>
            </a:r>
            <a:r>
              <a:rPr lang="zh-TW" altLang="en-US" dirty="0" smtClean="0">
                <a:latin typeface="Meiryo UI" panose="020B0604030504040204" pitchFamily="50" charset="-128"/>
                <a:ea typeface="Meiryo UI" panose="020B0604030504040204" pitchFamily="50" charset="-128"/>
              </a:rPr>
              <a:t>法学部</a:t>
            </a:r>
            <a:r>
              <a:rPr lang="en-US" altLang="zh-TW"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に時間割は掲載しています。教室の記載がない授業は、オンラインでの授業実施の予定です。時間割に掲載している教室表示についても併せて確認してください。なお、各校舎の場所や、教室の場所が分からない場合は、法政大学教室設備ガイドで確認ができます。</a:t>
            </a:r>
            <a:r>
              <a:rPr kumimoji="1" lang="ja-JP" altLang="en-US" dirty="0" smtClean="0">
                <a:latin typeface="Meiryo UI" panose="020B0604030504040204" pitchFamily="50" charset="-128"/>
                <a:ea typeface="Meiryo UI" panose="020B0604030504040204" pitchFamily="50" charset="-128"/>
              </a:rPr>
              <a:t>教室や、曜日・時限、担当教員が変更になる場合があります。その場合、法政ポータルサイト「</a:t>
            </a:r>
            <a:r>
              <a:rPr kumimoji="1" lang="ja-JP" altLang="en-US" sz="1600" b="1" dirty="0" smtClean="0">
                <a:solidFill>
                  <a:srgbClr val="D24726"/>
                </a:solidFill>
                <a:latin typeface="Meiryo UI" panose="020B0604030504040204" pitchFamily="50" charset="-128"/>
                <a:ea typeface="Meiryo UI" panose="020B0604030504040204" pitchFamily="50" charset="-128"/>
              </a:rPr>
              <a:t>ホッピ</a:t>
            </a:r>
            <a:r>
              <a:rPr kumimoji="1" lang="ja-JP" altLang="en-US" dirty="0" smtClean="0">
                <a:latin typeface="Meiryo UI" panose="020B0604030504040204" pitchFamily="50" charset="-128"/>
                <a:ea typeface="Meiryo UI" panose="020B0604030504040204" pitchFamily="50" charset="-128"/>
              </a:rPr>
              <a:t>」内の</a:t>
            </a:r>
            <a:r>
              <a:rPr kumimoji="1" lang="ja-JP" altLang="en-US" sz="1600" b="1" dirty="0" smtClean="0">
                <a:solidFill>
                  <a:srgbClr val="D24726"/>
                </a:solidFill>
                <a:latin typeface="Meiryo UI" panose="020B0604030504040204" pitchFamily="50" charset="-128"/>
                <a:ea typeface="Meiryo UI" panose="020B0604030504040204" pitchFamily="50" charset="-128"/>
              </a:rPr>
              <a:t>学習支援システム</a:t>
            </a:r>
            <a:r>
              <a:rPr kumimoji="1" lang="ja-JP" altLang="en-US" dirty="0" smtClean="0">
                <a:latin typeface="Meiryo UI" panose="020B0604030504040204" pitchFamily="50" charset="-128"/>
                <a:ea typeface="Meiryo UI" panose="020B0604030504040204" pitchFamily="50" charset="-128"/>
              </a:rPr>
              <a:t>でお知らせします。</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20</a:t>
            </a:fld>
            <a:endParaRPr lang="ja-JP" altLang="en-US"/>
          </a:p>
        </p:txBody>
      </p:sp>
    </p:spTree>
    <p:extLst>
      <p:ext uri="{BB962C8B-B14F-4D97-AF65-F5344CB8AC3E}">
        <p14:creationId xmlns:p14="http://schemas.microsoft.com/office/powerpoint/2010/main" val="1146364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担当教員が</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公用、校務、病欠等により、授業がお休みになる場合があります</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。これを</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休講と言います。授業の進度や休講を補うために、補講をおこなう場合があります。休講や補講の情報は、法政ポータルサイト「ホッピ」内学習支援システムでお知らせします。緊急事態等による休講については、履修の手引きで確認してください。</a:t>
            </a:r>
          </a:p>
          <a:p>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 </a:t>
            </a:r>
            <a:endParaRPr lang="ja-JP"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21</a:t>
            </a:fld>
            <a:endParaRPr lang="ja-JP" altLang="en-US"/>
          </a:p>
        </p:txBody>
      </p:sp>
    </p:spTree>
    <p:extLst>
      <p:ext uri="{BB962C8B-B14F-4D97-AF65-F5344CB8AC3E}">
        <p14:creationId xmlns:p14="http://schemas.microsoft.com/office/powerpoint/2010/main" val="2182815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続いて、試験や成績について案内します。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22</a:t>
            </a:fld>
            <a:endParaRPr lang="ja-JP" altLang="en-US"/>
          </a:p>
        </p:txBody>
      </p:sp>
    </p:spTree>
    <p:extLst>
      <p:ext uri="{BB962C8B-B14F-4D97-AF65-F5344CB8AC3E}">
        <p14:creationId xmlns:p14="http://schemas.microsoft.com/office/powerpoint/2010/main" val="995887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履修の手引き</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１</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３０</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ページ以降には試験について案内しています。</a:t>
            </a:r>
            <a:r>
              <a:rPr kumimoji="1" lang="ja-JP" altLang="en-US" dirty="0" smtClean="0">
                <a:latin typeface="Meiryo UI" panose="020B0604030504040204" pitchFamily="50" charset="-128"/>
                <a:ea typeface="Meiryo UI" panose="020B0604030504040204" pitchFamily="50" charset="-128"/>
              </a:rPr>
              <a:t>試験は、定期試験期間の試験、授業内試験、期末レポート等、多岐にわたっています。また、科目によっては、授業期間中の課題提出のみで試験を行わない「平常点」評価の授業もあります。試験方法については、シラバスや学習支援システムのお知らせで確認してください。定期試験期間に試験を行う授業は、通常の授業時限、教室と異なるため注意が必要です。日時、教室の情報は、法学部ホームページ「試験・成績関連情報」等で掲載するため、必ずご確認ください。</a:t>
            </a:r>
            <a:endParaRPr kumimoji="1" lang="en-US" altLang="ja-JP" dirty="0" smtClean="0">
              <a:latin typeface="Meiryo UI" panose="020B0604030504040204" pitchFamily="50" charset="-128"/>
              <a:ea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23</a:t>
            </a:fld>
            <a:endParaRPr lang="ja-JP" altLang="en-US"/>
          </a:p>
        </p:txBody>
      </p:sp>
    </p:spTree>
    <p:extLst>
      <p:ext uri="{BB962C8B-B14F-4D97-AF65-F5344CB8AC3E}">
        <p14:creationId xmlns:p14="http://schemas.microsoft.com/office/powerpoint/2010/main" val="2000748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履修の手引き</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１</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３１</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ページ以降には試験に</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おける不正行為</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ついて案内しています。</a:t>
            </a:r>
            <a:r>
              <a:rPr kumimoji="1" lang="ja-JP" altLang="en-US" dirty="0" smtClean="0">
                <a:latin typeface="Meiryo UI" panose="020B0604030504040204" pitchFamily="50" charset="-128"/>
                <a:ea typeface="Meiryo UI" panose="020B0604030504040204" pitchFamily="50" charset="-128"/>
              </a:rPr>
              <a:t>レポート課題での不正行為は、左の図の基準に基づいて厳しく処分されます。</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停学等の厳しい処分がくだ</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る場合があ</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りますので、絶対におこなわないようにしてください。</a:t>
            </a:r>
            <a:r>
              <a:rPr kumimoji="1" lang="ja-JP" altLang="en-US" dirty="0" smtClean="0">
                <a:latin typeface="Meiryo UI" panose="020B0604030504040204" pitchFamily="50" charset="-128"/>
                <a:ea typeface="Meiryo UI" panose="020B0604030504040204" pitchFamily="50" charset="-128"/>
              </a:rPr>
              <a:t>提出されたレポートは、剽窃チェックソフトで確認します。インターネット上から丸ごとコピーをするなど、適切な引用処理がなされずレポート課題が提出された場合、このソフトで簡単にチェックできますので、必ず適切な引用処理を行ってください。適切な引用方法については、</a:t>
            </a:r>
            <a:r>
              <a:rPr kumimoji="1" lang="ja-JP" altLang="en-US" dirty="0" smtClean="0">
                <a:latin typeface="Meiryo UI" panose="020B0604030504040204" pitchFamily="50" charset="-128"/>
                <a:ea typeface="Meiryo UI" panose="020B0604030504040204" pitchFamily="50" charset="-128"/>
                <a:hlinkClick r:id="rId3"/>
              </a:rPr>
              <a:t>学習支援ハンドブック</a:t>
            </a:r>
            <a:r>
              <a:rPr kumimoji="1" lang="ja-JP" altLang="en-US" dirty="0" smtClean="0">
                <a:latin typeface="Meiryo UI" panose="020B0604030504040204" pitchFamily="50" charset="-128"/>
                <a:ea typeface="Meiryo UI" panose="020B0604030504040204" pitchFamily="50" charset="-128"/>
              </a:rPr>
              <a:t>等を確認ください。また、友達や過年度の先輩のレポートとほぼ同一内容での課題提出をした場合も、簡単にこちらでチェック可能なため、不正行為は絶対に行わないようお願いします。</a:t>
            </a:r>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24</a:t>
            </a:fld>
            <a:endParaRPr lang="ja-JP" altLang="en-US"/>
          </a:p>
        </p:txBody>
      </p:sp>
    </p:spTree>
    <p:extLst>
      <p:ext uri="{BB962C8B-B14F-4D97-AF65-F5344CB8AC3E}">
        <p14:creationId xmlns:p14="http://schemas.microsoft.com/office/powerpoint/2010/main" val="1658808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履修の手引き１４</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０</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ページ以降には成績評価について案内しています。成績は、履修した科目の、学習の成果です。法政大学では、</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S</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から</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C</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マイナス</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までが合格、</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D</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と</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E</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は不合格となります。各評価にはそれぞれグレードポイントがつきます。詳細は、「履修の手引き」で確認してください。何度</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か</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説明し</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ました</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が、履修登録をおこなった科目のみに成績評価がつきます。仮登録をおこなっただけ</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では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、成績はつきませんので、間違いのないように注意してください。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25</a:t>
            </a:fld>
            <a:endParaRPr lang="ja-JP" altLang="en-US"/>
          </a:p>
        </p:txBody>
      </p:sp>
    </p:spTree>
    <p:extLst>
      <p:ext uri="{BB962C8B-B14F-4D97-AF65-F5344CB8AC3E}">
        <p14:creationId xmlns:p14="http://schemas.microsoft.com/office/powerpoint/2010/main" val="2864616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最後に、本学のシステム等について紹介します。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26</a:t>
            </a:fld>
            <a:endParaRPr lang="ja-JP" altLang="en-US"/>
          </a:p>
        </p:txBody>
      </p:sp>
    </p:spTree>
    <p:extLst>
      <p:ext uri="{BB962C8B-B14F-4D97-AF65-F5344CB8AC3E}">
        <p14:creationId xmlns:p14="http://schemas.microsoft.com/office/powerpoint/2010/main" val="739548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r>
              <a:rPr lang="ja-JP" altLang="en-US" dirty="0" smtClean="0">
                <a:solidFill>
                  <a:srgbClr val="2C261F"/>
                </a:solidFill>
                <a:latin typeface="Meiryo UI" panose="020B0604030504040204" pitchFamily="50" charset="-128"/>
                <a:ea typeface="Meiryo UI" panose="020B0604030504040204" pitchFamily="50" charset="-128"/>
              </a:rPr>
              <a:t>統合認証</a:t>
            </a:r>
            <a:r>
              <a:rPr lang="en-US" altLang="ja-JP" dirty="0" smtClean="0">
                <a:solidFill>
                  <a:srgbClr val="2C261F"/>
                </a:solidFill>
                <a:latin typeface="Meiryo UI" panose="020B0604030504040204" pitchFamily="50" charset="-128"/>
                <a:ea typeface="Meiryo UI" panose="020B0604030504040204" pitchFamily="50" charset="-128"/>
              </a:rPr>
              <a:t>ID</a:t>
            </a:r>
            <a:r>
              <a:rPr lang="ja-JP" altLang="en-US" dirty="0" smtClean="0">
                <a:solidFill>
                  <a:srgbClr val="2C261F"/>
                </a:solidFill>
                <a:latin typeface="Meiryo UI" panose="020B0604030504040204" pitchFamily="50" charset="-128"/>
                <a:ea typeface="Meiryo UI" panose="020B0604030504040204" pitchFamily="50" charset="-128"/>
              </a:rPr>
              <a:t>は、</a:t>
            </a:r>
            <a:r>
              <a:rPr lang="en-US" altLang="ja-JP" dirty="0" smtClean="0">
                <a:solidFill>
                  <a:srgbClr val="2C261F"/>
                </a:solidFill>
                <a:latin typeface="Meiryo UI" panose="020B0604030504040204" pitchFamily="50" charset="-128"/>
                <a:ea typeface="Meiryo UI" panose="020B0604030504040204" pitchFamily="50" charset="-128"/>
              </a:rPr>
              <a:t>3</a:t>
            </a:r>
            <a:r>
              <a:rPr lang="ja-JP" altLang="en-US" dirty="0" smtClean="0">
                <a:solidFill>
                  <a:srgbClr val="2C261F"/>
                </a:solidFill>
                <a:latin typeface="Meiryo UI" panose="020B0604030504040204" pitchFamily="50" charset="-128"/>
                <a:ea typeface="Meiryo UI" panose="020B0604030504040204" pitchFamily="50" charset="-128"/>
              </a:rPr>
              <a:t>月</a:t>
            </a:r>
            <a:r>
              <a:rPr lang="en-US" altLang="ja-JP" dirty="0" smtClean="0">
                <a:solidFill>
                  <a:srgbClr val="2C261F"/>
                </a:solidFill>
                <a:latin typeface="Meiryo UI" panose="020B0604030504040204" pitchFamily="50" charset="-128"/>
                <a:ea typeface="Meiryo UI" panose="020B0604030504040204" pitchFamily="50" charset="-128"/>
              </a:rPr>
              <a:t>31</a:t>
            </a:r>
            <a:r>
              <a:rPr lang="ja-JP" altLang="en-US" dirty="0" smtClean="0">
                <a:solidFill>
                  <a:srgbClr val="2C261F"/>
                </a:solidFill>
                <a:latin typeface="Meiryo UI" panose="020B0604030504040204" pitchFamily="50" charset="-128"/>
                <a:ea typeface="Meiryo UI" panose="020B0604030504040204" pitchFamily="50" charset="-128"/>
              </a:rPr>
              <a:t>日以降に確認することができます。</a:t>
            </a:r>
            <a:r>
              <a:rPr kumimoji="1" lang="ja-JP" altLang="en-US" dirty="0" smtClean="0">
                <a:latin typeface="Meiryo UI" panose="020B0604030504040204" pitchFamily="50" charset="-128"/>
                <a:ea typeface="Meiryo UI" panose="020B0604030504040204" pitchFamily="50" charset="-128"/>
              </a:rPr>
              <a:t>統合認証</a:t>
            </a:r>
            <a:r>
              <a:rPr kumimoji="1" lang="en-US" altLang="ja-JP" dirty="0" smtClean="0">
                <a:latin typeface="Meiryo UI" panose="020B0604030504040204" pitchFamily="50" charset="-128"/>
                <a:ea typeface="Meiryo UI" panose="020B0604030504040204" pitchFamily="50" charset="-128"/>
              </a:rPr>
              <a:t>ID</a:t>
            </a:r>
            <a:r>
              <a:rPr kumimoji="1" lang="ja-JP" altLang="en-US" dirty="0" smtClean="0">
                <a:latin typeface="Meiryo UI" panose="020B0604030504040204" pitchFamily="50" charset="-128"/>
                <a:ea typeface="Meiryo UI" panose="020B0604030504040204" pitchFamily="50" charset="-128"/>
              </a:rPr>
              <a:t>の確認と併せて、統合認証</a:t>
            </a:r>
            <a:r>
              <a:rPr kumimoji="1" lang="en-US" altLang="ja-JP" dirty="0" smtClean="0">
                <a:latin typeface="Meiryo UI" panose="020B0604030504040204" pitchFamily="50" charset="-128"/>
                <a:ea typeface="Meiryo UI" panose="020B0604030504040204" pitchFamily="50" charset="-128"/>
              </a:rPr>
              <a:t>ID</a:t>
            </a:r>
            <a:r>
              <a:rPr kumimoji="1" lang="ja-JP" altLang="en-US" dirty="0" smtClean="0">
                <a:latin typeface="Meiryo UI" panose="020B0604030504040204" pitchFamily="50" charset="-128"/>
                <a:ea typeface="Meiryo UI" panose="020B0604030504040204" pitchFamily="50" charset="-128"/>
              </a:rPr>
              <a:t>の</a:t>
            </a:r>
            <a:r>
              <a:rPr kumimoji="1" lang="ja-JP" altLang="en-US" dirty="0" smtClean="0">
                <a:latin typeface="Meiryo UI" panose="020B0604030504040204" pitchFamily="50" charset="-128"/>
                <a:ea typeface="Meiryo UI" panose="020B0604030504040204" pitchFamily="50" charset="-128"/>
                <a:hlinkClick r:id="rId3"/>
              </a:rPr>
              <a:t>パスワード発行</a:t>
            </a:r>
            <a:r>
              <a:rPr kumimoji="1" lang="ja-JP" altLang="en-US" dirty="0" smtClean="0">
                <a:latin typeface="Meiryo UI" panose="020B0604030504040204" pitchFamily="50" charset="-128"/>
                <a:ea typeface="Meiryo UI" panose="020B0604030504040204" pitchFamily="50" charset="-128"/>
              </a:rPr>
              <a:t>についても、マイページより必ずご確認ください。</a:t>
            </a:r>
            <a:r>
              <a:rPr kumimoji="1" lang="en-US" altLang="ja-JP" dirty="0" smtClean="0">
                <a:latin typeface="Meiryo UI" panose="020B0604030504040204" pitchFamily="50" charset="-128"/>
                <a:ea typeface="Meiryo UI" panose="020B0604030504040204" pitchFamily="50" charset="-128"/>
              </a:rPr>
              <a:t>3</a:t>
            </a:r>
            <a:r>
              <a:rPr kumimoji="1" lang="ja-JP" altLang="en-US" dirty="0" smtClean="0">
                <a:latin typeface="Meiryo UI" panose="020B0604030504040204" pitchFamily="50" charset="-128"/>
                <a:ea typeface="Meiryo UI" panose="020B0604030504040204" pitchFamily="50" charset="-128"/>
              </a:rPr>
              <a:t>月</a:t>
            </a:r>
            <a:r>
              <a:rPr kumimoji="1" lang="en-US" altLang="ja-JP" dirty="0" smtClean="0">
                <a:latin typeface="Meiryo UI" panose="020B0604030504040204" pitchFamily="50" charset="-128"/>
                <a:ea typeface="Meiryo UI" panose="020B0604030504040204" pitchFamily="50" charset="-128"/>
              </a:rPr>
              <a:t>31</a:t>
            </a:r>
            <a:r>
              <a:rPr kumimoji="1" lang="ja-JP" altLang="en-US" dirty="0" smtClean="0">
                <a:latin typeface="Meiryo UI" panose="020B0604030504040204" pitchFamily="50" charset="-128"/>
                <a:ea typeface="Meiryo UI" panose="020B0604030504040204" pitchFamily="50" charset="-128"/>
              </a:rPr>
              <a:t>日より発行が可能です。この</a:t>
            </a:r>
            <a:r>
              <a:rPr kumimoji="1" lang="en-US" altLang="ja-JP" dirty="0" smtClean="0">
                <a:latin typeface="Meiryo UI" panose="020B0604030504040204" pitchFamily="50" charset="-128"/>
                <a:ea typeface="Meiryo UI" panose="020B0604030504040204" pitchFamily="50" charset="-128"/>
              </a:rPr>
              <a:t>ID</a:t>
            </a:r>
            <a:r>
              <a:rPr kumimoji="1" lang="ja-JP" altLang="en-US" dirty="0" smtClean="0">
                <a:latin typeface="Meiryo UI" panose="020B0604030504040204" pitchFamily="50" charset="-128"/>
                <a:ea typeface="Meiryo UI" panose="020B0604030504040204" pitchFamily="50" charset="-128"/>
              </a:rPr>
              <a:t>・パスワードで、本学のあらゆるシステムや、学内のワイファイなどにアクセスすることができます。取り扱いには十分注意しましょう。</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27</a:t>
            </a:fld>
            <a:endParaRPr lang="ja-JP" altLang="en-US"/>
          </a:p>
        </p:txBody>
      </p:sp>
    </p:spTree>
    <p:extLst>
      <p:ext uri="{BB962C8B-B14F-4D97-AF65-F5344CB8AC3E}">
        <p14:creationId xmlns:p14="http://schemas.microsoft.com/office/powerpoint/2010/main" val="3497577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rPr>
              <a:t>全学生に個人の</a:t>
            </a:r>
            <a:r>
              <a:rPr kumimoji="1" lang="en-US" altLang="ja-JP" dirty="0" smtClean="0">
                <a:latin typeface="Meiryo UI" panose="020B0604030504040204" pitchFamily="50" charset="-128"/>
                <a:ea typeface="Meiryo UI" panose="020B0604030504040204" pitchFamily="50" charset="-128"/>
              </a:rPr>
              <a:t>G</a:t>
            </a:r>
            <a:r>
              <a:rPr kumimoji="1" lang="ja-JP" altLang="en-US" dirty="0" smtClean="0">
                <a:latin typeface="Meiryo UI" panose="020B0604030504040204" pitchFamily="50" charset="-128"/>
                <a:ea typeface="Meiryo UI" panose="020B0604030504040204" pitchFamily="50" charset="-128"/>
              </a:rPr>
              <a:t>メールアドレスを付与しています。統合認証</a:t>
            </a:r>
            <a:r>
              <a:rPr kumimoji="1" lang="en-US" altLang="ja-JP" dirty="0" smtClean="0">
                <a:latin typeface="Meiryo UI" panose="020B0604030504040204" pitchFamily="50" charset="-128"/>
                <a:ea typeface="Meiryo UI" panose="020B0604030504040204" pitchFamily="50" charset="-128"/>
              </a:rPr>
              <a:t>ID</a:t>
            </a:r>
            <a:r>
              <a:rPr kumimoji="1" lang="ja-JP" altLang="en-US" dirty="0" smtClean="0">
                <a:latin typeface="Meiryo UI" panose="020B0604030504040204" pitchFamily="50" charset="-128"/>
                <a:ea typeface="Meiryo UI" panose="020B0604030504040204" pitchFamily="50" charset="-128"/>
              </a:rPr>
              <a:t>・パスワード発行時の画面に自身のメールアドレスが表示されます。大学からのメールを随時確認できるよう各自登録をしてください。事務室からの履修・成績に関わる重要なお知らせなどを送りますので、必ず確認するように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28</a:t>
            </a:fld>
            <a:endParaRPr lang="ja-JP" altLang="en-US"/>
          </a:p>
        </p:txBody>
      </p:sp>
    </p:spTree>
    <p:extLst>
      <p:ext uri="{BB962C8B-B14F-4D97-AF65-F5344CB8AC3E}">
        <p14:creationId xmlns:p14="http://schemas.microsoft.com/office/powerpoint/2010/main" val="2306342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各種システムは本資料の通りです。まずは</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１度アクセスしてみてください。スマートフォンや自身のパソコンにブックマークすることをおすすめします。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29</a:t>
            </a:fld>
            <a:endParaRPr lang="ja-JP" altLang="en-US"/>
          </a:p>
        </p:txBody>
      </p:sp>
    </p:spTree>
    <p:extLst>
      <p:ext uri="{BB962C8B-B14F-4D97-AF65-F5344CB8AC3E}">
        <p14:creationId xmlns:p14="http://schemas.microsoft.com/office/powerpoint/2010/main" val="3868728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スケジュールでは、３つの項目を案内いたします。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3</a:t>
            </a:fld>
            <a:endParaRPr lang="ja-JP" altLang="en-US"/>
          </a:p>
        </p:txBody>
      </p:sp>
    </p:spTree>
    <p:extLst>
      <p:ext uri="{BB962C8B-B14F-4D97-AF65-F5344CB8AC3E}">
        <p14:creationId xmlns:p14="http://schemas.microsoft.com/office/powerpoint/2010/main" val="44916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よくある質問は本資料の通りです。確認してください。その他</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FAQ</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については、学部ホームページ</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en-US" altLang="zh-TW" sz="1200" b="0" i="0" kern="1200" dirty="0" smtClean="0">
                <a:solidFill>
                  <a:schemeClr val="tx1"/>
                </a:solidFill>
                <a:effectLst/>
                <a:latin typeface="Meiryo UI" panose="020B0604030504040204" pitchFamily="50" charset="-128"/>
                <a:ea typeface="Meiryo UI" panose="020B0604030504040204" pitchFamily="50" charset="-128"/>
                <a:cs typeface="+mn-cs"/>
              </a:rPr>
              <a:t>2022</a:t>
            </a:r>
            <a:r>
              <a:rPr lang="zh-TW" altLang="en-US" sz="1200" b="0" i="0" kern="1200" dirty="0" smtClean="0">
                <a:solidFill>
                  <a:schemeClr val="tx1"/>
                </a:solidFill>
                <a:effectLst/>
                <a:latin typeface="Meiryo UI" panose="020B0604030504040204" pitchFamily="50" charset="-128"/>
                <a:ea typeface="Meiryo UI" panose="020B0604030504040204" pitchFamily="50" charset="-128"/>
                <a:cs typeface="+mn-cs"/>
              </a:rPr>
              <a:t>年度授業関連情報（履修登録等）</a:t>
            </a:r>
            <a:r>
              <a:rPr lang="ja-JP" altLang="en-US" sz="1200" b="0" i="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で案内していますので合わせてご確認ください。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30</a:t>
            </a:fld>
            <a:endParaRPr lang="ja-JP" altLang="en-US"/>
          </a:p>
        </p:txBody>
      </p:sp>
    </p:spTree>
    <p:extLst>
      <p:ext uri="{BB962C8B-B14F-4D97-AF65-F5344CB8AC3E}">
        <p14:creationId xmlns:p14="http://schemas.microsoft.com/office/powerpoint/2010/main" val="1496600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en-US" altLang="ja-JP" dirty="0" smtClean="0"/>
              <a:t>24</a:t>
            </a:r>
            <a:r>
              <a:rPr kumimoji="1" lang="ja-JP" altLang="en-US" dirty="0" smtClean="0"/>
              <a:t>時間</a:t>
            </a:r>
            <a:r>
              <a:rPr kumimoji="1" lang="en-US" altLang="ja-JP" dirty="0" smtClean="0"/>
              <a:t>365</a:t>
            </a:r>
            <a:r>
              <a:rPr kumimoji="1" lang="ja-JP" altLang="en-US" dirty="0" smtClean="0"/>
              <a:t>日いつでもスマホで簡単に調べられる、チャッピーをぜひご利用ください。ホームページのどこに情報が記載されているかを即座に調べることができます。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31</a:t>
            </a:fld>
            <a:endParaRPr lang="ja-JP" altLang="en-US"/>
          </a:p>
        </p:txBody>
      </p:sp>
    </p:spTree>
    <p:extLst>
      <p:ext uri="{BB962C8B-B14F-4D97-AF65-F5344CB8AC3E}">
        <p14:creationId xmlns:p14="http://schemas.microsoft.com/office/powerpoint/2010/main" val="492122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これで法学部新入生向け事務ガイダンスを終わります。沢山の情報の中から、取捨選択をして、自分に必要な情報を得る習慣を身につけてください。また、ルールや期限はしっかりと守りましょう。</a:t>
            </a: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以上で終わります。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32</a:t>
            </a:fld>
            <a:endParaRPr lang="ja-JP" altLang="en-US"/>
          </a:p>
        </p:txBody>
      </p:sp>
    </p:spTree>
    <p:extLst>
      <p:ext uri="{BB962C8B-B14F-4D97-AF65-F5344CB8AC3E}">
        <p14:creationId xmlns:p14="http://schemas.microsoft.com/office/powerpoint/2010/main" val="3270152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１つ目は、２セメスター制です。</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セメスターは学期を意味します。本資料には、右上に履修の手引きの該当ページを記載していますので、併せて確認してください。</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法学部では１年間を春学期、秋学期と半分に分けて、授業を実施しています。学期ごとに授業を受講して、試験を受け、成績が出ます。</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一部、</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１年間を通して授業をおこない、秋学期末に成績がでる科目もあります。その他、夏休みや春休みを利用しておこなうセッション科目などが設置</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さ</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れています。なお、春学期は、４月１日から９月１５日まで、秋学期は９月１６日から３月３１日までと学則で決まっています。</a:t>
            </a: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F61EA0F-A667-4B49-8422-0062BC55E249}" type="slidenum">
              <a:rPr lang="en-US" altLang="ja-JP" smtClean="0"/>
              <a:t>4</a:t>
            </a:fld>
            <a:endParaRPr lang="ja-JP" altLang="en-US"/>
          </a:p>
        </p:txBody>
      </p:sp>
    </p:spTree>
    <p:extLst>
      <p:ext uri="{BB962C8B-B14F-4D97-AF65-F5344CB8AC3E}">
        <p14:creationId xmlns:p14="http://schemas.microsoft.com/office/powerpoint/2010/main" val="66675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続いて、１年間の流れです。履修の手引き</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13</a:t>
            </a:r>
            <a:r>
              <a:rPr lang="ja-JP" altLang="en-US" sz="1200" kern="1200" dirty="0" err="1" smtClean="0">
                <a:solidFill>
                  <a:schemeClr val="tx1"/>
                </a:solidFill>
                <a:effectLst/>
                <a:latin typeface="Meiryo UI" panose="020B0604030504040204" pitchFamily="50" charset="-128"/>
                <a:ea typeface="Meiryo UI" panose="020B0604030504040204" pitchFamily="50" charset="-128"/>
                <a:cs typeface="+mn-cs"/>
              </a:rPr>
              <a:t>、</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14</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ページを確認してください。先ほど説明したとおり、春学期は４月に授業が始まり、４月中旬に履修登録をおこない、７月に春学期試験を受けて、９月上旬に春学期の成績が発表されます。秋学期は、９月中旬より授業が始まり、１月～２月初旬に秋学期試験を受けて、３月に秋学期の成績が発表され、同時に進級・卒業の発表があります。</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日程の詳細については、法学部ホームページの重要なお知らせを確認してください。</a:t>
            </a:r>
            <a:endParaRPr lang="ja-JP"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F61EA0F-A667-4B49-8422-0062BC55E249}" type="slidenum">
              <a:rPr lang="en-US" altLang="ja-JP" smtClean="0"/>
              <a:t>5</a:t>
            </a:fld>
            <a:endParaRPr lang="ja-JP" altLang="en-US"/>
          </a:p>
        </p:txBody>
      </p:sp>
    </p:spTree>
    <p:extLst>
      <p:ext uri="{BB962C8B-B14F-4D97-AF65-F5344CB8AC3E}">
        <p14:creationId xmlns:p14="http://schemas.microsoft.com/office/powerpoint/2010/main" val="2887823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当面の予定は本資料の通りです</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en-US" sz="1200" b="0" i="0" kern="1200" dirty="0" smtClean="0">
                <a:solidFill>
                  <a:schemeClr val="tx1"/>
                </a:solidFill>
                <a:effectLst/>
                <a:latin typeface="Meiryo UI" panose="020B0604030504040204" pitchFamily="50" charset="-128"/>
                <a:ea typeface="Meiryo UI" panose="020B0604030504040204" pitchFamily="50" charset="-128"/>
                <a:cs typeface="+mn-cs"/>
              </a:rPr>
              <a:t>学生証番号・ユーザ</a:t>
            </a:r>
            <a:r>
              <a:rPr lang="en-US" altLang="ja-JP" sz="1200" b="0" i="0" kern="1200" dirty="0" smtClean="0">
                <a:solidFill>
                  <a:schemeClr val="tx1"/>
                </a:solidFill>
                <a:effectLst/>
                <a:latin typeface="Meiryo UI" panose="020B0604030504040204" pitchFamily="50" charset="-128"/>
                <a:ea typeface="Meiryo UI" panose="020B0604030504040204" pitchFamily="50" charset="-128"/>
                <a:cs typeface="+mn-cs"/>
              </a:rPr>
              <a:t>ID</a:t>
            </a:r>
            <a:r>
              <a:rPr lang="ja-JP" altLang="en-US" sz="1200" b="0" i="0" kern="1200" dirty="0" smtClean="0">
                <a:solidFill>
                  <a:schemeClr val="tx1"/>
                </a:solidFill>
                <a:effectLst/>
                <a:latin typeface="Meiryo UI" panose="020B0604030504040204" pitchFamily="50" charset="-128"/>
                <a:ea typeface="Meiryo UI" panose="020B0604030504040204" pitchFamily="50" charset="-128"/>
                <a:cs typeface="+mn-cs"/>
              </a:rPr>
              <a:t>（統合認証</a:t>
            </a:r>
            <a:r>
              <a:rPr lang="en-US" altLang="ja-JP" sz="1200" b="0" i="0" kern="1200" dirty="0" smtClean="0">
                <a:solidFill>
                  <a:schemeClr val="tx1"/>
                </a:solidFill>
                <a:effectLst/>
                <a:latin typeface="Meiryo UI" panose="020B0604030504040204" pitchFamily="50" charset="-128"/>
                <a:ea typeface="Meiryo UI" panose="020B0604030504040204" pitchFamily="50" charset="-128"/>
                <a:cs typeface="+mn-cs"/>
              </a:rPr>
              <a:t>ID</a:t>
            </a:r>
            <a:r>
              <a:rPr lang="ja-JP" altLang="en-US" sz="1200" b="0" i="0" kern="1200" dirty="0" smtClean="0">
                <a:solidFill>
                  <a:schemeClr val="tx1"/>
                </a:solidFill>
                <a:effectLst/>
                <a:latin typeface="Meiryo UI" panose="020B0604030504040204" pitchFamily="50" charset="-128"/>
                <a:ea typeface="Meiryo UI" panose="020B0604030504040204" pitchFamily="50" charset="-128"/>
                <a:cs typeface="+mn-cs"/>
              </a:rPr>
              <a:t>）は、</a:t>
            </a:r>
            <a:r>
              <a:rPr lang="en-US" altLang="ja-JP" sz="1200" b="0" i="0" kern="1200" dirty="0" smtClean="0">
                <a:solidFill>
                  <a:schemeClr val="tx1"/>
                </a:solidFill>
                <a:effectLst/>
                <a:latin typeface="Meiryo UI" panose="020B0604030504040204" pitchFamily="50" charset="-128"/>
                <a:ea typeface="Meiryo UI" panose="020B0604030504040204" pitchFamily="50" charset="-128"/>
                <a:cs typeface="+mn-cs"/>
              </a:rPr>
              <a:t>3</a:t>
            </a:r>
            <a:r>
              <a:rPr lang="ja-JP" altLang="en-US" sz="1200" b="0" i="0" kern="1200" dirty="0" smtClean="0">
                <a:solidFill>
                  <a:schemeClr val="tx1"/>
                </a:solidFill>
                <a:effectLst/>
                <a:latin typeface="Meiryo UI" panose="020B0604030504040204" pitchFamily="50" charset="-128"/>
                <a:ea typeface="Meiryo UI" panose="020B0604030504040204" pitchFamily="50" charset="-128"/>
                <a:cs typeface="+mn-cs"/>
              </a:rPr>
              <a:t>月</a:t>
            </a:r>
            <a:r>
              <a:rPr lang="en-US" altLang="ja-JP" sz="1200" b="0" i="0" kern="1200" dirty="0" smtClean="0">
                <a:solidFill>
                  <a:schemeClr val="tx1"/>
                </a:solidFill>
                <a:effectLst/>
                <a:latin typeface="Meiryo UI" panose="020B0604030504040204" pitchFamily="50" charset="-128"/>
                <a:ea typeface="Meiryo UI" panose="020B0604030504040204" pitchFamily="50" charset="-128"/>
                <a:cs typeface="+mn-cs"/>
              </a:rPr>
              <a:t>31</a:t>
            </a:r>
            <a:r>
              <a:rPr lang="ja-JP" altLang="en-US" sz="1200" b="0" i="0" kern="1200" dirty="0" smtClean="0">
                <a:solidFill>
                  <a:schemeClr val="tx1"/>
                </a:solidFill>
                <a:effectLst/>
                <a:latin typeface="Meiryo UI" panose="020B0604030504040204" pitchFamily="50" charset="-128"/>
                <a:ea typeface="Meiryo UI" panose="020B0604030504040204" pitchFamily="50" charset="-128"/>
                <a:cs typeface="+mn-cs"/>
              </a:rPr>
              <a:t>日以降にマイページにて確認可能です。</a:t>
            </a:r>
            <a:r>
              <a:rPr lang="en-US" altLang="ja-JP" sz="1200" b="0" i="0" kern="1200" dirty="0" smtClean="0">
                <a:solidFill>
                  <a:schemeClr val="tx1"/>
                </a:solidFill>
                <a:effectLst/>
                <a:latin typeface="Meiryo UI" panose="020B0604030504040204" pitchFamily="50" charset="-128"/>
                <a:ea typeface="Meiryo UI" panose="020B0604030504040204" pitchFamily="50" charset="-128"/>
                <a:cs typeface="+mn-cs"/>
              </a:rPr>
              <a:t>ID</a:t>
            </a:r>
            <a:r>
              <a:rPr lang="ja-JP" altLang="en-US" sz="1200" b="0" i="0" kern="1200" dirty="0" smtClean="0">
                <a:solidFill>
                  <a:schemeClr val="tx1"/>
                </a:solidFill>
                <a:effectLst/>
                <a:latin typeface="Meiryo UI" panose="020B0604030504040204" pitchFamily="50" charset="-128"/>
                <a:ea typeface="Meiryo UI" panose="020B0604030504040204" pitchFamily="50" charset="-128"/>
                <a:cs typeface="+mn-cs"/>
              </a:rPr>
              <a:t>とパスワードを入力することで、</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本学のシステムを利用することができるようになります。</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4</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月</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1</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日のオリエンテーションはクラス指定のため、なるべく</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3</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月</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31</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日中に</a:t>
            </a:r>
            <a:r>
              <a:rPr lang="ja-JP" altLang="en-US" sz="1200" b="0" i="0" kern="1200" dirty="0" smtClean="0">
                <a:solidFill>
                  <a:schemeClr val="tx1"/>
                </a:solidFill>
                <a:effectLst/>
                <a:latin typeface="Meiryo UI" panose="020B0604030504040204" pitchFamily="50" charset="-128"/>
                <a:ea typeface="Meiryo UI" panose="020B0604030504040204" pitchFamily="50" charset="-128"/>
                <a:cs typeface="+mn-cs"/>
              </a:rPr>
              <a:t>確認してください。</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４月３日</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以降初回授業までに、</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学習支援システムガイドを確認して、</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受講する授業の</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仮登録をおこなってください。仮登録をおこなうことで、その授業のお知らせや教材等を確認することができるようになります。仮登録を終えたら、４月７日より実際に授業を受講します。そして、４月１</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６</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日から４月</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２</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１日までの間に、情報システム上で、履修登録をおこないます。この履修登録を</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本登録と言い、本登録を</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おこなうことで、</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初めて、</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大学に履修する科目を申請することになります。履修登録をおこなった科目のみに成績評価がつきます。仮登録をおこなっただけ</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では</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、成績はつきませんので、間違いのないように注意してください。</a:t>
            </a:r>
          </a:p>
          <a:p>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 </a:t>
            </a:r>
            <a:endParaRPr lang="ja-JP"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6</a:t>
            </a:fld>
            <a:endParaRPr lang="ja-JP" altLang="en-US"/>
          </a:p>
        </p:txBody>
      </p:sp>
    </p:spTree>
    <p:extLst>
      <p:ext uri="{BB962C8B-B14F-4D97-AF65-F5344CB8AC3E}">
        <p14:creationId xmlns:p14="http://schemas.microsoft.com/office/powerpoint/2010/main" val="1110641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Meiryo UI" panose="020B0604030504040204" pitchFamily="50" charset="-128"/>
                <a:ea typeface="Meiryo UI" panose="020B0604030504040204" pitchFamily="50" charset="-128"/>
              </a:rPr>
              <a:t>学生が利用するシステムやサイト、全てのリンク先をひとまとめにしたポータルサイトが「</a:t>
            </a:r>
            <a:r>
              <a:rPr lang="ja-JP" altLang="en-US" b="1" dirty="0" smtClean="0">
                <a:latin typeface="Meiryo UI" panose="020B0604030504040204" pitchFamily="50" charset="-128"/>
                <a:ea typeface="Meiryo UI" panose="020B0604030504040204" pitchFamily="50" charset="-128"/>
              </a:rPr>
              <a:t>ホッピ</a:t>
            </a:r>
            <a:r>
              <a:rPr lang="ja-JP" altLang="en-US" dirty="0" smtClean="0">
                <a:latin typeface="Meiryo UI" panose="020B0604030504040204" pitchFamily="50" charset="-128"/>
                <a:ea typeface="Meiryo UI" panose="020B0604030504040204" pitchFamily="50" charset="-128"/>
              </a:rPr>
              <a:t>」です。右上の統合認証</a:t>
            </a:r>
            <a:r>
              <a:rPr lang="en-US" altLang="ja-JP" dirty="0" smtClean="0">
                <a:latin typeface="Meiryo UI" panose="020B0604030504040204" pitchFamily="50" charset="-128"/>
                <a:ea typeface="Meiryo UI" panose="020B0604030504040204" pitchFamily="50" charset="-128"/>
              </a:rPr>
              <a:t>ID</a:t>
            </a:r>
            <a:r>
              <a:rPr lang="ja-JP" altLang="en-US" dirty="0" smtClean="0">
                <a:latin typeface="Meiryo UI" panose="020B0604030504040204" pitchFamily="50" charset="-128"/>
                <a:ea typeface="Meiryo UI" panose="020B0604030504040204" pitchFamily="50" charset="-128"/>
              </a:rPr>
              <a:t>をクリックすることで、学習支援システムへもログインできます。</a:t>
            </a:r>
            <a:endParaRPr kumimoji="1" lang="en-US" altLang="ja-JP"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スマートフォンや自身のパソコンにブックマークすることをおすすめします。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7</a:t>
            </a:fld>
            <a:endParaRPr lang="ja-JP" altLang="en-US"/>
          </a:p>
        </p:txBody>
      </p:sp>
    </p:spTree>
    <p:extLst>
      <p:ext uri="{BB962C8B-B14F-4D97-AF65-F5344CB8AC3E}">
        <p14:creationId xmlns:p14="http://schemas.microsoft.com/office/powerpoint/2010/main" val="52749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授業教材の確認やレポート課題を提出するのに使用します</a:t>
            </a:r>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また、教員との授業外での質問・連絡は、原則学習支援システム内の授業内掲示板で行うこととなっております。授業の仮登録は、</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4</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月</a:t>
            </a:r>
            <a:r>
              <a:rPr lang="en-US" altLang="ja-JP" sz="1200" kern="1200" dirty="0" smtClean="0">
                <a:solidFill>
                  <a:schemeClr val="tx1"/>
                </a:solidFill>
                <a:effectLst/>
                <a:latin typeface="Meiryo UI" panose="020B0604030504040204" pitchFamily="50" charset="-128"/>
                <a:ea typeface="Meiryo UI" panose="020B0604030504040204" pitchFamily="50" charset="-128"/>
                <a:cs typeface="+mn-cs"/>
              </a:rPr>
              <a:t>3</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日から授業第１週までに完了してください。</a:t>
            </a: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8</a:t>
            </a:fld>
            <a:endParaRPr lang="ja-JP" altLang="en-US"/>
          </a:p>
        </p:txBody>
      </p:sp>
    </p:spTree>
    <p:extLst>
      <p:ext uri="{BB962C8B-B14F-4D97-AF65-F5344CB8AC3E}">
        <p14:creationId xmlns:p14="http://schemas.microsoft.com/office/powerpoint/2010/main" val="797469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rPr>
              <a:t>ウェブ履修登録や、 成績の確認ができます。</a:t>
            </a:r>
            <a:r>
              <a:rPr kumimoji="1" lang="ja-JP" altLang="en-US" dirty="0" smtClean="0">
                <a:latin typeface="Meiryo UI" panose="020B0604030504040204" pitchFamily="50" charset="-128"/>
                <a:ea typeface="Meiryo UI" panose="020B0604030504040204" pitchFamily="50" charset="-128"/>
              </a:rPr>
              <a:t>法学部ホームページ「</a:t>
            </a:r>
            <a:r>
              <a:rPr lang="en-US" altLang="zh-TW" dirty="0" smtClean="0">
                <a:latin typeface="Meiryo UI" panose="020B0604030504040204" pitchFamily="50" charset="-128"/>
                <a:ea typeface="Meiryo UI" panose="020B0604030504040204" pitchFamily="50" charset="-128"/>
              </a:rPr>
              <a:t>2022</a:t>
            </a:r>
            <a:r>
              <a:rPr lang="zh-TW" altLang="en-US" dirty="0" smtClean="0">
                <a:latin typeface="Meiryo UI" panose="020B0604030504040204" pitchFamily="50" charset="-128"/>
                <a:ea typeface="Meiryo UI" panose="020B0604030504040204" pitchFamily="50" charset="-128"/>
              </a:rPr>
              <a:t>年度授業関連情報（履修登録等）</a:t>
            </a:r>
            <a:r>
              <a:rPr lang="en-US" altLang="zh-TW" dirty="0" smtClean="0">
                <a:latin typeface="Meiryo UI" panose="020B0604030504040204" pitchFamily="50" charset="-128"/>
                <a:ea typeface="Meiryo UI" panose="020B0604030504040204" pitchFamily="50" charset="-128"/>
              </a:rPr>
              <a:t>【</a:t>
            </a:r>
            <a:r>
              <a:rPr lang="zh-TW" altLang="en-US" dirty="0" smtClean="0">
                <a:latin typeface="Meiryo UI" panose="020B0604030504040204" pitchFamily="50" charset="-128"/>
                <a:ea typeface="Meiryo UI" panose="020B0604030504040204" pitchFamily="50" charset="-128"/>
              </a:rPr>
              <a:t>法学部</a:t>
            </a:r>
            <a:r>
              <a:rPr lang="en-US" altLang="zh-TW"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に掲載の手順書を確認し、履修登録等を行ってください。</a:t>
            </a:r>
            <a:endParaRPr lang="en-US" altLang="zh-TW" dirty="0" smtClean="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DF61EA0F-A667-4B49-8422-0062BC55E249}" type="slidenum">
              <a:rPr lang="en-US" altLang="ja-JP" smtClean="0"/>
              <a:pPr/>
              <a:t>9</a:t>
            </a:fld>
            <a:endParaRPr lang="ja-JP" altLang="en-US"/>
          </a:p>
        </p:txBody>
      </p:sp>
    </p:spTree>
    <p:extLst>
      <p:ext uri="{BB962C8B-B14F-4D97-AF65-F5344CB8AC3E}">
        <p14:creationId xmlns:p14="http://schemas.microsoft.com/office/powerpoint/2010/main" val="2817346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長方形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noProof="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9" name="長方形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ja-JP" altLang="en-US" sz="1800" noProof="0">
              <a:latin typeface="Meiryo UI" panose="020B0604030504040204" pitchFamily="50" charset="-128"/>
              <a:ea typeface="Meiryo UI" panose="020B0604030504040204" pitchFamily="50" charset="-128"/>
            </a:endParaRPr>
          </a:p>
        </p:txBody>
      </p:sp>
      <p:cxnSp>
        <p:nvCxnSpPr>
          <p:cNvPr id="12" name="直線​​コネクタ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タイトル 3"/>
          <p:cNvSpPr>
            <a:spLocks noGrp="1"/>
          </p:cNvSpPr>
          <p:nvPr>
            <p:ph type="title"/>
          </p:nvPr>
        </p:nvSpPr>
        <p:spPr>
          <a:xfrm>
            <a:off x="521207" y="448056"/>
            <a:ext cx="6877119" cy="640080"/>
          </a:xfrm>
        </p:spPr>
        <p:txBody>
          <a:bodyPr rtlCol="0" anchor="b" anchorCtr="0">
            <a:normAutofit/>
          </a:bodyPr>
          <a:lstStyle>
            <a:lvl1pPr>
              <a:defRPr sz="2800">
                <a:solidFill>
                  <a:schemeClr val="bg2">
                    <a:lumMod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latin typeface="Meiryo UI" panose="020B0604030504040204" pitchFamily="50" charset="-128"/>
                <a:ea typeface="Meiryo UI" panose="020B0604030504040204" pitchFamily="50" charset="-128"/>
              </a:defRPr>
            </a:lvl1pPr>
            <a:lvl2pPr>
              <a:defRPr lang="en-US" sz="1200" smtClean="0">
                <a:solidFill>
                  <a:schemeClr val="tx1">
                    <a:lumMod val="75000"/>
                    <a:lumOff val="25000"/>
                  </a:schemeClr>
                </a:solidFill>
                <a:latin typeface="Meiryo UI" panose="020B0604030504040204" pitchFamily="50" charset="-128"/>
                <a:ea typeface="Meiryo UI" panose="020B0604030504040204" pitchFamily="50" charset="-128"/>
              </a:defRPr>
            </a:lvl2pPr>
            <a:lvl3pPr>
              <a:defRPr lang="en-US" sz="1200" smtClean="0">
                <a:solidFill>
                  <a:schemeClr val="tx1">
                    <a:lumMod val="75000"/>
                    <a:lumOff val="25000"/>
                  </a:schemeClr>
                </a:solidFill>
                <a:latin typeface="Meiryo UI" panose="020B0604030504040204" pitchFamily="50" charset="-128"/>
                <a:ea typeface="Meiryo UI" panose="020B0604030504040204" pitchFamily="50" charset="-128"/>
              </a:defRPr>
            </a:lvl3pPr>
            <a:lvl4pPr>
              <a:defRPr lang="en-US" sz="1200" smtClean="0">
                <a:solidFill>
                  <a:schemeClr val="tx1">
                    <a:lumMod val="75000"/>
                    <a:lumOff val="25000"/>
                  </a:schemeClr>
                </a:solidFill>
                <a:latin typeface="Meiryo UI" panose="020B0604030504040204" pitchFamily="50" charset="-128"/>
                <a:ea typeface="Meiryo UI" panose="020B0604030504040204" pitchFamily="50" charset="-128"/>
              </a:defRPr>
            </a:lvl4pPr>
            <a:lvl5pPr>
              <a:defRPr lang="en-US" sz="1200">
                <a:solidFill>
                  <a:schemeClr val="tx1">
                    <a:lumMod val="75000"/>
                    <a:lumOff val="25000"/>
                  </a:schemeClr>
                </a:solidFill>
                <a:latin typeface="Meiryo UI" panose="020B0604030504040204" pitchFamily="50" charset="-128"/>
                <a:ea typeface="Meiryo UI" panose="020B0604030504040204" pitchFamily="50" charset="-128"/>
              </a:defRPr>
            </a:lvl5pPr>
          </a:lstStyle>
          <a:p>
            <a:pPr marL="0" lvl="0" indent="0" rtl="0">
              <a:lnSpc>
                <a:spcPct val="150000"/>
              </a:lnSpc>
              <a:spcBef>
                <a:spcPts val="1000"/>
              </a:spcBef>
              <a:spcAft>
                <a:spcPts val="1200"/>
              </a:spcAft>
              <a:buNone/>
            </a:pPr>
            <a:r>
              <a:rPr lang="ja-JP" altLang="en-US" noProof="0"/>
              <a:t>マスター テキストの書式設定</a:t>
            </a:r>
          </a:p>
          <a:p>
            <a:pPr marL="0" lvl="1" indent="0" rtl="0">
              <a:lnSpc>
                <a:spcPct val="150000"/>
              </a:lnSpc>
              <a:spcBef>
                <a:spcPts val="1000"/>
              </a:spcBef>
              <a:spcAft>
                <a:spcPts val="1200"/>
              </a:spcAft>
              <a:buNone/>
            </a:pPr>
            <a:r>
              <a:rPr lang="ja-JP" altLang="en-US" noProof="0"/>
              <a:t>第 </a:t>
            </a:r>
            <a:r>
              <a:rPr lang="en-US" altLang="ja-JP" noProof="0"/>
              <a:t>2 </a:t>
            </a:r>
            <a:r>
              <a:rPr lang="ja-JP" altLang="en-US" noProof="0"/>
              <a:t>レベル</a:t>
            </a:r>
          </a:p>
          <a:p>
            <a:pPr marL="0" lvl="2" indent="0" rtl="0">
              <a:lnSpc>
                <a:spcPct val="150000"/>
              </a:lnSpc>
              <a:spcBef>
                <a:spcPts val="1000"/>
              </a:spcBef>
              <a:spcAft>
                <a:spcPts val="1200"/>
              </a:spcAft>
              <a:buNone/>
            </a:pPr>
            <a:r>
              <a:rPr lang="ja-JP" altLang="en-US" noProof="0"/>
              <a:t>第 </a:t>
            </a:r>
            <a:r>
              <a:rPr lang="en-US" altLang="ja-JP" noProof="0"/>
              <a:t>3 </a:t>
            </a:r>
            <a:r>
              <a:rPr lang="ja-JP" altLang="en-US" noProof="0"/>
              <a:t>レベル</a:t>
            </a:r>
          </a:p>
          <a:p>
            <a:pPr marL="0" lvl="3" indent="0" rtl="0">
              <a:lnSpc>
                <a:spcPct val="150000"/>
              </a:lnSpc>
              <a:spcBef>
                <a:spcPts val="1000"/>
              </a:spcBef>
              <a:spcAft>
                <a:spcPts val="1200"/>
              </a:spcAft>
              <a:buNone/>
            </a:pPr>
            <a:r>
              <a:rPr lang="ja-JP" altLang="en-US" noProof="0"/>
              <a:t>第 </a:t>
            </a:r>
            <a:r>
              <a:rPr lang="en-US" altLang="ja-JP" noProof="0"/>
              <a:t>4 </a:t>
            </a:r>
            <a:r>
              <a:rPr lang="ja-JP" altLang="en-US" noProof="0"/>
              <a:t>レベル</a:t>
            </a:r>
          </a:p>
          <a:p>
            <a:pPr marL="0" lvl="4" indent="0" rtl="0">
              <a:lnSpc>
                <a:spcPct val="150000"/>
              </a:lnSpc>
              <a:spcBef>
                <a:spcPts val="1000"/>
              </a:spcBef>
              <a:spcAft>
                <a:spcPts val="1200"/>
              </a:spcAft>
              <a:buNone/>
            </a:pPr>
            <a:r>
              <a:rPr lang="ja-JP" altLang="en-US" noProof="0"/>
              <a:t>第 </a:t>
            </a:r>
            <a:r>
              <a:rPr lang="en-US" altLang="ja-JP" noProof="0"/>
              <a:t>5 </a:t>
            </a:r>
            <a:r>
              <a:rPr lang="ja-JP" altLang="en-US" noProof="0"/>
              <a:t>レベル</a:t>
            </a:r>
          </a:p>
        </p:txBody>
      </p:sp>
      <p:sp>
        <p:nvSpPr>
          <p:cNvPr id="6" name="日付プレースホルダー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latin typeface="Meiryo UI" panose="020B0604030504040204" pitchFamily="50" charset="-128"/>
                <a:ea typeface="Meiryo UI" panose="020B0604030504040204" pitchFamily="50" charset="-128"/>
              </a:defRPr>
            </a:lvl1pPr>
          </a:lstStyle>
          <a:p>
            <a:endParaRPr lang="ja-JP" altLang="en-US" dirty="0"/>
          </a:p>
        </p:txBody>
      </p:sp>
      <p:sp>
        <p:nvSpPr>
          <p:cNvPr id="7" name="フッター プレースホルダー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latin typeface="Meiryo UI" panose="020B0604030504040204" pitchFamily="50" charset="-128"/>
                <a:ea typeface="Meiryo UI" panose="020B0604030504040204" pitchFamily="50" charset="-128"/>
              </a:defRPr>
            </a:lvl1pPr>
          </a:lstStyle>
          <a:p>
            <a:endParaRPr lang="ja-JP" altLang="en-US"/>
          </a:p>
        </p:txBody>
      </p:sp>
      <p:sp>
        <p:nvSpPr>
          <p:cNvPr id="8" name="スライド番号プレースホルダー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latin typeface="Meiryo UI" panose="020B0604030504040204" pitchFamily="50" charset="-128"/>
                <a:ea typeface="Meiryo UI" panose="020B0604030504040204" pitchFamily="50" charset="-128"/>
              </a:defRPr>
            </a:lvl1pPr>
          </a:lstStyle>
          <a:p>
            <a:fld id="{9860EDB8-5305-433F-BE41-D7A86D811DB3}" type="slidenum">
              <a:rPr lang="en-US" altLang="ja-JP" smtClean="0"/>
              <a:pPr/>
              <a:t>‹#›</a:t>
            </a:fld>
            <a:endParaRPr lang="ja-JP" altLang="en-US"/>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 ヘッダー">
    <p:spTree>
      <p:nvGrpSpPr>
        <p:cNvPr id="1" name=""/>
        <p:cNvGrpSpPr/>
        <p:nvPr/>
      </p:nvGrpSpPr>
      <p:grpSpPr>
        <a:xfrm>
          <a:off x="0" y="0"/>
          <a:ext cx="0" cy="0"/>
          <a:chOff x="0" y="0"/>
          <a:chExt cx="0" cy="0"/>
        </a:xfrm>
      </p:grpSpPr>
      <p:sp>
        <p:nvSpPr>
          <p:cNvPr id="9" name="長方形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noProof="0">
              <a:latin typeface="Meiryo UI" panose="020B0604030504040204" pitchFamily="50" charset="-128"/>
              <a:ea typeface="Meiryo UI" panose="020B0604030504040204" pitchFamily="50" charset="-128"/>
            </a:endParaRPr>
          </a:p>
        </p:txBody>
      </p:sp>
      <p:sp>
        <p:nvSpPr>
          <p:cNvPr id="10" name="長方形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noProof="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521208" y="1536192"/>
            <a:ext cx="6876288" cy="640080"/>
          </a:xfrm>
        </p:spPr>
        <p:txBody>
          <a:bodyPr rtlCol="0">
            <a:normAutofit/>
          </a:bodyPr>
          <a:lstStyle>
            <a:lvl1pPr>
              <a:defRPr sz="36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7" name="コンテンツ プレースホルダー 6"/>
          <p:cNvSpPr>
            <a:spLocks noGrp="1"/>
          </p:cNvSpPr>
          <p:nvPr>
            <p:ph sz="quarter" idx="13" hasCustomPrompt="1"/>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eiryo UI" panose="020B0604030504040204" pitchFamily="50" charset="-128"/>
                <a:ea typeface="Meiryo UI" panose="020B0604030504040204" pitchFamily="50" charset="-128"/>
              </a:defRPr>
            </a:lvl1pPr>
            <a:lvl2pPr>
              <a:defRPr lang="en-US" sz="1200" dirty="0" smtClean="0">
                <a:solidFill>
                  <a:schemeClr val="tx1">
                    <a:lumMod val="75000"/>
                    <a:lumOff val="25000"/>
                  </a:schemeClr>
                </a:solidFill>
                <a:latin typeface="Meiryo UI" panose="020B0604030504040204" pitchFamily="50" charset="-128"/>
                <a:ea typeface="Meiryo UI" panose="020B0604030504040204" pitchFamily="50" charset="-128"/>
              </a:defRPr>
            </a:lvl2pPr>
            <a:lvl3pPr>
              <a:defRPr lang="en-US" sz="1200" dirty="0" smtClean="0">
                <a:solidFill>
                  <a:schemeClr val="tx1">
                    <a:lumMod val="75000"/>
                    <a:lumOff val="25000"/>
                  </a:schemeClr>
                </a:solidFill>
                <a:latin typeface="Meiryo UI" panose="020B0604030504040204" pitchFamily="50" charset="-128"/>
                <a:ea typeface="Meiryo UI" panose="020B0604030504040204" pitchFamily="50" charset="-128"/>
              </a:defRPr>
            </a:lvl3pPr>
            <a:lvl4pPr>
              <a:defRPr lang="en-US" sz="1200" dirty="0" smtClean="0">
                <a:solidFill>
                  <a:schemeClr val="tx1">
                    <a:lumMod val="75000"/>
                    <a:lumOff val="25000"/>
                  </a:schemeClr>
                </a:solidFill>
                <a:latin typeface="Meiryo UI" panose="020B0604030504040204" pitchFamily="50" charset="-128"/>
                <a:ea typeface="Meiryo UI" panose="020B0604030504040204" pitchFamily="50" charset="-128"/>
              </a:defRPr>
            </a:lvl4pPr>
            <a:lvl5pPr>
              <a:defRPr lang="en-US" sz="1200" dirty="0">
                <a:solidFill>
                  <a:schemeClr val="tx1">
                    <a:lumMod val="75000"/>
                    <a:lumOff val="25000"/>
                  </a:schemeClr>
                </a:solidFill>
                <a:latin typeface="Meiryo UI" panose="020B0604030504040204" pitchFamily="50" charset="-128"/>
                <a:ea typeface="Meiryo UI" panose="020B0604030504040204" pitchFamily="50" charset="-128"/>
              </a:defRPr>
            </a:lvl5pPr>
          </a:lstStyle>
          <a:p>
            <a:pPr marL="0" lvl="0" indent="0" rtl="0">
              <a:lnSpc>
                <a:spcPct val="150000"/>
              </a:lnSpc>
              <a:spcBef>
                <a:spcPts val="1000"/>
              </a:spcBef>
              <a:spcAft>
                <a:spcPts val="1200"/>
              </a:spcAft>
              <a:buNone/>
            </a:pPr>
            <a:r>
              <a:rPr lang="ja-JP" altLang="en-US" noProof="0" dirty="0"/>
              <a:t>クリックしてマスター テキストのスタイルを編集</a:t>
            </a:r>
          </a:p>
          <a:p>
            <a:pPr marL="0" lvl="1" indent="0" rtl="0">
              <a:lnSpc>
                <a:spcPct val="150000"/>
              </a:lnSpc>
              <a:spcBef>
                <a:spcPts val="1000"/>
              </a:spcBef>
              <a:spcAft>
                <a:spcPts val="1200"/>
              </a:spcAft>
              <a:buNone/>
            </a:pPr>
            <a:r>
              <a:rPr lang="ja-JP" altLang="en-US" noProof="0" dirty="0"/>
              <a:t>第 </a:t>
            </a:r>
            <a:r>
              <a:rPr lang="en-US" altLang="ja-JP" noProof="0" dirty="0"/>
              <a:t>2 </a:t>
            </a:r>
            <a:r>
              <a:rPr lang="ja-JP" altLang="en-US" noProof="0" dirty="0"/>
              <a:t>レベル</a:t>
            </a:r>
          </a:p>
          <a:p>
            <a:pPr marL="0" lvl="2" indent="0" rtl="0">
              <a:lnSpc>
                <a:spcPct val="150000"/>
              </a:lnSpc>
              <a:spcBef>
                <a:spcPts val="1000"/>
              </a:spcBef>
              <a:spcAft>
                <a:spcPts val="1200"/>
              </a:spcAft>
              <a:buNone/>
            </a:pPr>
            <a:r>
              <a:rPr lang="ja-JP" altLang="en-US" noProof="0" dirty="0"/>
              <a:t>第 </a:t>
            </a:r>
            <a:r>
              <a:rPr lang="en-US" altLang="ja-JP" noProof="0" dirty="0"/>
              <a:t>3 </a:t>
            </a:r>
            <a:r>
              <a:rPr lang="ja-JP" altLang="en-US" noProof="0" dirty="0"/>
              <a:t>レベル</a:t>
            </a:r>
          </a:p>
          <a:p>
            <a:pPr marL="0" lvl="3" indent="0" rtl="0">
              <a:lnSpc>
                <a:spcPct val="150000"/>
              </a:lnSpc>
              <a:spcBef>
                <a:spcPts val="1000"/>
              </a:spcBef>
              <a:spcAft>
                <a:spcPts val="1200"/>
              </a:spcAft>
              <a:buNone/>
            </a:pPr>
            <a:r>
              <a:rPr lang="ja-JP" altLang="en-US" noProof="0" dirty="0"/>
              <a:t>第 </a:t>
            </a:r>
            <a:r>
              <a:rPr lang="en-US" altLang="ja-JP" noProof="0" dirty="0"/>
              <a:t>4 </a:t>
            </a:r>
            <a:r>
              <a:rPr lang="ja-JP" altLang="en-US" noProof="0" dirty="0"/>
              <a:t>レベル</a:t>
            </a:r>
          </a:p>
          <a:p>
            <a:pPr marL="0" lvl="4" indent="0" rtl="0">
              <a:lnSpc>
                <a:spcPct val="150000"/>
              </a:lnSpc>
              <a:spcBef>
                <a:spcPts val="1000"/>
              </a:spcBef>
              <a:spcAft>
                <a:spcPts val="1200"/>
              </a:spcAft>
              <a:buNone/>
            </a:pPr>
            <a:r>
              <a:rPr lang="ja-JP" altLang="en-US" noProof="0" dirty="0"/>
              <a:t>第 </a:t>
            </a:r>
            <a:r>
              <a:rPr lang="en-US" altLang="ja-JP" noProof="0" dirty="0"/>
              <a:t>5 </a:t>
            </a:r>
            <a:r>
              <a:rPr lang="ja-JP" altLang="en-US" noProof="0" dirty="0"/>
              <a:t>レベル</a:t>
            </a:r>
          </a:p>
        </p:txBody>
      </p:sp>
    </p:spTree>
    <p:extLst>
      <p:ext uri="{BB962C8B-B14F-4D97-AF65-F5344CB8AC3E}">
        <p14:creationId xmlns:p14="http://schemas.microsoft.com/office/powerpoint/2010/main" val="133565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長方形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ja-JP" altLang="en-US" sz="1800" noProof="0">
              <a:latin typeface="Meiryo UI" panose="020B0604030504040204" pitchFamily="50" charset="-128"/>
              <a:ea typeface="Meiryo UI" panose="020B0604030504040204" pitchFamily="50" charset="-128"/>
            </a:endParaRPr>
          </a:p>
        </p:txBody>
      </p:sp>
      <p:sp>
        <p:nvSpPr>
          <p:cNvPr id="2" name="タイトル プレースホルダー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pPr rtl="0"/>
            <a:r>
              <a:rPr lang="ja-JP" altLang="en-US" noProof="0"/>
              <a:t>マスター タイトルの書式設定</a:t>
            </a:r>
          </a:p>
        </p:txBody>
      </p:sp>
      <p:sp>
        <p:nvSpPr>
          <p:cNvPr id="3" name="テキスト プレースホルダー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latin typeface="Meiryo UI" panose="020B0604030504040204" pitchFamily="50" charset="-128"/>
                <a:ea typeface="Meiryo UI" panose="020B0604030504040204" pitchFamily="50" charset="-128"/>
              </a:defRPr>
            </a:lvl1pPr>
          </a:lstStyle>
          <a:p>
            <a:endParaRPr lang="ja-JP" altLang="en-US" dirty="0"/>
          </a:p>
        </p:txBody>
      </p:sp>
      <p:sp>
        <p:nvSpPr>
          <p:cNvPr id="5" name="フッター プレースホルダー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latin typeface="Meiryo UI" panose="020B0604030504040204" pitchFamily="50" charset="-128"/>
                <a:ea typeface="Meiryo UI" panose="020B0604030504040204" pitchFamily="50" charset="-128"/>
              </a:defRPr>
            </a:lvl1pPr>
          </a:lstStyle>
          <a:p>
            <a:endParaRPr lang="ja-JP" altLang="en-US"/>
          </a:p>
        </p:txBody>
      </p:sp>
      <p:sp>
        <p:nvSpPr>
          <p:cNvPr id="6" name="スライド番号プレースホルダー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latin typeface="Meiryo UI" panose="020B0604030504040204" pitchFamily="50" charset="-128"/>
                <a:ea typeface="Meiryo UI" panose="020B0604030504040204" pitchFamily="50" charset="-128"/>
              </a:defRPr>
            </a:lvl1pPr>
          </a:lstStyle>
          <a:p>
            <a:fld id="{9860EDB8-5305-433F-BE41-D7A86D811DB3}" type="slidenum">
              <a:rPr lang="en-US" altLang="ja-JP" smtClean="0"/>
              <a:pPr/>
              <a:t>‹#›</a:t>
            </a:fld>
            <a:endParaRPr lang="ja-JP" altLang="en-US"/>
          </a:p>
        </p:txBody>
      </p:sp>
      <p:cxnSp>
        <p:nvCxnSpPr>
          <p:cNvPr id="8" name="直線​​コネクタ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914400" rtl="0" eaLnBrk="1" latinLnBrk="0" hangingPunct="1">
        <a:spcBef>
          <a:spcPct val="0"/>
        </a:spcBef>
        <a:buNone/>
        <a:defRPr kumimoji="1" sz="2800" kern="1200">
          <a:solidFill>
            <a:schemeClr val="tx1"/>
          </a:solidFill>
          <a:latin typeface="Meiryo UI" panose="020B0604030504040204" pitchFamily="50" charset="-128"/>
          <a:ea typeface="Meiryo UI" panose="020B0604030504040204" pitchFamily="50" charset="-128"/>
          <a:cs typeface="+mj-cs"/>
        </a:defRPr>
      </a:lvl1pPr>
    </p:titleStyle>
    <p:bodyStyle>
      <a:lvl1pPr marL="0" indent="0" algn="l" defTabSz="914400" rtl="0" eaLnBrk="1" latinLnBrk="0" hangingPunct="1">
        <a:lnSpc>
          <a:spcPct val="150000"/>
        </a:lnSpc>
        <a:spcBef>
          <a:spcPts val="1000"/>
        </a:spcBef>
        <a:spcAft>
          <a:spcPts val="1200"/>
        </a:spcAft>
        <a:buFontTx/>
        <a:buNone/>
        <a:defRPr kumimoji="1" lang="en-US" sz="1200" kern="1200" dirty="0">
          <a:solidFill>
            <a:schemeClr val="tx1"/>
          </a:solidFill>
          <a:latin typeface="Meiryo UI" panose="020B0604030504040204" pitchFamily="50" charset="-128"/>
          <a:ea typeface="Meiryo UI" panose="020B0604030504040204" pitchFamily="50" charset="-128"/>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a:solidFill>
            <a:schemeClr val="tx1"/>
          </a:solidFill>
          <a:latin typeface="Meiryo UI" panose="020B0604030504040204" pitchFamily="50" charset="-128"/>
          <a:ea typeface="Meiryo UI" panose="020B0604030504040204" pitchFamily="50" charset="-128"/>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a:solidFill>
            <a:schemeClr val="tx1"/>
          </a:solidFill>
          <a:latin typeface="Meiryo UI" panose="020B0604030504040204" pitchFamily="50" charset="-128"/>
          <a:ea typeface="Meiryo UI" panose="020B0604030504040204" pitchFamily="50" charset="-128"/>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smtClean="0">
          <a:solidFill>
            <a:schemeClr val="tx1"/>
          </a:solidFill>
          <a:latin typeface="Meiryo UI" panose="020B0604030504040204" pitchFamily="50" charset="-128"/>
          <a:ea typeface="Meiryo UI" panose="020B0604030504040204" pitchFamily="50" charset="-128"/>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smtClean="0">
          <a:solidFill>
            <a:schemeClr val="tx1"/>
          </a:solidFill>
          <a:latin typeface="Meiryo UI" panose="020B0604030504040204" pitchFamily="50" charset="-128"/>
          <a:ea typeface="Meiryo UI" panose="020B0604030504040204" pitchFamily="50" charset="-128"/>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kumimoji="1" sz="12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hyperlink" Target="https://hosei-hondana.actibookone.com/content/detail?param=eyJjb250ZW50TnVtIjoxNjkyMzMsImNhdGVnb3J5TnVtIjo2NzkxfQ==&amp;pNo=1"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3.xml"/><Relationship Id="rId7" Type="http://schemas.openxmlformats.org/officeDocument/2006/relationships/slide" Target="slide13.xml"/><Relationship Id="rId12"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slide" Target="slide12.xml"/><Relationship Id="rId11" Type="http://schemas.openxmlformats.org/officeDocument/2006/relationships/slide" Target="slide17.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notesSlide" Target="../notesSlides/notesSlide10.xml"/><Relationship Id="rId9" Type="http://schemas.openxmlformats.org/officeDocument/2006/relationships/slide" Target="slide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1.xml"/><Relationship Id="rId11" Type="http://schemas.openxmlformats.org/officeDocument/2006/relationships/hyperlink" Target="https://info.hosei-kyoiku.jp/lms_gakusei/" TargetMode="External"/><Relationship Id="rId5" Type="http://schemas.openxmlformats.org/officeDocument/2006/relationships/diagramData" Target="../diagrams/data1.xml"/><Relationship Id="rId10" Type="http://schemas.openxmlformats.org/officeDocument/2006/relationships/hyperlink" Target="https://hosei-keiji.jp/wp-content/uploads/18d3ec3f7215038abf6035dc98ebac3f-1.pdf" TargetMode="External"/><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 Target="slide21.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slide" Target="slide20.xml"/><Relationship Id="rId5" Type="http://schemas.openxmlformats.org/officeDocument/2006/relationships/slide" Target="slide19.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2.xml"/><Relationship Id="rId7" Type="http://schemas.openxmlformats.org/officeDocument/2006/relationships/slide" Target="slide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0.xml"/><Relationship Id="rId5" Type="http://schemas.openxmlformats.org/officeDocument/2006/relationships/slide" Target="slide3.xml"/><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slide" Target="slide26.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hosei.ac.jp/hogaku/important/article-20220314163651/"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www.hoseikyoiku.jp/facilities/oouchiyama.html" TargetMode="External"/><Relationship Id="rId5" Type="http://schemas.openxmlformats.org/officeDocument/2006/relationships/hyperlink" Target="https://www.hosei.ac.jp/ichigaya/access/"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 Target="slide25.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slide" Target="slide24.xml"/><Relationship Id="rId5" Type="http://schemas.openxmlformats.org/officeDocument/2006/relationships/slide" Target="slide23.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png"/><Relationship Id="rId5" Type="http://schemas.openxmlformats.org/officeDocument/2006/relationships/hyperlink" Target="https://hosei-hondana.actibookone.com/"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Layout" Target="../slideLayouts/slideLayout3.xml"/><Relationship Id="rId7" Type="http://schemas.openxmlformats.org/officeDocument/2006/relationships/slide" Target="slide29.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slide" Target="slide28.xml"/><Relationship Id="rId5" Type="http://schemas.openxmlformats.org/officeDocument/2006/relationships/slide" Target="slide27.xml"/><Relationship Id="rId10" Type="http://schemas.openxmlformats.org/officeDocument/2006/relationships/image" Target="../media/image2.png"/><Relationship Id="rId4" Type="http://schemas.openxmlformats.org/officeDocument/2006/relationships/notesSlide" Target="../notesSlides/notesSlide26.xml"/><Relationship Id="rId9" Type="http://schemas.openxmlformats.org/officeDocument/2006/relationships/slide" Target="slide3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12.png"/><Relationship Id="rId5" Type="http://schemas.openxmlformats.org/officeDocument/2006/relationships/hyperlink" Target="https://netsys.hosei.ac.jp/info/info20220218t01.html"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hoppii.hosei.ac.jp/portal" TargetMode="External"/><Relationship Id="rId3" Type="http://schemas.openxmlformats.org/officeDocument/2006/relationships/slideLayout" Target="../slideLayouts/slideLayout2.xml"/><Relationship Id="rId7" Type="http://schemas.openxmlformats.org/officeDocument/2006/relationships/hyperlink" Target="https://hosei-keiji.jp/" TargetMode="External"/><Relationship Id="rId12" Type="http://schemas.openxmlformats.org/officeDocument/2006/relationships/image" Target="../media/image7.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15.png"/><Relationship Id="rId11" Type="http://schemas.openxmlformats.org/officeDocument/2006/relationships/hyperlink" Target="https://www.as.hosei.ac.jp/kyomu/index.jsp" TargetMode="External"/><Relationship Id="rId5" Type="http://schemas.openxmlformats.org/officeDocument/2006/relationships/hyperlink" Target="https://syllabus.hosei.ac.jp/web/show.php" TargetMode="External"/><Relationship Id="rId1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notesSlide" Target="../notesSlides/notesSlide29.xml"/><Relationship Id="rId9" Type="http://schemas.openxmlformats.org/officeDocument/2006/relationships/hyperlink" Target="https://www.hosei.ac.jp/hogaku/important/article-20220314163651/" TargetMode="External"/><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 Target="slide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2.png"/><Relationship Id="rId5" Type="http://schemas.openxmlformats.org/officeDocument/2006/relationships/hyperlink" Target="https://hosei.study.jp/wp-content/uploads/3d9b12f002937803f5dd7268ac92a0a4.pdf"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hyperlink" Target="http://peernet.i.hosei.ac.jp/lstation/news/%e6%96%b0%e5%85%a5%e7%94%9f%e3%82%b5%e3%83%9d%e3%83%bc%e3%83%88%e3%81%ae%e3%81%94%e6%a1%88%e5%86%85%ef%bc%8841%e9%87%91%e3%83%bb44%e6%9c%88%ef%bd%9e48%e9%87%91%ef%bc%89/" TargetMode="External"/><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www.hosei.ac.jp/info/article-20211202094705/" TargetMode="External"/><Relationship Id="rId3" Type="http://schemas.openxmlformats.org/officeDocument/2006/relationships/slideLayout" Target="../slideLayouts/slideLayout2.xml"/><Relationship Id="rId7" Type="http://schemas.openxmlformats.org/officeDocument/2006/relationships/hyperlink" Target="https://www.hosei.ac.jp/hogaku/important/article-20220314163651/"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netsys.hosei.ac.jp/info/info20220218t01.html" TargetMode="External"/><Relationship Id="rId11" Type="http://schemas.openxmlformats.org/officeDocument/2006/relationships/image" Target="../media/image2.png"/><Relationship Id="rId5" Type="http://schemas.openxmlformats.org/officeDocument/2006/relationships/hyperlink" Target="https://www.hosei.ac.jp/hogaku/jukensei/info/article-20220317133956/" TargetMode="External"/><Relationship Id="rId10" Type="http://schemas.openxmlformats.org/officeDocument/2006/relationships/hyperlink" Target="https://www.hosei.ac.jp/campuslife/support/kenko_sodan/kenko/ichigaya_nittei/" TargetMode="External"/><Relationship Id="rId4" Type="http://schemas.openxmlformats.org/officeDocument/2006/relationships/notesSlide" Target="../notesSlides/notesSlide6.xml"/><Relationship Id="rId9" Type="http://schemas.openxmlformats.org/officeDocument/2006/relationships/hyperlink" Target="https://info.hosei-kyoiku.jp/lms_gakusei/"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hyperlink" Target="https://hoppii.hosei.ac.jp/"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info.hosei-kyoiku.jp/lms_gakusei/" TargetMode="External"/><Relationship Id="rId5" Type="http://schemas.openxmlformats.org/officeDocument/2006/relationships/image" Target="../media/image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0.mp3"/><Relationship Id="rId7" Type="http://schemas.openxmlformats.org/officeDocument/2006/relationships/hyperlink" Target="https://www.as.hosei.ac.jp/kyomu/index.jsp"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9.xml"/><Relationship Id="rId11"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0.mp3"/><Relationship Id="rId9" Type="http://schemas.openxmlformats.org/officeDocument/2006/relationships/hyperlink" Target="https://www.hosei.ac.jp/application/files/6816/1958/6445/2021Ver.1.1_20210428.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38200" y="1164324"/>
            <a:ext cx="10515600" cy="2387600"/>
          </a:xfrm>
        </p:spPr>
        <p:txBody>
          <a:bodyPr rtlCol="0" anchor="ctr" anchorCtr="0">
            <a:normAutofit/>
          </a:bodyPr>
          <a:lstStyle/>
          <a:p>
            <a:pPr rtl="0"/>
            <a:r>
              <a:rPr lang="en-US" altLang="ja-JP" sz="4800" dirty="0" smtClean="0">
                <a:solidFill>
                  <a:schemeClr val="bg1"/>
                </a:solidFill>
                <a:latin typeface="Meiryo UI" panose="020B0604030504040204" pitchFamily="50" charset="-128"/>
                <a:ea typeface="Meiryo UI" panose="020B0604030504040204" pitchFamily="50" charset="-128"/>
              </a:rPr>
              <a:t>2022</a:t>
            </a:r>
            <a:r>
              <a:rPr lang="ja-JP" altLang="en-US" sz="4800" dirty="0" smtClean="0">
                <a:solidFill>
                  <a:schemeClr val="bg1"/>
                </a:solidFill>
                <a:latin typeface="Meiryo UI" panose="020B0604030504040204" pitchFamily="50" charset="-128"/>
                <a:ea typeface="Meiryo UI" panose="020B0604030504040204" pitchFamily="50" charset="-128"/>
              </a:rPr>
              <a:t>年度法</a:t>
            </a:r>
            <a:r>
              <a:rPr lang="ja-JP" altLang="en-US" sz="4800" dirty="0">
                <a:solidFill>
                  <a:schemeClr val="bg1"/>
                </a:solidFill>
                <a:latin typeface="Meiryo UI" panose="020B0604030504040204" pitchFamily="50" charset="-128"/>
                <a:ea typeface="Meiryo UI" panose="020B0604030504040204" pitchFamily="50" charset="-128"/>
              </a:rPr>
              <a:t>学部新入生向け</a:t>
            </a:r>
            <a:r>
              <a:rPr lang="en-US" altLang="ja-JP" sz="4800" dirty="0">
                <a:solidFill>
                  <a:schemeClr val="bg1"/>
                </a:solidFill>
                <a:latin typeface="Meiryo UI" panose="020B0604030504040204" pitchFamily="50" charset="-128"/>
                <a:ea typeface="Meiryo UI" panose="020B0604030504040204" pitchFamily="50" charset="-128"/>
              </a:rPr>
              <a:t/>
            </a:r>
            <a:br>
              <a:rPr lang="en-US" altLang="ja-JP" sz="4800" dirty="0">
                <a:solidFill>
                  <a:schemeClr val="bg1"/>
                </a:solidFill>
                <a:latin typeface="Meiryo UI" panose="020B0604030504040204" pitchFamily="50" charset="-128"/>
                <a:ea typeface="Meiryo UI" panose="020B0604030504040204" pitchFamily="50" charset="-128"/>
              </a:rPr>
            </a:br>
            <a:r>
              <a:rPr lang="ja-JP" altLang="en-US" sz="4800" dirty="0">
                <a:solidFill>
                  <a:schemeClr val="bg1"/>
                </a:solidFill>
                <a:latin typeface="Meiryo UI" panose="020B0604030504040204" pitchFamily="50" charset="-128"/>
                <a:ea typeface="Meiryo UI" panose="020B0604030504040204" pitchFamily="50" charset="-128"/>
              </a:rPr>
              <a:t>事務</a:t>
            </a:r>
            <a:r>
              <a:rPr lang="ja-JP" altLang="en-US" sz="4800" dirty="0" smtClean="0">
                <a:solidFill>
                  <a:schemeClr val="bg1"/>
                </a:solidFill>
                <a:latin typeface="Meiryo UI" panose="020B0604030504040204" pitchFamily="50" charset="-128"/>
                <a:ea typeface="Meiryo UI" panose="020B0604030504040204" pitchFamily="50" charset="-128"/>
              </a:rPr>
              <a:t>ガイダンス（履修ガイダンス）</a:t>
            </a:r>
            <a:endParaRPr lang="ja-JP" altLang="en-US" sz="4800" dirty="0">
              <a:solidFill>
                <a:schemeClr val="bg1"/>
              </a:solidFill>
              <a:latin typeface="Meiryo UI" panose="020B0604030504040204" pitchFamily="50" charset="-128"/>
              <a:ea typeface="Meiryo UI" panose="020B0604030504040204" pitchFamily="50" charset="-128"/>
            </a:endParaRPr>
          </a:p>
        </p:txBody>
      </p:sp>
      <p:sp>
        <p:nvSpPr>
          <p:cNvPr id="3" name="サブタイトル 2"/>
          <p:cNvSpPr>
            <a:spLocks noGrp="1"/>
          </p:cNvSpPr>
          <p:nvPr>
            <p:ph type="subTitle" idx="4294967295"/>
          </p:nvPr>
        </p:nvSpPr>
        <p:spPr>
          <a:xfrm>
            <a:off x="838199" y="3551924"/>
            <a:ext cx="10515601" cy="2456023"/>
          </a:xfrm>
        </p:spPr>
        <p:txBody>
          <a:bodyPr rtlCol="0">
            <a:normAutofit lnSpcReduction="10000"/>
          </a:bodyPr>
          <a:lstStyle/>
          <a:p>
            <a:pPr marL="0" indent="0" rtl="0">
              <a:buNone/>
            </a:pPr>
            <a:r>
              <a:rPr lang="ja-JP" altLang="en-US" sz="2000" dirty="0">
                <a:solidFill>
                  <a:schemeClr val="bg1"/>
                </a:solidFill>
                <a:latin typeface="Meiryo UI" panose="020B0604030504040204" pitchFamily="50" charset="-128"/>
                <a:ea typeface="Meiryo UI" panose="020B0604030504040204" pitchFamily="50" charset="-128"/>
              </a:rPr>
              <a:t>まずは、「履修の手引き」</a:t>
            </a:r>
            <a:r>
              <a:rPr lang="ja-JP" altLang="en-US" sz="2000" dirty="0" smtClean="0">
                <a:solidFill>
                  <a:schemeClr val="bg1"/>
                </a:solidFill>
                <a:latin typeface="Meiryo UI" panose="020B0604030504040204" pitchFamily="50" charset="-128"/>
                <a:ea typeface="Meiryo UI" panose="020B0604030504040204" pitchFamily="50" charset="-128"/>
              </a:rPr>
              <a:t>をダウンロードして、熟読</a:t>
            </a:r>
            <a:r>
              <a:rPr lang="ja-JP" altLang="en-US" sz="2000" dirty="0">
                <a:solidFill>
                  <a:schemeClr val="bg1"/>
                </a:solidFill>
                <a:latin typeface="Meiryo UI" panose="020B0604030504040204" pitchFamily="50" charset="-128"/>
                <a:ea typeface="Meiryo UI" panose="020B0604030504040204" pitchFamily="50" charset="-128"/>
              </a:rPr>
              <a:t>してください</a:t>
            </a:r>
            <a:r>
              <a:rPr lang="ja-JP" altLang="en-US" sz="2000" dirty="0" smtClean="0">
                <a:solidFill>
                  <a:schemeClr val="bg1"/>
                </a:solidFill>
                <a:latin typeface="Meiryo UI" panose="020B0604030504040204" pitchFamily="50" charset="-128"/>
                <a:ea typeface="Meiryo UI" panose="020B0604030504040204" pitchFamily="50" charset="-128"/>
              </a:rPr>
              <a:t>。</a:t>
            </a:r>
            <a:endParaRPr lang="en-US" altLang="ja-JP" sz="2000" dirty="0" smtClean="0">
              <a:solidFill>
                <a:schemeClr val="bg1"/>
              </a:solidFill>
              <a:latin typeface="Meiryo UI" panose="020B0604030504040204" pitchFamily="50" charset="-128"/>
              <a:ea typeface="Meiryo UI" panose="020B0604030504040204" pitchFamily="50" charset="-128"/>
            </a:endParaRPr>
          </a:p>
          <a:p>
            <a:pPr marL="0" indent="0" rtl="0">
              <a:buNone/>
            </a:pPr>
            <a:r>
              <a:rPr lang="ja-JP" altLang="en-US" sz="2000" dirty="0" smtClean="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履修の手引き」には、進級・卒業するために欠かせない情報や、充実した大学生活を送るための情報</a:t>
            </a:r>
            <a:r>
              <a:rPr lang="ja-JP" altLang="en-US" sz="2000" dirty="0" smtClean="0">
                <a:solidFill>
                  <a:schemeClr val="bg1"/>
                </a:solidFill>
                <a:latin typeface="Meiryo UI" panose="020B0604030504040204" pitchFamily="50" charset="-128"/>
                <a:ea typeface="Meiryo UI" panose="020B0604030504040204" pitchFamily="50" charset="-128"/>
              </a:rPr>
              <a:t>が記載</a:t>
            </a:r>
            <a:r>
              <a:rPr lang="ja-JP" altLang="en-US" sz="2000" dirty="0">
                <a:solidFill>
                  <a:schemeClr val="bg1"/>
                </a:solidFill>
                <a:latin typeface="Meiryo UI" panose="020B0604030504040204" pitchFamily="50" charset="-128"/>
                <a:ea typeface="Meiryo UI" panose="020B0604030504040204" pitchFamily="50" charset="-128"/>
              </a:rPr>
              <a:t>されています。</a:t>
            </a:r>
            <a:endParaRPr lang="en-US" altLang="ja-JP" sz="2000" dirty="0">
              <a:solidFill>
                <a:schemeClr val="bg1"/>
              </a:solidFill>
              <a:latin typeface="Meiryo UI" panose="020B0604030504040204" pitchFamily="50" charset="-128"/>
              <a:ea typeface="Meiryo UI" panose="020B0604030504040204" pitchFamily="50" charset="-128"/>
            </a:endParaRPr>
          </a:p>
          <a:p>
            <a:pPr marL="0" indent="0" rtl="0">
              <a:buNone/>
            </a:pPr>
            <a:r>
              <a:rPr lang="ja-JP" altLang="en-US" sz="2000" dirty="0">
                <a:solidFill>
                  <a:schemeClr val="bg1"/>
                </a:solidFill>
                <a:latin typeface="Meiryo UI" panose="020B0604030504040204" pitchFamily="50" charset="-128"/>
                <a:ea typeface="Meiryo UI" panose="020B0604030504040204" pitchFamily="50" charset="-128"/>
              </a:rPr>
              <a:t>本資料は、「履修の手引き」の</a:t>
            </a:r>
            <a:r>
              <a:rPr lang="ja-JP" altLang="en-US" sz="2000" dirty="0">
                <a:solidFill>
                  <a:schemeClr val="bg1"/>
                </a:solidFill>
              </a:rPr>
              <a:t>補助資料になります。</a:t>
            </a:r>
            <a:endParaRPr lang="en-US" altLang="ja-JP" sz="2000" dirty="0">
              <a:solidFill>
                <a:schemeClr val="bg1"/>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10035310" y="5939524"/>
            <a:ext cx="1870364" cy="369332"/>
          </a:xfrm>
          <a:prstGeom prst="rect">
            <a:avLst/>
          </a:prstGeom>
          <a:noFill/>
        </p:spPr>
        <p:txBody>
          <a:bodyPr wrap="square" rtlCol="0">
            <a:spAutoFit/>
          </a:bodyPr>
          <a:lstStyle/>
          <a:p>
            <a:r>
              <a:rPr kumimoji="1" lang="en-US" altLang="ja-JP" dirty="0" smtClean="0">
                <a:solidFill>
                  <a:schemeClr val="bg1"/>
                </a:solidFill>
                <a:latin typeface="Meiryo UI" panose="020B0604030504040204" pitchFamily="50" charset="-128"/>
                <a:ea typeface="Meiryo UI" panose="020B0604030504040204" pitchFamily="50" charset="-128"/>
              </a:rPr>
              <a:t>2022</a:t>
            </a:r>
            <a:r>
              <a:rPr kumimoji="1" lang="ja-JP" altLang="en-US" dirty="0" smtClean="0">
                <a:solidFill>
                  <a:schemeClr val="bg1"/>
                </a:solidFill>
                <a:latin typeface="Meiryo UI" panose="020B0604030504040204" pitchFamily="50" charset="-128"/>
                <a:ea typeface="Meiryo UI" panose="020B0604030504040204" pitchFamily="50" charset="-128"/>
              </a:rPr>
              <a:t>年</a:t>
            </a:r>
            <a:r>
              <a:rPr kumimoji="1" lang="en-US" altLang="ja-JP" dirty="0">
                <a:solidFill>
                  <a:schemeClr val="bg1"/>
                </a:solidFill>
                <a:latin typeface="Meiryo UI" panose="020B0604030504040204" pitchFamily="50" charset="-128"/>
                <a:ea typeface="Meiryo UI" panose="020B0604030504040204" pitchFamily="50" charset="-128"/>
              </a:rPr>
              <a:t>3</a:t>
            </a:r>
            <a:r>
              <a:rPr kumimoji="1" lang="ja-JP" altLang="en-US" dirty="0" smtClean="0">
                <a:solidFill>
                  <a:schemeClr val="bg1"/>
                </a:solidFill>
                <a:latin typeface="Meiryo UI" panose="020B0604030504040204" pitchFamily="50" charset="-128"/>
                <a:ea typeface="Meiryo UI" panose="020B0604030504040204" pitchFamily="50" charset="-128"/>
              </a:rPr>
              <a:t>月</a:t>
            </a:r>
            <a:r>
              <a:rPr kumimoji="1" lang="en-US" altLang="ja-JP" dirty="0" smtClean="0">
                <a:solidFill>
                  <a:schemeClr val="bg1"/>
                </a:solidFill>
                <a:latin typeface="Meiryo UI" panose="020B0604030504040204" pitchFamily="50" charset="-128"/>
                <a:ea typeface="Meiryo UI" panose="020B0604030504040204" pitchFamily="50" charset="-128"/>
              </a:rPr>
              <a:t>25</a:t>
            </a:r>
            <a:r>
              <a:rPr kumimoji="1" lang="ja-JP" altLang="en-US" dirty="0" smtClean="0">
                <a:solidFill>
                  <a:schemeClr val="bg1"/>
                </a:solidFill>
                <a:latin typeface="Meiryo UI" panose="020B0604030504040204" pitchFamily="50" charset="-128"/>
                <a:ea typeface="Meiryo UI" panose="020B0604030504040204" pitchFamily="50" charset="-128"/>
              </a:rPr>
              <a:t>日</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5525BF19-57CC-4C3C-B191-A83F44EA3BE5}"/>
              </a:ext>
            </a:extLst>
          </p:cNvPr>
          <p:cNvSpPr txBox="1"/>
          <p:nvPr/>
        </p:nvSpPr>
        <p:spPr>
          <a:xfrm>
            <a:off x="6622827" y="6215005"/>
            <a:ext cx="3705012" cy="261610"/>
          </a:xfrm>
          <a:prstGeom prst="rect">
            <a:avLst/>
          </a:prstGeom>
          <a:noFill/>
        </p:spPr>
        <p:txBody>
          <a:bodyPr wrap="square" rtlCol="0">
            <a:spAutoFit/>
          </a:bodyPr>
          <a:lstStyle/>
          <a:p>
            <a:r>
              <a:rPr kumimoji="1" lang="en-US" altLang="ja-JP" sz="1050" dirty="0">
                <a:solidFill>
                  <a:schemeClr val="bg1"/>
                </a:solidFill>
                <a:latin typeface="Meiryo UI" panose="020B0604030504040204" pitchFamily="50" charset="-128"/>
                <a:ea typeface="Meiryo UI" panose="020B0604030504040204" pitchFamily="50" charset="-128"/>
              </a:rPr>
              <a:t>QR</a:t>
            </a:r>
            <a:r>
              <a:rPr kumimoji="1" lang="ja-JP" altLang="en-US" sz="1050" dirty="0">
                <a:solidFill>
                  <a:schemeClr val="bg1"/>
                </a:solidFill>
                <a:latin typeface="Meiryo UI" panose="020B0604030504040204" pitchFamily="50" charset="-128"/>
                <a:ea typeface="Meiryo UI" panose="020B0604030504040204" pitchFamily="50" charset="-128"/>
              </a:rPr>
              <a:t>コードを読み込むか、クリックすると、サイトにとびます。</a:t>
            </a:r>
            <a:endParaRPr kumimoji="1" lang="en-US" altLang="ja-JP" sz="1050" dirty="0">
              <a:solidFill>
                <a:schemeClr val="bg1"/>
              </a:solidFill>
              <a:latin typeface="Meiryo UI" panose="020B0604030504040204" pitchFamily="50" charset="-128"/>
              <a:ea typeface="Meiryo UI" panose="020B0604030504040204" pitchFamily="50" charset="-128"/>
            </a:endParaRPr>
          </a:p>
        </p:txBody>
      </p:sp>
      <p:pic>
        <p:nvPicPr>
          <p:cNvPr id="7" name="図 6">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5785" y="4883444"/>
            <a:ext cx="1274958" cy="1274958"/>
          </a:xfrm>
          <a:prstGeom prst="rect">
            <a:avLst/>
          </a:prstGeom>
        </p:spPr>
      </p:pic>
      <p:pic>
        <p:nvPicPr>
          <p:cNvPr id="4" name="ガイダンス_スライド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25710" y="2533995"/>
            <a:ext cx="609600" cy="609600"/>
          </a:xfrm>
          <a:prstGeom prst="rect">
            <a:avLst/>
          </a:prstGeom>
        </p:spPr>
      </p:pic>
    </p:spTree>
    <p:extLst>
      <p:ext uri="{BB962C8B-B14F-4D97-AF65-F5344CB8AC3E}">
        <p14:creationId xmlns:p14="http://schemas.microsoft.com/office/powerpoint/2010/main" val="247180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B1454CC-F5AB-4789-BDB0-6AE85198C7A2}"/>
              </a:ext>
            </a:extLst>
          </p:cNvPr>
          <p:cNvSpPr>
            <a:spLocks noGrp="1"/>
          </p:cNvSpPr>
          <p:nvPr>
            <p:ph sz="quarter" idx="13"/>
          </p:nvPr>
        </p:nvSpPr>
        <p:spPr>
          <a:xfrm>
            <a:off x="539496" y="2560320"/>
            <a:ext cx="11279972" cy="3942080"/>
          </a:xfrm>
        </p:spPr>
        <p:txBody>
          <a:bodyPr>
            <a:normAutofit fontScale="62500" lnSpcReduction="20000"/>
          </a:bodyPr>
          <a:lstStyle/>
          <a:p>
            <a:r>
              <a:rPr kumimoji="1" lang="ja-JP" altLang="en-US" dirty="0"/>
              <a:t>（１）</a:t>
            </a:r>
            <a:r>
              <a:rPr lang="ja-JP" altLang="en-US" dirty="0"/>
              <a:t>単位</a:t>
            </a:r>
            <a:r>
              <a:rPr kumimoji="1" lang="en-US" altLang="ja-JP" dirty="0"/>
              <a:t>						</a:t>
            </a:r>
            <a:r>
              <a:rPr kumimoji="1" lang="ja-JP" altLang="en-US" dirty="0"/>
              <a:t>⊳</a:t>
            </a:r>
            <a:r>
              <a:rPr kumimoji="1" lang="ja-JP" altLang="en-US" dirty="0">
                <a:hlinkClick r:id="rId5" action="ppaction://hlinksldjump"/>
              </a:rPr>
              <a:t>スライド </a:t>
            </a:r>
            <a:r>
              <a:rPr kumimoji="1" lang="en-US" altLang="ja-JP" dirty="0" smtClean="0">
                <a:hlinkClick r:id="rId5" action="ppaction://hlinksldjump"/>
              </a:rPr>
              <a:t>P11</a:t>
            </a:r>
            <a:endParaRPr kumimoji="1" lang="en-US" altLang="ja-JP" dirty="0"/>
          </a:p>
          <a:p>
            <a:r>
              <a:rPr lang="ja-JP" altLang="en-US" dirty="0"/>
              <a:t>（２）進級</a:t>
            </a:r>
            <a:r>
              <a:rPr lang="en-US" altLang="ja-JP" dirty="0"/>
              <a:t>						</a:t>
            </a:r>
            <a:r>
              <a:rPr lang="ja-JP" altLang="en-US" dirty="0"/>
              <a:t>⊳</a:t>
            </a:r>
            <a:r>
              <a:rPr lang="ja-JP" altLang="en-US" dirty="0" smtClean="0">
                <a:hlinkClick r:id="rId6" action="ppaction://hlinksldjump"/>
              </a:rPr>
              <a:t>スライド </a:t>
            </a:r>
            <a:r>
              <a:rPr lang="en-US" altLang="ja-JP" dirty="0" smtClean="0">
                <a:hlinkClick r:id="rId6" action="ppaction://hlinksldjump"/>
              </a:rPr>
              <a:t>P12</a:t>
            </a:r>
            <a:endParaRPr lang="en-US" altLang="ja-JP" dirty="0"/>
          </a:p>
          <a:p>
            <a:r>
              <a:rPr kumimoji="1" lang="ja-JP" altLang="en-US" dirty="0"/>
              <a:t>（３）</a:t>
            </a:r>
            <a:r>
              <a:rPr lang="en-US" altLang="ja-JP" dirty="0"/>
              <a:t>-</a:t>
            </a:r>
            <a:r>
              <a:rPr lang="ja-JP" altLang="en-US" dirty="0"/>
              <a:t>１．</a:t>
            </a:r>
            <a:r>
              <a:rPr lang="ja-JP" altLang="en-US" dirty="0">
                <a:cs typeface="Segoe UI Light" panose="020B0502040204020203" pitchFamily="34" charset="0"/>
              </a:rPr>
              <a:t>卒業所要単位（法律学科）</a:t>
            </a:r>
            <a:r>
              <a:rPr lang="en-US" altLang="ja-JP" dirty="0">
                <a:cs typeface="Segoe UI Light" panose="020B0502040204020203" pitchFamily="34" charset="0"/>
              </a:rPr>
              <a:t>				</a:t>
            </a:r>
            <a:r>
              <a:rPr lang="ja-JP" altLang="en-US" dirty="0">
                <a:cs typeface="Segoe UI Light" panose="020B0502040204020203" pitchFamily="34" charset="0"/>
              </a:rPr>
              <a:t>⊳</a:t>
            </a:r>
            <a:r>
              <a:rPr lang="ja-JP" altLang="en-US" dirty="0">
                <a:cs typeface="Segoe UI Light" panose="020B0502040204020203" pitchFamily="34" charset="0"/>
                <a:hlinkClick r:id="rId7" action="ppaction://hlinksldjump"/>
              </a:rPr>
              <a:t>スライド </a:t>
            </a:r>
            <a:r>
              <a:rPr lang="en-US" altLang="ja-JP" dirty="0" smtClean="0">
                <a:cs typeface="Segoe UI Light" panose="020B0502040204020203" pitchFamily="34" charset="0"/>
                <a:hlinkClick r:id="rId7" action="ppaction://hlinksldjump"/>
              </a:rPr>
              <a:t>P13</a:t>
            </a:r>
            <a:endParaRPr lang="en-US" altLang="ja-JP" dirty="0"/>
          </a:p>
          <a:p>
            <a:r>
              <a:rPr kumimoji="1" lang="ja-JP" altLang="en-US" dirty="0"/>
              <a:t>（３）</a:t>
            </a:r>
            <a:r>
              <a:rPr kumimoji="1" lang="en-US" altLang="ja-JP" dirty="0"/>
              <a:t>-</a:t>
            </a:r>
            <a:r>
              <a:rPr kumimoji="1" lang="ja-JP" altLang="en-US" dirty="0"/>
              <a:t>２．</a:t>
            </a:r>
            <a:r>
              <a:rPr lang="ja-JP" altLang="en-US" dirty="0">
                <a:cs typeface="Segoe UI Light" panose="020B0502040204020203" pitchFamily="34" charset="0"/>
              </a:rPr>
              <a:t>卒業所要単位（政治学科）</a:t>
            </a:r>
            <a:r>
              <a:rPr lang="en-US" altLang="ja-JP" dirty="0">
                <a:cs typeface="Segoe UI Light" panose="020B0502040204020203" pitchFamily="34" charset="0"/>
              </a:rPr>
              <a:t>				</a:t>
            </a:r>
            <a:r>
              <a:rPr lang="ja-JP" altLang="en-US" dirty="0">
                <a:cs typeface="Segoe UI Light" panose="020B0502040204020203" pitchFamily="34" charset="0"/>
              </a:rPr>
              <a:t>⊳</a:t>
            </a:r>
            <a:r>
              <a:rPr lang="ja-JP" altLang="en-US" dirty="0">
                <a:cs typeface="Segoe UI Light" panose="020B0502040204020203" pitchFamily="34" charset="0"/>
                <a:hlinkClick r:id="rId8" action="ppaction://hlinksldjump"/>
              </a:rPr>
              <a:t>スライド </a:t>
            </a:r>
            <a:r>
              <a:rPr lang="en-US" altLang="ja-JP" dirty="0" smtClean="0">
                <a:cs typeface="Segoe UI Light" panose="020B0502040204020203" pitchFamily="34" charset="0"/>
                <a:hlinkClick r:id="rId8" action="ppaction://hlinksldjump"/>
              </a:rPr>
              <a:t>P14</a:t>
            </a:r>
            <a:endParaRPr kumimoji="1" lang="en-US" altLang="ja-JP" dirty="0"/>
          </a:p>
          <a:p>
            <a:r>
              <a:rPr kumimoji="1" lang="ja-JP" altLang="en-US" dirty="0"/>
              <a:t>（３）</a:t>
            </a:r>
            <a:r>
              <a:rPr kumimoji="1" lang="en-US" altLang="ja-JP" dirty="0"/>
              <a:t>-</a:t>
            </a:r>
            <a:r>
              <a:rPr kumimoji="1" lang="ja-JP" altLang="en-US" dirty="0"/>
              <a:t>３．</a:t>
            </a:r>
            <a:r>
              <a:rPr lang="ja-JP" altLang="en-US" dirty="0">
                <a:cs typeface="Segoe UI Light" panose="020B0502040204020203" pitchFamily="34" charset="0"/>
              </a:rPr>
              <a:t>卒業所要単位（国際政治学科）</a:t>
            </a:r>
            <a:r>
              <a:rPr lang="en-US" altLang="ja-JP" dirty="0">
                <a:cs typeface="Segoe UI Light" panose="020B0502040204020203" pitchFamily="34" charset="0"/>
              </a:rPr>
              <a:t>			</a:t>
            </a:r>
            <a:r>
              <a:rPr lang="ja-JP" altLang="en-US" dirty="0">
                <a:cs typeface="Segoe UI Light" panose="020B0502040204020203" pitchFamily="34" charset="0"/>
              </a:rPr>
              <a:t>⊳</a:t>
            </a:r>
            <a:r>
              <a:rPr lang="ja-JP" altLang="en-US" dirty="0">
                <a:cs typeface="Segoe UI Light" panose="020B0502040204020203" pitchFamily="34" charset="0"/>
                <a:hlinkClick r:id="rId9" action="ppaction://hlinksldjump"/>
              </a:rPr>
              <a:t>スライド </a:t>
            </a:r>
            <a:r>
              <a:rPr lang="en-US" altLang="ja-JP" dirty="0" smtClean="0">
                <a:cs typeface="Segoe UI Light" panose="020B0502040204020203" pitchFamily="34" charset="0"/>
                <a:hlinkClick r:id="rId9" action="ppaction://hlinksldjump"/>
              </a:rPr>
              <a:t>P15</a:t>
            </a:r>
            <a:endParaRPr kumimoji="1" lang="en-US" altLang="ja-JP" dirty="0"/>
          </a:p>
          <a:p>
            <a:r>
              <a:rPr lang="ja-JP" altLang="en-US" dirty="0"/>
              <a:t>（４）履修登録するためには</a:t>
            </a:r>
            <a:r>
              <a:rPr lang="en-US" altLang="ja-JP" dirty="0"/>
              <a:t>					</a:t>
            </a:r>
            <a:r>
              <a:rPr lang="ja-JP" altLang="en-US" dirty="0">
                <a:cs typeface="Segoe UI Light" panose="020B0502040204020203" pitchFamily="34" charset="0"/>
              </a:rPr>
              <a:t>⊳</a:t>
            </a:r>
            <a:r>
              <a:rPr lang="ja-JP" altLang="en-US" dirty="0">
                <a:cs typeface="Segoe UI Light" panose="020B0502040204020203" pitchFamily="34" charset="0"/>
                <a:hlinkClick r:id="rId10" action="ppaction://hlinksldjump"/>
              </a:rPr>
              <a:t>スライド </a:t>
            </a:r>
            <a:r>
              <a:rPr lang="en-US" altLang="ja-JP" dirty="0" smtClean="0">
                <a:cs typeface="Segoe UI Light" panose="020B0502040204020203" pitchFamily="34" charset="0"/>
                <a:hlinkClick r:id="rId10" action="ppaction://hlinksldjump"/>
              </a:rPr>
              <a:t>P16</a:t>
            </a:r>
            <a:endParaRPr lang="en-US" altLang="ja-JP" dirty="0"/>
          </a:p>
          <a:p>
            <a:r>
              <a:rPr kumimoji="1" lang="ja-JP" altLang="en-US" dirty="0"/>
              <a:t>（５）履修可能単位数</a:t>
            </a:r>
            <a:r>
              <a:rPr kumimoji="1" lang="en-US" altLang="ja-JP" dirty="0"/>
              <a:t>					</a:t>
            </a:r>
            <a:r>
              <a:rPr lang="ja-JP" altLang="en-US" dirty="0">
                <a:cs typeface="Segoe UI Light" panose="020B0502040204020203" pitchFamily="34" charset="0"/>
              </a:rPr>
              <a:t>⊳</a:t>
            </a:r>
            <a:r>
              <a:rPr lang="ja-JP" altLang="en-US" dirty="0">
                <a:cs typeface="Segoe UI Light" panose="020B0502040204020203" pitchFamily="34" charset="0"/>
                <a:hlinkClick r:id="rId11" action="ppaction://hlinksldjump"/>
              </a:rPr>
              <a:t>スライド </a:t>
            </a:r>
            <a:r>
              <a:rPr lang="en-US" altLang="ja-JP" dirty="0" smtClean="0">
                <a:cs typeface="Segoe UI Light" panose="020B0502040204020203" pitchFamily="34" charset="0"/>
                <a:hlinkClick r:id="rId11" action="ppaction://hlinksldjump"/>
              </a:rPr>
              <a:t>P17</a:t>
            </a:r>
            <a:endParaRPr kumimoji="1" lang="en-US" altLang="ja-JP" dirty="0"/>
          </a:p>
        </p:txBody>
      </p:sp>
      <p:sp>
        <p:nvSpPr>
          <p:cNvPr id="2" name="タイトル 1">
            <a:extLst>
              <a:ext uri="{FF2B5EF4-FFF2-40B4-BE49-F238E27FC236}">
                <a16:creationId xmlns:a16="http://schemas.microsoft.com/office/drawing/2014/main" id="{04EC3D5E-7062-4ECF-8EFF-7028A12642E7}"/>
              </a:ext>
            </a:extLst>
          </p:cNvPr>
          <p:cNvSpPr>
            <a:spLocks noGrp="1"/>
          </p:cNvSpPr>
          <p:nvPr>
            <p:ph type="title"/>
          </p:nvPr>
        </p:nvSpPr>
        <p:spPr/>
        <p:txBody>
          <a:bodyPr/>
          <a:lstStyle/>
          <a:p>
            <a:r>
              <a:rPr lang="ja-JP" altLang="en-US" dirty="0"/>
              <a:t>２．進級・卒業をするためには</a:t>
            </a:r>
            <a:endParaRPr lang="en-US" altLang="ja-JP" dirty="0"/>
          </a:p>
        </p:txBody>
      </p:sp>
      <p:sp>
        <p:nvSpPr>
          <p:cNvPr id="5" name="スライド番号プレースホルダー 3">
            <a:extLst>
              <a:ext uri="{FF2B5EF4-FFF2-40B4-BE49-F238E27FC236}">
                <a16:creationId xmlns:a16="http://schemas.microsoft.com/office/drawing/2014/main" id="{F1BED1D2-3563-45C5-9234-74E0D8919837}"/>
              </a:ext>
            </a:extLst>
          </p:cNvPr>
          <p:cNvSpPr txBox="1">
            <a:spLocks/>
          </p:cNvSpPr>
          <p:nvPr/>
        </p:nvSpPr>
        <p:spPr>
          <a:xfrm>
            <a:off x="8375904" y="6244592"/>
            <a:ext cx="3276600" cy="365125"/>
          </a:xfrm>
          <a:prstGeom prst="rect">
            <a:avLst/>
          </a:prstGeom>
        </p:spPr>
        <p:txBody>
          <a:bodyPr/>
          <a:ls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860EDB8-5305-433F-BE41-D7A86D811DB3}" type="slidenum">
              <a:rPr lang="en-US" altLang="ja-JP" sz="1200" smtClean="0">
                <a:latin typeface="Meiryo UI" panose="020B0604030504040204" pitchFamily="50" charset="-128"/>
                <a:ea typeface="Meiryo UI" panose="020B0604030504040204" pitchFamily="50" charset="-128"/>
              </a:rPr>
              <a:pPr algn="r"/>
              <a:t>10</a:t>
            </a:fld>
            <a:endParaRPr lang="ja-JP" altLang="en-US" sz="1200" dirty="0">
              <a:latin typeface="Meiryo UI" panose="020B0604030504040204" pitchFamily="50" charset="-128"/>
              <a:ea typeface="Meiryo UI" panose="020B0604030504040204" pitchFamily="50" charset="-128"/>
            </a:endParaRPr>
          </a:p>
        </p:txBody>
      </p:sp>
      <p:pic>
        <p:nvPicPr>
          <p:cNvPr id="6" name="ガイダンス_スライド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00800" y="1566672"/>
            <a:ext cx="609600" cy="609600"/>
          </a:xfrm>
          <a:prstGeom prst="rect">
            <a:avLst/>
          </a:prstGeom>
        </p:spPr>
      </p:pic>
    </p:spTree>
    <p:extLst>
      <p:ext uri="{BB962C8B-B14F-4D97-AF65-F5344CB8AC3E}">
        <p14:creationId xmlns:p14="http://schemas.microsoft.com/office/powerpoint/2010/main" val="227216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rtlCol="0">
            <a:normAutofit fontScale="90000"/>
          </a:bodyPr>
          <a:lstStyle/>
          <a:p>
            <a:pPr rtl="0"/>
            <a:r>
              <a:rPr lang="ja-JP" altLang="en-US" dirty="0">
                <a:cs typeface="Segoe UI Light" panose="020B0502040204020203" pitchFamily="34" charset="0"/>
              </a:rPr>
              <a:t>２．進級・卒業するには</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（１）単位</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2" name="スライド番号プレースホルダー 1"/>
          <p:cNvSpPr>
            <a:spLocks noGrp="1"/>
          </p:cNvSpPr>
          <p:nvPr>
            <p:ph type="sldNum" sz="quarter" idx="4"/>
          </p:nvPr>
        </p:nvSpPr>
        <p:spPr/>
        <p:txBody>
          <a:bodyPr/>
          <a:lstStyle/>
          <a:p>
            <a:fld id="{9860EDB8-5305-433F-BE41-D7A86D811DB3}" type="slidenum">
              <a:rPr lang="en-US" altLang="ja-JP" smtClean="0"/>
              <a:pPr/>
              <a:t>11</a:t>
            </a:fld>
            <a:endParaRPr lang="ja-JP" altLang="en-US"/>
          </a:p>
        </p:txBody>
      </p:sp>
      <p:sp>
        <p:nvSpPr>
          <p:cNvPr id="8" name="テキスト ボックス 7">
            <a:extLst>
              <a:ext uri="{FF2B5EF4-FFF2-40B4-BE49-F238E27FC236}">
                <a16:creationId xmlns:a16="http://schemas.microsoft.com/office/drawing/2014/main" id="{7700FBE2-DA75-4ECB-8679-8ACD29B1D896}"/>
              </a:ext>
            </a:extLst>
          </p:cNvPr>
          <p:cNvSpPr txBox="1"/>
          <p:nvPr/>
        </p:nvSpPr>
        <p:spPr>
          <a:xfrm>
            <a:off x="8893479" y="626471"/>
            <a:ext cx="2785904"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P16</a:t>
            </a:r>
            <a:endParaRPr kumimoji="1" lang="ja-JP" altLang="en-US" sz="24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7D6E6947-056D-42BA-81A6-82BD422C13CC}"/>
              </a:ext>
            </a:extLst>
          </p:cNvPr>
          <p:cNvSpPr txBox="1"/>
          <p:nvPr/>
        </p:nvSpPr>
        <p:spPr>
          <a:xfrm>
            <a:off x="521207" y="1960967"/>
            <a:ext cx="9645566" cy="3754874"/>
          </a:xfrm>
          <a:prstGeom prst="rect">
            <a:avLst/>
          </a:prstGeom>
          <a:noFill/>
        </p:spPr>
        <p:txBody>
          <a:bodyPr wrap="square" rtlCol="0">
            <a:spAutoFit/>
          </a:bodyPr>
          <a:lstStyle/>
          <a:p>
            <a:pPr>
              <a:lnSpc>
                <a:spcPct val="150000"/>
              </a:lnSpc>
              <a:spcBef>
                <a:spcPts val="1000"/>
              </a:spcBef>
              <a:spcAft>
                <a:spcPts val="600"/>
              </a:spcAft>
            </a:pPr>
            <a:r>
              <a:rPr lang="ja-JP" altLang="en-US" sz="2000" dirty="0">
                <a:solidFill>
                  <a:prstClr val="black">
                    <a:lumMod val="75000"/>
                    <a:lumOff val="25000"/>
                  </a:prstClr>
                </a:solidFill>
                <a:latin typeface="Meiryo UI" panose="020B0604030504040204" pitchFamily="50" charset="-128"/>
                <a:ea typeface="Meiryo UI" panose="020B0604030504040204" pitchFamily="50" charset="-128"/>
                <a:cs typeface="Segoe UI" panose="020B0502040204020203" pitchFamily="34" charset="0"/>
              </a:rPr>
              <a:t>大学では、単位制度を採用しています。</a:t>
            </a:r>
            <a:endParaRPr lang="en-US" altLang="ja-JP" sz="2000" dirty="0">
              <a:solidFill>
                <a:prstClr val="black">
                  <a:lumMod val="75000"/>
                  <a:lumOff val="25000"/>
                </a:prst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spcBef>
                <a:spcPts val="1000"/>
              </a:spcBef>
              <a:spcAft>
                <a:spcPts val="600"/>
              </a:spcAft>
            </a:pPr>
            <a:r>
              <a:rPr lang="ja-JP" altLang="en-US" sz="2000" dirty="0">
                <a:solidFill>
                  <a:prstClr val="black">
                    <a:lumMod val="75000"/>
                    <a:lumOff val="25000"/>
                  </a:prstClr>
                </a:solidFill>
                <a:latin typeface="Meiryo UI" panose="020B0604030504040204" pitchFamily="50" charset="-128"/>
                <a:ea typeface="Meiryo UI" panose="020B0604030504040204" pitchFamily="50" charset="-128"/>
                <a:cs typeface="Segoe UI" panose="020B0502040204020203" pitchFamily="34" charset="0"/>
              </a:rPr>
              <a:t>科目を「 </a:t>
            </a:r>
            <a:r>
              <a:rPr lang="ja-JP" altLang="en-US" sz="3600" b="1" dirty="0">
                <a:solidFill>
                  <a:srgbClr val="D24726"/>
                </a:solidFill>
                <a:latin typeface="Meiryo UI" panose="020B0604030504040204" pitchFamily="50" charset="-128"/>
                <a:ea typeface="Meiryo UI" panose="020B0604030504040204" pitchFamily="50" charset="-128"/>
                <a:cs typeface="Segoe UI" panose="020B0502040204020203" pitchFamily="34" charset="0"/>
              </a:rPr>
              <a:t>履修</a:t>
            </a:r>
            <a:r>
              <a:rPr lang="ja-JP" altLang="en-US" sz="2000" dirty="0">
                <a:solidFill>
                  <a:prstClr val="black">
                    <a:lumMod val="75000"/>
                    <a:lumOff val="25000"/>
                  </a:prstClr>
                </a:solidFill>
                <a:latin typeface="Meiryo UI" panose="020B0604030504040204" pitchFamily="50" charset="-128"/>
                <a:ea typeface="Meiryo UI" panose="020B0604030504040204" pitchFamily="50" charset="-128"/>
                <a:cs typeface="Segoe UI" panose="020B0502040204020203" pitchFamily="34" charset="0"/>
              </a:rPr>
              <a:t>（登録）」し、授業参加状況、レポート、試験等における成績評価の結果、合格した場合、単位が与えられます（「 </a:t>
            </a:r>
            <a:r>
              <a:rPr lang="ja-JP" altLang="en-US" sz="3600" b="1" dirty="0">
                <a:solidFill>
                  <a:srgbClr val="D24726"/>
                </a:solidFill>
                <a:latin typeface="Meiryo UI" panose="020B0604030504040204" pitchFamily="50" charset="-128"/>
                <a:ea typeface="Meiryo UI" panose="020B0604030504040204" pitchFamily="50" charset="-128"/>
                <a:cs typeface="Segoe UI" panose="020B0502040204020203" pitchFamily="34" charset="0"/>
              </a:rPr>
              <a:t>修得</a:t>
            </a:r>
            <a:r>
              <a:rPr lang="ja-JP" altLang="en-US" sz="2000" b="1" dirty="0">
                <a:solidFill>
                  <a:prstClr val="black">
                    <a:lumMod val="75000"/>
                    <a:lumOff val="25000"/>
                  </a:prstClr>
                </a:solidFill>
                <a:latin typeface="Meiryo UI" panose="020B0604030504040204" pitchFamily="50" charset="-128"/>
                <a:ea typeface="Meiryo UI" panose="020B0604030504040204" pitchFamily="50" charset="-128"/>
                <a:cs typeface="Segoe UI" panose="020B0502040204020203" pitchFamily="34" charset="0"/>
              </a:rPr>
              <a:t> </a:t>
            </a:r>
            <a:r>
              <a:rPr lang="ja-JP" altLang="en-US" sz="2000" dirty="0">
                <a:solidFill>
                  <a:prstClr val="black">
                    <a:lumMod val="75000"/>
                    <a:lumOff val="25000"/>
                  </a:prstClr>
                </a:solidFill>
                <a:latin typeface="Meiryo UI" panose="020B0604030504040204" pitchFamily="50" charset="-128"/>
                <a:ea typeface="Meiryo UI" panose="020B0604030504040204" pitchFamily="50" charset="-128"/>
                <a:cs typeface="Segoe UI" panose="020B0502040204020203" pitchFamily="34" charset="0"/>
              </a:rPr>
              <a:t>」と言います）。</a:t>
            </a:r>
            <a:endParaRPr lang="en-US" altLang="ja-JP" sz="2000" dirty="0">
              <a:solidFill>
                <a:prstClr val="black">
                  <a:lumMod val="75000"/>
                  <a:lumOff val="25000"/>
                </a:prst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spcBef>
                <a:spcPts val="1000"/>
              </a:spcBef>
              <a:spcAft>
                <a:spcPts val="600"/>
              </a:spcAft>
            </a:pPr>
            <a:endParaRPr lang="en-US" altLang="ja-JP" sz="2000" dirty="0">
              <a:solidFill>
                <a:prstClr val="black">
                  <a:lumMod val="75000"/>
                  <a:lumOff val="25000"/>
                </a:prstClr>
              </a:solidFill>
              <a:latin typeface="Meiryo UI" panose="020B0604030504040204" pitchFamily="50" charset="-128"/>
              <a:ea typeface="Meiryo UI" panose="020B0604030504040204" pitchFamily="50" charset="-128"/>
              <a:cs typeface="Segoe UI" panose="020B0502040204020203" pitchFamily="34" charset="0"/>
            </a:endParaRPr>
          </a:p>
          <a:p>
            <a:pPr>
              <a:lnSpc>
                <a:spcPct val="150000"/>
              </a:lnSpc>
              <a:spcBef>
                <a:spcPts val="1000"/>
              </a:spcBef>
              <a:spcAft>
                <a:spcPts val="600"/>
              </a:spcAft>
            </a:pPr>
            <a:r>
              <a:rPr lang="ja-JP" altLang="en-US" sz="2000" u="sng" dirty="0">
                <a:solidFill>
                  <a:prstClr val="black">
                    <a:lumMod val="75000"/>
                    <a:lumOff val="25000"/>
                  </a:prstClr>
                </a:solidFill>
                <a:latin typeface="Meiryo UI" panose="020B0604030504040204" pitchFamily="50" charset="-128"/>
                <a:ea typeface="Meiryo UI" panose="020B0604030504040204" pitchFamily="50" charset="-128"/>
                <a:cs typeface="Segoe UI" panose="020B0502040204020203" pitchFamily="34" charset="0"/>
              </a:rPr>
              <a:t>定められた単位数を修得しなければ、進級・卒業することはできません</a:t>
            </a:r>
            <a:r>
              <a:rPr lang="ja-JP" altLang="en-US" sz="2000" u="sng" dirty="0" smtClean="0">
                <a:solidFill>
                  <a:prstClr val="black">
                    <a:lumMod val="75000"/>
                    <a:lumOff val="25000"/>
                  </a:prstClr>
                </a:solidFill>
                <a:latin typeface="Meiryo UI" panose="020B0604030504040204" pitchFamily="50" charset="-128"/>
                <a:ea typeface="Meiryo UI" panose="020B0604030504040204" pitchFamily="50" charset="-128"/>
                <a:cs typeface="Segoe UI" panose="020B0502040204020203" pitchFamily="34" charset="0"/>
              </a:rPr>
              <a:t>。</a:t>
            </a:r>
            <a:endParaRPr lang="en-US" altLang="ja-JP" sz="2000" u="sng" dirty="0" smtClean="0">
              <a:solidFill>
                <a:prstClr val="black">
                  <a:lumMod val="75000"/>
                  <a:lumOff val="25000"/>
                </a:prstClr>
              </a:solidFill>
              <a:latin typeface="Meiryo UI" panose="020B0604030504040204" pitchFamily="50" charset="-128"/>
              <a:ea typeface="Meiryo UI" panose="020B0604030504040204" pitchFamily="50" charset="-128"/>
              <a:cs typeface="Segoe UI" panose="020B0502040204020203" pitchFamily="34" charset="0"/>
            </a:endParaRPr>
          </a:p>
        </p:txBody>
      </p:sp>
      <p:pic>
        <p:nvPicPr>
          <p:cNvPr id="4" name="ガイダンス_スライド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50659" y="552503"/>
            <a:ext cx="609600" cy="609600"/>
          </a:xfrm>
          <a:prstGeom prst="rect">
            <a:avLst/>
          </a:prstGeom>
        </p:spPr>
      </p:pic>
    </p:spTree>
    <p:extLst>
      <p:ext uri="{BB962C8B-B14F-4D97-AF65-F5344CB8AC3E}">
        <p14:creationId xmlns:p14="http://schemas.microsoft.com/office/powerpoint/2010/main" val="958036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rtlCol="0">
            <a:normAutofit fontScale="90000"/>
          </a:bodyPr>
          <a:lstStyle/>
          <a:p>
            <a:pPr rtl="0"/>
            <a:r>
              <a:rPr lang="ja-JP" altLang="en-US" dirty="0">
                <a:cs typeface="Segoe UI Light" panose="020B0502040204020203" pitchFamily="34" charset="0"/>
              </a:rPr>
              <a:t>２．進級・卒業するには</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（２）進級</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2" name="スライド番号プレースホルダー 1"/>
          <p:cNvSpPr>
            <a:spLocks noGrp="1"/>
          </p:cNvSpPr>
          <p:nvPr>
            <p:ph type="sldNum" sz="quarter" idx="4"/>
          </p:nvPr>
        </p:nvSpPr>
        <p:spPr/>
        <p:txBody>
          <a:bodyPr/>
          <a:lstStyle/>
          <a:p>
            <a:fld id="{9860EDB8-5305-433F-BE41-D7A86D811DB3}" type="slidenum">
              <a:rPr lang="en-US" altLang="ja-JP" smtClean="0"/>
              <a:pPr/>
              <a:t>12</a:t>
            </a:fld>
            <a:endParaRPr lang="ja-JP" altLang="en-US" dirty="0"/>
          </a:p>
        </p:txBody>
      </p:sp>
      <p:sp>
        <p:nvSpPr>
          <p:cNvPr id="8" name="テキスト ボックス 7">
            <a:extLst>
              <a:ext uri="{FF2B5EF4-FFF2-40B4-BE49-F238E27FC236}">
                <a16:creationId xmlns:a16="http://schemas.microsoft.com/office/drawing/2014/main" id="{7700FBE2-DA75-4ECB-8679-8ACD29B1D896}"/>
              </a:ext>
            </a:extLst>
          </p:cNvPr>
          <p:cNvSpPr txBox="1"/>
          <p:nvPr/>
        </p:nvSpPr>
        <p:spPr>
          <a:xfrm>
            <a:off x="8931058" y="626471"/>
            <a:ext cx="2748325"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P16</a:t>
            </a:r>
            <a:endParaRPr kumimoji="1" lang="ja-JP" altLang="en-US" sz="24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7D6E6947-056D-42BA-81A6-82BD422C13CC}"/>
              </a:ext>
            </a:extLst>
          </p:cNvPr>
          <p:cNvSpPr txBox="1"/>
          <p:nvPr/>
        </p:nvSpPr>
        <p:spPr>
          <a:xfrm>
            <a:off x="521207" y="1893455"/>
            <a:ext cx="10790260" cy="3539430"/>
          </a:xfrm>
          <a:prstGeom prst="rect">
            <a:avLst/>
          </a:prstGeom>
          <a:noFill/>
        </p:spPr>
        <p:txBody>
          <a:bodyPr wrap="square" rtlCol="0">
            <a:spAutoFit/>
          </a:bodyPr>
          <a:lstStyle/>
          <a:p>
            <a:endParaRPr kumimoji="1" lang="en-US" altLang="ja-JP" dirty="0"/>
          </a:p>
          <a:p>
            <a:endParaRPr kumimoji="1" lang="en-US" altLang="ja-JP" dirty="0"/>
          </a:p>
          <a:p>
            <a:r>
              <a:rPr kumimoji="1" lang="ja-JP" altLang="en-US" sz="2000" dirty="0">
                <a:latin typeface="Meiryo UI" panose="020B0604030504040204" pitchFamily="50" charset="-128"/>
                <a:ea typeface="Meiryo UI" panose="020B0604030504040204" pitchFamily="50" charset="-128"/>
              </a:rPr>
              <a:t>１年生から２年生に進級するためには、（</a:t>
            </a:r>
            <a:r>
              <a:rPr kumimoji="1" lang="en-US" altLang="ja-JP" sz="2000" dirty="0">
                <a:latin typeface="Meiryo UI" panose="020B0604030504040204" pitchFamily="50" charset="-128"/>
                <a:ea typeface="Meiryo UI" panose="020B0604030504040204" pitchFamily="50" charset="-128"/>
              </a:rPr>
              <a:t>1</a:t>
            </a:r>
            <a:r>
              <a:rPr kumimoji="1" lang="ja-JP" altLang="en-US" sz="2000" dirty="0">
                <a:latin typeface="Meiryo UI" panose="020B0604030504040204" pitchFamily="50" charset="-128"/>
                <a:ea typeface="Meiryo UI" panose="020B0604030504040204" pitchFamily="50" charset="-128"/>
              </a:rPr>
              <a:t>年間で、）</a:t>
            </a:r>
            <a:endParaRPr kumimoji="1"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r>
              <a:rPr kumimoji="1" lang="en-US" altLang="ja-JP" sz="2000" dirty="0">
                <a:latin typeface="Meiryo UI" panose="020B0604030504040204" pitchFamily="50" charset="-128"/>
                <a:ea typeface="Meiryo UI" panose="020B0604030504040204" pitchFamily="50" charset="-128"/>
              </a:rPr>
              <a:t>ILAC</a:t>
            </a:r>
            <a:r>
              <a:rPr kumimoji="1" lang="ja-JP" altLang="en-US" sz="2000" dirty="0">
                <a:latin typeface="Meiryo UI" panose="020B0604030504040204" pitchFamily="50" charset="-128"/>
                <a:ea typeface="Meiryo UI" panose="020B0604030504040204" pitchFamily="50" charset="-128"/>
              </a:rPr>
              <a:t>科目*</a:t>
            </a:r>
            <a:r>
              <a:rPr kumimoji="1" lang="en-US" altLang="ja-JP" sz="2000" dirty="0">
                <a:latin typeface="Meiryo UI" panose="020B0604030504040204" pitchFamily="50" charset="-128"/>
                <a:ea typeface="Meiryo UI" panose="020B0604030504040204" pitchFamily="50" charset="-128"/>
              </a:rPr>
              <a:t>¹</a:t>
            </a:r>
            <a:r>
              <a:rPr kumimoji="1" lang="ja-JP" altLang="en-US" sz="2000" dirty="0" err="1">
                <a:latin typeface="Meiryo UI" panose="020B0604030504040204" pitchFamily="50" charset="-128"/>
                <a:ea typeface="Meiryo UI" panose="020B0604030504040204" pitchFamily="50" charset="-128"/>
              </a:rPr>
              <a:t>、</a:t>
            </a:r>
            <a:r>
              <a:rPr kumimoji="1" lang="en-US" altLang="ja-JP" sz="2000" dirty="0">
                <a:latin typeface="Meiryo UI" panose="020B0604030504040204" pitchFamily="50" charset="-128"/>
                <a:ea typeface="Meiryo UI" panose="020B0604030504040204" pitchFamily="50" charset="-128"/>
              </a:rPr>
              <a:t>SSI</a:t>
            </a:r>
            <a:r>
              <a:rPr kumimoji="1" lang="ja-JP" altLang="en-US" sz="2000" dirty="0">
                <a:latin typeface="Meiryo UI" panose="020B0604030504040204" pitchFamily="50" charset="-128"/>
                <a:ea typeface="Meiryo UI" panose="020B0604030504040204" pitchFamily="50" charset="-128"/>
              </a:rPr>
              <a:t>科目*</a:t>
            </a:r>
            <a:r>
              <a:rPr kumimoji="1" lang="en-US" altLang="ja-JP" sz="2000" dirty="0">
                <a:latin typeface="Meiryo UI" panose="020B0604030504040204" pitchFamily="50" charset="-128"/>
                <a:ea typeface="Meiryo UI" panose="020B0604030504040204" pitchFamily="50" charset="-128"/>
              </a:rPr>
              <a:t>²</a:t>
            </a:r>
            <a:r>
              <a:rPr kumimoji="1" lang="ja-JP" altLang="en-US" sz="2000" dirty="0" err="1">
                <a:latin typeface="Meiryo UI" panose="020B0604030504040204" pitchFamily="50" charset="-128"/>
                <a:ea typeface="Meiryo UI" panose="020B0604030504040204" pitchFamily="50" charset="-128"/>
              </a:rPr>
              <a:t>、</a:t>
            </a:r>
            <a:r>
              <a:rPr kumimoji="1" lang="ja-JP" altLang="en-US" sz="2000" dirty="0">
                <a:latin typeface="Meiryo UI" panose="020B0604030504040204" pitchFamily="50" charset="-128"/>
                <a:ea typeface="Meiryo UI" panose="020B0604030504040204" pitchFamily="50" charset="-128"/>
              </a:rPr>
              <a:t>専門科目を問わず </a:t>
            </a:r>
            <a:r>
              <a:rPr kumimoji="1" lang="en-US" altLang="ja-JP" sz="3600" b="1" u="sng" dirty="0">
                <a:latin typeface="Meiryo UI" panose="020B0604030504040204" pitchFamily="50" charset="-128"/>
                <a:ea typeface="Meiryo UI" panose="020B0604030504040204" pitchFamily="50" charset="-128"/>
              </a:rPr>
              <a:t>20</a:t>
            </a:r>
            <a:r>
              <a:rPr kumimoji="1" lang="ja-JP" altLang="en-US" sz="3600" b="1" u="sng" dirty="0">
                <a:latin typeface="Meiryo UI" panose="020B0604030504040204" pitchFamily="50" charset="-128"/>
                <a:ea typeface="Meiryo UI" panose="020B0604030504040204" pitchFamily="50" charset="-128"/>
              </a:rPr>
              <a:t>単位以上</a:t>
            </a:r>
            <a:r>
              <a:rPr kumimoji="1" lang="ja-JP" altLang="en-US" sz="36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を修得しなければなりません。</a:t>
            </a:r>
            <a:endParaRPr kumimoji="1"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a:t>
            </a:r>
            <a:r>
              <a:rPr kumimoji="1" lang="en-US" altLang="ja-JP" sz="1600" dirty="0">
                <a:latin typeface="Meiryo UI" panose="020B0604030504040204" pitchFamily="50" charset="-128"/>
                <a:ea typeface="Meiryo UI" panose="020B0604030504040204" pitchFamily="50" charset="-128"/>
              </a:rPr>
              <a:t>¹ ILAC</a:t>
            </a:r>
            <a:r>
              <a:rPr kumimoji="1" lang="ja-JP" altLang="en-US" sz="1600" dirty="0">
                <a:latin typeface="Meiryo UI" panose="020B0604030504040204" pitchFamily="50" charset="-128"/>
                <a:ea typeface="Meiryo UI" panose="020B0604030504040204" pitchFamily="50" charset="-128"/>
              </a:rPr>
              <a:t>科目とは、市ヶ谷リベラルアーツセンターが開講している科目です。詳細は、「履修の手引き」</a:t>
            </a:r>
            <a:r>
              <a:rPr kumimoji="1" lang="en-US" altLang="ja-JP" sz="1600" dirty="0" smtClean="0">
                <a:latin typeface="Meiryo UI" panose="020B0604030504040204" pitchFamily="50" charset="-128"/>
                <a:ea typeface="Meiryo UI" panose="020B0604030504040204" pitchFamily="50" charset="-128"/>
              </a:rPr>
              <a:t>P52</a:t>
            </a:r>
            <a:r>
              <a:rPr kumimoji="1" lang="ja-JP" altLang="en-US" sz="1600" dirty="0" smtClean="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を確認してください。</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a:t>
            </a:r>
            <a:r>
              <a:rPr kumimoji="1" lang="en-US" altLang="ja-JP" sz="1600" dirty="0">
                <a:latin typeface="Meiryo UI" panose="020B0604030504040204" pitchFamily="50" charset="-128"/>
                <a:ea typeface="Meiryo UI" panose="020B0604030504040204" pitchFamily="50" charset="-128"/>
              </a:rPr>
              <a:t>² SSI</a:t>
            </a:r>
            <a:r>
              <a:rPr kumimoji="1" lang="ja-JP" altLang="en-US" sz="1600" dirty="0">
                <a:latin typeface="Meiryo UI" panose="020B0604030504040204" pitchFamily="50" charset="-128"/>
                <a:ea typeface="Meiryo UI" panose="020B0604030504040204" pitchFamily="50" charset="-128"/>
              </a:rPr>
              <a:t>科目とは、</a:t>
            </a:r>
            <a:r>
              <a:rPr kumimoji="1" lang="en-US" altLang="ja-JP" sz="1600" dirty="0">
                <a:latin typeface="Meiryo UI" panose="020B0604030504040204" pitchFamily="50" charset="-128"/>
                <a:ea typeface="Meiryo UI" panose="020B0604030504040204" pitchFamily="50" charset="-128"/>
              </a:rPr>
              <a:t>SSI</a:t>
            </a:r>
            <a:r>
              <a:rPr kumimoji="1" lang="ja-JP" altLang="en-US" sz="1600" dirty="0">
                <a:latin typeface="Meiryo UI" panose="020B0604030504040204" pitchFamily="50" charset="-128"/>
                <a:ea typeface="Meiryo UI" panose="020B0604030504040204" pitchFamily="50" charset="-128"/>
              </a:rPr>
              <a:t>（スポーツ・サイエンス・インスティテュート）生のみ対象の科目です。</a:t>
            </a:r>
            <a:endParaRPr kumimoji="1" lang="en-US" altLang="ja-JP" sz="16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必ず、「進級に関する規程」を確認してください（２年生以降の進級も確認すること）</a:t>
            </a:r>
            <a:r>
              <a:rPr kumimoji="1" lang="ja-JP" altLang="en-US" sz="2000" dirty="0" smtClean="0">
                <a:latin typeface="Meiryo UI" panose="020B0604030504040204" pitchFamily="50" charset="-128"/>
                <a:ea typeface="Meiryo UI" panose="020B0604030504040204" pitchFamily="50" charset="-128"/>
              </a:rPr>
              <a:t>。</a:t>
            </a:r>
            <a:endParaRPr kumimoji="1" lang="en-US" altLang="ja-JP" sz="2000" dirty="0">
              <a:latin typeface="Meiryo UI" panose="020B0604030504040204" pitchFamily="50" charset="-128"/>
              <a:ea typeface="Meiryo UI" panose="020B0604030504040204" pitchFamily="50" charset="-128"/>
            </a:endParaRPr>
          </a:p>
        </p:txBody>
      </p:sp>
      <p:pic>
        <p:nvPicPr>
          <p:cNvPr id="4" name="ガイダンス_スライド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9766" y="512788"/>
            <a:ext cx="609600" cy="609600"/>
          </a:xfrm>
          <a:prstGeom prst="rect">
            <a:avLst/>
          </a:prstGeom>
        </p:spPr>
      </p:pic>
    </p:spTree>
    <p:extLst>
      <p:ext uri="{BB962C8B-B14F-4D97-AF65-F5344CB8AC3E}">
        <p14:creationId xmlns:p14="http://schemas.microsoft.com/office/powerpoint/2010/main" val="877250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5"/>
          <a:srcRect l="33611" t="23952" r="34444" b="3827"/>
          <a:stretch/>
        </p:blipFill>
        <p:spPr>
          <a:xfrm>
            <a:off x="878362" y="1542668"/>
            <a:ext cx="3808837" cy="4843846"/>
          </a:xfrm>
          <a:prstGeom prst="rect">
            <a:avLst/>
          </a:prstGeom>
        </p:spPr>
      </p:pic>
      <p:sp>
        <p:nvSpPr>
          <p:cNvPr id="4" name="タイトル 3"/>
          <p:cNvSpPr>
            <a:spLocks noGrp="1"/>
          </p:cNvSpPr>
          <p:nvPr>
            <p:ph type="title"/>
          </p:nvPr>
        </p:nvSpPr>
        <p:spPr>
          <a:xfrm>
            <a:off x="521207" y="448056"/>
            <a:ext cx="8954686" cy="640080"/>
          </a:xfrm>
        </p:spPr>
        <p:txBody>
          <a:bodyPr rtlCol="0">
            <a:normAutofit fontScale="90000"/>
          </a:bodyPr>
          <a:lstStyle/>
          <a:p>
            <a:r>
              <a:rPr lang="ja-JP" altLang="en-US" dirty="0">
                <a:cs typeface="Segoe UI Light" panose="020B0502040204020203" pitchFamily="34" charset="0"/>
              </a:rPr>
              <a:t>２．進級・卒業するには</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（３）</a:t>
            </a:r>
            <a:r>
              <a:rPr lang="en-US" altLang="ja-JP" dirty="0">
                <a:cs typeface="Segoe UI Light" panose="020B0502040204020203" pitchFamily="34" charset="0"/>
              </a:rPr>
              <a:t>-</a:t>
            </a:r>
            <a:r>
              <a:rPr lang="ja-JP" altLang="en-US" dirty="0">
                <a:cs typeface="Segoe UI Light" panose="020B0502040204020203" pitchFamily="34" charset="0"/>
              </a:rPr>
              <a:t>１．卒業所要単位（</a:t>
            </a:r>
            <a:r>
              <a:rPr lang="ja-JP" altLang="en-US" dirty="0">
                <a:solidFill>
                  <a:srgbClr val="FF0000"/>
                </a:solidFill>
                <a:cs typeface="Segoe UI Light" panose="020B0502040204020203" pitchFamily="34" charset="0"/>
              </a:rPr>
              <a:t>法律学科</a:t>
            </a:r>
            <a:r>
              <a:rPr lang="ja-JP" altLang="en-US" dirty="0">
                <a:cs typeface="Segoe UI Light" panose="020B0502040204020203" pitchFamily="34" charset="0"/>
              </a:rPr>
              <a:t>）</a:t>
            </a:r>
            <a:r>
              <a:rPr lang="en-US" altLang="ja-JP" sz="1600" dirty="0">
                <a:cs typeface="Segoe UI Light" panose="020B0502040204020203" pitchFamily="34" charset="0"/>
              </a:rPr>
              <a:t>※</a:t>
            </a:r>
            <a:r>
              <a:rPr lang="ja-JP" altLang="en-US" sz="1600" dirty="0">
                <a:cs typeface="Segoe UI Light" panose="020B0502040204020203" pitchFamily="34" charset="0"/>
              </a:rPr>
              <a:t>留学生・</a:t>
            </a:r>
            <a:r>
              <a:rPr lang="en-US" altLang="ja-JP" sz="1600" dirty="0">
                <a:cs typeface="Segoe UI Light" panose="020B0502040204020203" pitchFamily="34" charset="0"/>
              </a:rPr>
              <a:t>SSI</a:t>
            </a:r>
            <a:r>
              <a:rPr lang="ja-JP" altLang="en-US" sz="1600" dirty="0">
                <a:cs typeface="Segoe UI Light" panose="020B0502040204020203" pitchFamily="34" charset="0"/>
              </a:rPr>
              <a:t>生は別に定めます。</a:t>
            </a:r>
            <a:endParaRPr lang="en-US" altLang="ja-JP" dirty="0"/>
          </a:p>
        </p:txBody>
      </p:sp>
      <p:sp>
        <p:nvSpPr>
          <p:cNvPr id="2" name="テキスト ボックス 1"/>
          <p:cNvSpPr txBox="1"/>
          <p:nvPr/>
        </p:nvSpPr>
        <p:spPr>
          <a:xfrm>
            <a:off x="9068844" y="626471"/>
            <a:ext cx="2610539"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P17</a:t>
            </a:r>
            <a:endParaRPr kumimoji="1" lang="ja-JP" altLang="en-US" sz="24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4"/>
          </p:nvPr>
        </p:nvSpPr>
        <p:spPr/>
        <p:txBody>
          <a:bodyPr/>
          <a:lstStyle/>
          <a:p>
            <a:fld id="{9860EDB8-5305-433F-BE41-D7A86D811DB3}" type="slidenum">
              <a:rPr lang="en-US" altLang="ja-JP" smtClean="0"/>
              <a:pPr/>
              <a:t>13</a:t>
            </a:fld>
            <a:endParaRPr lang="ja-JP" altLang="en-US"/>
          </a:p>
        </p:txBody>
      </p:sp>
      <p:sp>
        <p:nvSpPr>
          <p:cNvPr id="16" name="正方形/長方形 15">
            <a:extLst>
              <a:ext uri="{FF2B5EF4-FFF2-40B4-BE49-F238E27FC236}">
                <a16:creationId xmlns:a16="http://schemas.microsoft.com/office/drawing/2014/main" id="{1FA86300-1728-490D-BA75-BB92E376FEF7}"/>
              </a:ext>
            </a:extLst>
          </p:cNvPr>
          <p:cNvSpPr/>
          <p:nvPr/>
        </p:nvSpPr>
        <p:spPr>
          <a:xfrm>
            <a:off x="5499947" y="1488208"/>
            <a:ext cx="5892587" cy="4060822"/>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endParaRPr kumimoji="1" lang="en-US" altLang="ja-JP" sz="1600" dirty="0">
              <a:solidFill>
                <a:srgbClr val="D24726"/>
              </a:solidFill>
              <a:latin typeface="Meiryo UI" panose="020B0604030504040204" pitchFamily="50" charset="-128"/>
              <a:ea typeface="Meiryo UI" panose="020B0604030504040204" pitchFamily="50" charset="-128"/>
            </a:endParaRPr>
          </a:p>
          <a:p>
            <a:r>
              <a:rPr kumimoji="1" lang="ja-JP" altLang="en-US" sz="1600" dirty="0">
                <a:solidFill>
                  <a:srgbClr val="D24726"/>
                </a:solidFill>
                <a:latin typeface="Meiryo UI" panose="020B0604030504040204" pitchFamily="50" charset="-128"/>
                <a:ea typeface="Meiryo UI" panose="020B0604030504040204" pitchFamily="50" charset="-128"/>
              </a:rPr>
              <a:t>＜</a:t>
            </a:r>
            <a:r>
              <a:rPr kumimoji="1" lang="en-US" altLang="ja-JP" sz="1600" dirty="0">
                <a:solidFill>
                  <a:srgbClr val="D24726"/>
                </a:solidFill>
                <a:latin typeface="Meiryo UI" panose="020B0604030504040204" pitchFamily="50" charset="-128"/>
                <a:ea typeface="Meiryo UI" panose="020B0604030504040204" pitchFamily="50" charset="-128"/>
              </a:rPr>
              <a:t>Point</a:t>
            </a:r>
            <a:r>
              <a:rPr kumimoji="1" lang="ja-JP" altLang="en-US" sz="1600" dirty="0">
                <a:solidFill>
                  <a:srgbClr val="D24726"/>
                </a:solidFill>
                <a:latin typeface="Meiryo UI" panose="020B0604030504040204" pitchFamily="50" charset="-128"/>
                <a:ea typeface="Meiryo UI" panose="020B0604030504040204" pitchFamily="50" charset="-128"/>
              </a:rPr>
              <a:t>＞</a:t>
            </a:r>
            <a:endParaRPr kumimoji="1" lang="en-US" altLang="ja-JP" sz="1600" dirty="0">
              <a:solidFill>
                <a:srgbClr val="D24726"/>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卒業する（４年次終了）までに、</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en-US" altLang="ja-JP" sz="1600" dirty="0">
                <a:solidFill>
                  <a:schemeClr val="tx1"/>
                </a:solidFill>
                <a:latin typeface="Meiryo UI" panose="020B0604030504040204" pitchFamily="50" charset="-128"/>
                <a:ea typeface="Meiryo UI" panose="020B0604030504040204" pitchFamily="50" charset="-128"/>
              </a:rPr>
              <a:t>ILAC</a:t>
            </a:r>
            <a:r>
              <a:rPr kumimoji="1" lang="ja-JP" altLang="en-US" sz="1600" dirty="0">
                <a:solidFill>
                  <a:schemeClr val="tx1"/>
                </a:solidFill>
                <a:latin typeface="Meiryo UI" panose="020B0604030504040204" pitchFamily="50" charset="-128"/>
                <a:ea typeface="Meiryo UI" panose="020B0604030504040204" pitchFamily="50" charset="-128"/>
              </a:rPr>
              <a:t>科目</a:t>
            </a:r>
            <a:r>
              <a:rPr kumimoji="1" lang="en-US" altLang="ja-JP" sz="1600" dirty="0">
                <a:solidFill>
                  <a:srgbClr val="D24726"/>
                </a:solidFill>
                <a:latin typeface="Meiryo UI" panose="020B0604030504040204" pitchFamily="50" charset="-128"/>
                <a:ea typeface="Meiryo UI" panose="020B0604030504040204" pitchFamily="50" charset="-128"/>
              </a:rPr>
              <a:t>44</a:t>
            </a:r>
            <a:r>
              <a:rPr kumimoji="1" lang="ja-JP" altLang="en-US" sz="1600" dirty="0">
                <a:solidFill>
                  <a:srgbClr val="D24726"/>
                </a:solidFill>
                <a:latin typeface="Meiryo UI" panose="020B0604030504040204" pitchFamily="50" charset="-128"/>
                <a:ea typeface="Meiryo UI" panose="020B0604030504040204" pitchFamily="50" charset="-128"/>
              </a:rPr>
              <a:t>単位以上</a:t>
            </a:r>
            <a:r>
              <a:rPr kumimoji="1" lang="ja-JP" altLang="en-US" sz="1600" dirty="0">
                <a:solidFill>
                  <a:schemeClr val="tx1"/>
                </a:solidFill>
                <a:latin typeface="Meiryo UI" panose="020B0604030504040204" pitchFamily="50" charset="-128"/>
                <a:ea typeface="Meiryo UI" panose="020B0604030504040204" pitchFamily="50" charset="-128"/>
              </a:rPr>
              <a:t>、専門科目</a:t>
            </a:r>
            <a:r>
              <a:rPr kumimoji="1" lang="en-US" altLang="ja-JP" sz="1600" dirty="0">
                <a:solidFill>
                  <a:srgbClr val="D24726"/>
                </a:solidFill>
                <a:latin typeface="Meiryo UI" panose="020B0604030504040204" pitchFamily="50" charset="-128"/>
                <a:ea typeface="Meiryo UI" panose="020B0604030504040204" pitchFamily="50" charset="-128"/>
              </a:rPr>
              <a:t>88</a:t>
            </a:r>
            <a:r>
              <a:rPr kumimoji="1" lang="ja-JP" altLang="en-US" sz="1600" dirty="0">
                <a:solidFill>
                  <a:srgbClr val="D24726"/>
                </a:solidFill>
                <a:latin typeface="Meiryo UI" panose="020B0604030504040204" pitchFamily="50" charset="-128"/>
                <a:ea typeface="Meiryo UI" panose="020B0604030504040204" pitchFamily="50" charset="-128"/>
              </a:rPr>
              <a:t>単位以上</a:t>
            </a:r>
            <a:r>
              <a:rPr kumimoji="1" lang="ja-JP" altLang="en-US" sz="1600" dirty="0">
                <a:solidFill>
                  <a:schemeClr val="tx1"/>
                </a:solidFill>
                <a:latin typeface="Meiryo UI" panose="020B0604030504040204" pitchFamily="50" charset="-128"/>
                <a:ea typeface="Meiryo UI" panose="020B0604030504040204" pitchFamily="50" charset="-128"/>
              </a:rPr>
              <a:t>の</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合計</a:t>
            </a:r>
            <a:r>
              <a:rPr kumimoji="1" lang="en-US" altLang="ja-JP" sz="1600" dirty="0">
                <a:solidFill>
                  <a:schemeClr val="tx1"/>
                </a:solidFill>
                <a:latin typeface="Meiryo UI" panose="020B0604030504040204" pitchFamily="50" charset="-128"/>
                <a:ea typeface="Meiryo UI" panose="020B0604030504040204" pitchFamily="50" charset="-128"/>
              </a:rPr>
              <a:t>132</a:t>
            </a:r>
            <a:r>
              <a:rPr kumimoji="1" lang="ja-JP" altLang="en-US" sz="1600" dirty="0">
                <a:solidFill>
                  <a:schemeClr val="tx1"/>
                </a:solidFill>
                <a:latin typeface="Meiryo UI" panose="020B0604030504040204" pitchFamily="50" charset="-128"/>
                <a:ea typeface="Meiryo UI" panose="020B0604030504040204" pitchFamily="50" charset="-128"/>
              </a:rPr>
              <a:t>単位以上修得しなければなりません。</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en-US" altLang="ja-JP" sz="1600" dirty="0">
                <a:solidFill>
                  <a:schemeClr val="tx1"/>
                </a:solidFill>
                <a:latin typeface="Meiryo UI" panose="020B0604030504040204" pitchFamily="50" charset="-128"/>
                <a:ea typeface="Meiryo UI" panose="020B0604030504040204" pitchFamily="50" charset="-128"/>
              </a:rPr>
              <a:t>ILAC</a:t>
            </a:r>
            <a:r>
              <a:rPr kumimoji="1" lang="ja-JP" altLang="en-US" sz="1600" dirty="0">
                <a:solidFill>
                  <a:schemeClr val="tx1"/>
                </a:solidFill>
                <a:latin typeface="Meiryo UI" panose="020B0604030504040204" pitchFamily="50" charset="-128"/>
                <a:ea typeface="Meiryo UI" panose="020B0604030504040204" pitchFamily="50" charset="-128"/>
              </a:rPr>
              <a:t>科目の中には、</a:t>
            </a:r>
            <a:r>
              <a:rPr kumimoji="1" lang="en-US" altLang="ja-JP" sz="1600" dirty="0">
                <a:solidFill>
                  <a:schemeClr val="tx1"/>
                </a:solidFill>
                <a:latin typeface="Meiryo UI" panose="020B0604030504040204" pitchFamily="50" charset="-128"/>
                <a:ea typeface="Meiryo UI" panose="020B0604030504040204" pitchFamily="50" charset="-128"/>
              </a:rPr>
              <a:t>100</a:t>
            </a:r>
            <a:r>
              <a:rPr kumimoji="1" lang="ja-JP" altLang="en-US" sz="1600" dirty="0">
                <a:solidFill>
                  <a:schemeClr val="tx1"/>
                </a:solidFill>
                <a:latin typeface="Meiryo UI" panose="020B0604030504040204" pitchFamily="50" charset="-128"/>
                <a:ea typeface="Meiryo UI" panose="020B0604030504040204" pitchFamily="50" charset="-128"/>
              </a:rPr>
              <a:t>番台・</a:t>
            </a:r>
            <a:r>
              <a:rPr kumimoji="1" lang="en-US" altLang="ja-JP" sz="1600" dirty="0">
                <a:solidFill>
                  <a:schemeClr val="tx1"/>
                </a:solidFill>
                <a:latin typeface="Meiryo UI" panose="020B0604030504040204" pitchFamily="50" charset="-128"/>
                <a:ea typeface="Meiryo UI" panose="020B0604030504040204" pitchFamily="50" charset="-128"/>
              </a:rPr>
              <a:t>200</a:t>
            </a:r>
            <a:r>
              <a:rPr kumimoji="1" lang="ja-JP" altLang="en-US" sz="1600" dirty="0">
                <a:solidFill>
                  <a:schemeClr val="tx1"/>
                </a:solidFill>
                <a:latin typeface="Meiryo UI" panose="020B0604030504040204" pitchFamily="50" charset="-128"/>
                <a:ea typeface="Meiryo UI" panose="020B0604030504040204" pitchFamily="50" charset="-128"/>
              </a:rPr>
              <a:t>番台と科目が設置され、</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各群の中で何単位以上と細かく定められています。</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専門科目の中でも</a:t>
            </a:r>
            <a:r>
              <a:rPr kumimoji="1" lang="ja-JP" altLang="en-US" sz="1600" dirty="0" smtClean="0">
                <a:solidFill>
                  <a:schemeClr val="tx1"/>
                </a:solidFill>
                <a:latin typeface="Meiryo UI" panose="020B0604030504040204" pitchFamily="50" charset="-128"/>
                <a:ea typeface="Meiryo UI" panose="020B0604030504040204" pitchFamily="50" charset="-128"/>
              </a:rPr>
              <a:t>、選択</a:t>
            </a:r>
            <a:r>
              <a:rPr kumimoji="1" lang="ja-JP" altLang="en-US" sz="1600" dirty="0">
                <a:solidFill>
                  <a:schemeClr val="tx1"/>
                </a:solidFill>
                <a:latin typeface="Meiryo UI" panose="020B0604030504040204" pitchFamily="50" charset="-128"/>
                <a:ea typeface="Meiryo UI" panose="020B0604030504040204" pitchFamily="50" charset="-128"/>
              </a:rPr>
              <a:t>必修科目、選択科目、自由科目</a:t>
            </a:r>
            <a:r>
              <a:rPr kumimoji="1" lang="ja-JP" altLang="en-US" sz="1600" dirty="0" smtClean="0">
                <a:solidFill>
                  <a:schemeClr val="tx1"/>
                </a:solidFill>
                <a:latin typeface="Meiryo UI" panose="020B0604030504040204" pitchFamily="50" charset="-128"/>
                <a:ea typeface="Meiryo UI" panose="020B0604030504040204" pitchFamily="50" charset="-128"/>
              </a:rPr>
              <a:t>と分かれて</a:t>
            </a:r>
            <a:r>
              <a:rPr kumimoji="1" lang="ja-JP" altLang="en-US" sz="1600" dirty="0">
                <a:solidFill>
                  <a:schemeClr val="tx1"/>
                </a:solidFill>
                <a:latin typeface="Meiryo UI" panose="020B0604030504040204" pitchFamily="50" charset="-128"/>
                <a:ea typeface="Meiryo UI" panose="020B0604030504040204" pitchFamily="50" charset="-128"/>
              </a:rPr>
              <a:t>おり、各科目の必要単位を満たさなければなりません。</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各群・科目の中にどんな科目が設置しているかは、</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en-US" altLang="ja-JP" sz="1600" dirty="0">
                <a:solidFill>
                  <a:schemeClr val="tx1"/>
                </a:solidFill>
                <a:latin typeface="Meiryo UI" panose="020B0604030504040204" pitchFamily="50" charset="-128"/>
                <a:ea typeface="Meiryo UI" panose="020B0604030504040204" pitchFamily="50" charset="-128"/>
              </a:rPr>
              <a:t>ILAC</a:t>
            </a:r>
            <a:r>
              <a:rPr kumimoji="1" lang="ja-JP" altLang="en-US" sz="1600" dirty="0">
                <a:solidFill>
                  <a:schemeClr val="tx1"/>
                </a:solidFill>
                <a:latin typeface="Meiryo UI" panose="020B0604030504040204" pitchFamily="50" charset="-128"/>
                <a:ea typeface="Meiryo UI" panose="020B0604030504040204" pitchFamily="50" charset="-128"/>
              </a:rPr>
              <a:t>科目一覧は、「履修の手引き」</a:t>
            </a:r>
            <a:r>
              <a:rPr kumimoji="1" lang="en-US" altLang="ja-JP" sz="1600" dirty="0" smtClean="0">
                <a:solidFill>
                  <a:schemeClr val="tx1"/>
                </a:solidFill>
                <a:latin typeface="Meiryo UI" panose="020B0604030504040204" pitchFamily="50" charset="-128"/>
                <a:ea typeface="Meiryo UI" panose="020B0604030504040204" pitchFamily="50" charset="-128"/>
              </a:rPr>
              <a:t>P38~41</a:t>
            </a:r>
            <a:r>
              <a:rPr kumimoji="1" lang="ja-JP" altLang="en-US" sz="1600" dirty="0" smtClean="0">
                <a:solidFill>
                  <a:schemeClr val="tx1"/>
                </a:solidFill>
                <a:latin typeface="Meiryo UI" panose="020B0604030504040204" pitchFamily="50" charset="-128"/>
                <a:ea typeface="Meiryo UI" panose="020B0604030504040204" pitchFamily="50" charset="-128"/>
              </a:rPr>
              <a:t>を、</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専門科目一覧は、「履修の手引き」</a:t>
            </a:r>
            <a:r>
              <a:rPr kumimoji="1" lang="en-US" altLang="ja-JP" sz="1600" dirty="0" smtClean="0">
                <a:solidFill>
                  <a:schemeClr val="tx1"/>
                </a:solidFill>
                <a:latin typeface="Meiryo UI" panose="020B0604030504040204" pitchFamily="50" charset="-128"/>
                <a:ea typeface="Meiryo UI" panose="020B0604030504040204" pitchFamily="50" charset="-128"/>
              </a:rPr>
              <a:t>P72~73</a:t>
            </a:r>
            <a:r>
              <a:rPr kumimoji="1" lang="ja-JP" altLang="en-US" sz="1600" dirty="0" smtClean="0">
                <a:solidFill>
                  <a:schemeClr val="tx1"/>
                </a:solidFill>
                <a:latin typeface="Meiryo UI" panose="020B0604030504040204" pitchFamily="50" charset="-128"/>
                <a:ea typeface="Meiryo UI" panose="020B0604030504040204" pitchFamily="50" charset="-128"/>
              </a:rPr>
              <a:t>を</a:t>
            </a:r>
            <a:r>
              <a:rPr kumimoji="1" lang="ja-JP" altLang="en-US" sz="1600" dirty="0">
                <a:solidFill>
                  <a:schemeClr val="tx1"/>
                </a:solidFill>
                <a:latin typeface="Meiryo UI" panose="020B0604030504040204" pitchFamily="50" charset="-128"/>
                <a:ea typeface="Meiryo UI" panose="020B0604030504040204" pitchFamily="50" charset="-128"/>
              </a:rPr>
              <a:t>確認してください。</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5" name="楕円 4">
            <a:extLst>
              <a:ext uri="{FF2B5EF4-FFF2-40B4-BE49-F238E27FC236}">
                <a16:creationId xmlns:a16="http://schemas.microsoft.com/office/drawing/2014/main" id="{DBDE348C-A7A2-4B09-9439-A61B05B0D4FC}"/>
              </a:ext>
            </a:extLst>
          </p:cNvPr>
          <p:cNvSpPr/>
          <p:nvPr/>
        </p:nvSpPr>
        <p:spPr>
          <a:xfrm>
            <a:off x="4064000" y="3007360"/>
            <a:ext cx="623199" cy="480907"/>
          </a:xfrm>
          <a:prstGeom prst="ellipse">
            <a:avLst/>
          </a:prstGeom>
          <a:noFill/>
          <a:ln w="3810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FEA5FFAA-BE40-43F7-BF43-C41DC47ABEEE}"/>
              </a:ext>
            </a:extLst>
          </p:cNvPr>
          <p:cNvSpPr/>
          <p:nvPr/>
        </p:nvSpPr>
        <p:spPr>
          <a:xfrm>
            <a:off x="4084372" y="5231384"/>
            <a:ext cx="623199" cy="480907"/>
          </a:xfrm>
          <a:prstGeom prst="ellipse">
            <a:avLst/>
          </a:prstGeom>
          <a:noFill/>
          <a:ln w="3810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ガイダンス_スライド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1926" y="296400"/>
            <a:ext cx="609600" cy="609600"/>
          </a:xfrm>
          <a:prstGeom prst="rect">
            <a:avLst/>
          </a:prstGeom>
        </p:spPr>
      </p:pic>
    </p:spTree>
    <p:extLst>
      <p:ext uri="{BB962C8B-B14F-4D97-AF65-F5344CB8AC3E}">
        <p14:creationId xmlns:p14="http://schemas.microsoft.com/office/powerpoint/2010/main" val="2663412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5"/>
          <a:srcRect l="33611" t="14939" r="34722" b="11605"/>
          <a:stretch/>
        </p:blipFill>
        <p:spPr>
          <a:xfrm>
            <a:off x="935451" y="1577110"/>
            <a:ext cx="3893909" cy="5080868"/>
          </a:xfrm>
          <a:prstGeom prst="rect">
            <a:avLst/>
          </a:prstGeom>
        </p:spPr>
      </p:pic>
      <p:sp>
        <p:nvSpPr>
          <p:cNvPr id="4" name="タイトル 3"/>
          <p:cNvSpPr>
            <a:spLocks noGrp="1"/>
          </p:cNvSpPr>
          <p:nvPr>
            <p:ph type="title"/>
          </p:nvPr>
        </p:nvSpPr>
        <p:spPr>
          <a:xfrm>
            <a:off x="521207" y="448056"/>
            <a:ext cx="8690526" cy="640080"/>
          </a:xfrm>
        </p:spPr>
        <p:txBody>
          <a:bodyPr rtlCol="0">
            <a:normAutofit fontScale="90000"/>
          </a:bodyPr>
          <a:lstStyle/>
          <a:p>
            <a:r>
              <a:rPr lang="ja-JP" altLang="en-US" dirty="0">
                <a:cs typeface="Segoe UI Light" panose="020B0502040204020203" pitchFamily="34" charset="0"/>
              </a:rPr>
              <a:t>２．進級・卒業するには</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（３）</a:t>
            </a:r>
            <a:r>
              <a:rPr lang="en-US" altLang="ja-JP" dirty="0">
                <a:cs typeface="Segoe UI Light" panose="020B0502040204020203" pitchFamily="34" charset="0"/>
              </a:rPr>
              <a:t>-</a:t>
            </a:r>
            <a:r>
              <a:rPr lang="ja-JP" altLang="en-US" dirty="0">
                <a:cs typeface="Segoe UI Light" panose="020B0502040204020203" pitchFamily="34" charset="0"/>
              </a:rPr>
              <a:t>２．卒業所要単位（</a:t>
            </a:r>
            <a:r>
              <a:rPr lang="ja-JP" altLang="en-US" dirty="0">
                <a:solidFill>
                  <a:srgbClr val="FF0000"/>
                </a:solidFill>
                <a:cs typeface="Segoe UI Light" panose="020B0502040204020203" pitchFamily="34" charset="0"/>
              </a:rPr>
              <a:t>政治学科</a:t>
            </a:r>
            <a:r>
              <a:rPr lang="ja-JP" altLang="en-US" dirty="0">
                <a:cs typeface="Segoe UI Light" panose="020B0502040204020203" pitchFamily="34" charset="0"/>
              </a:rPr>
              <a:t>）</a:t>
            </a:r>
            <a:r>
              <a:rPr lang="en-US" altLang="ja-JP" sz="1600" dirty="0">
                <a:cs typeface="Segoe UI Light" panose="020B0502040204020203" pitchFamily="34" charset="0"/>
              </a:rPr>
              <a:t>※</a:t>
            </a:r>
            <a:r>
              <a:rPr lang="ja-JP" altLang="en-US" sz="1600" dirty="0">
                <a:cs typeface="Segoe UI Light" panose="020B0502040204020203" pitchFamily="34" charset="0"/>
              </a:rPr>
              <a:t>留学生・</a:t>
            </a:r>
            <a:r>
              <a:rPr lang="en-US" altLang="ja-JP" sz="1600" dirty="0">
                <a:cs typeface="Segoe UI Light" panose="020B0502040204020203" pitchFamily="34" charset="0"/>
              </a:rPr>
              <a:t>SSI</a:t>
            </a:r>
            <a:r>
              <a:rPr lang="ja-JP" altLang="en-US" sz="1600" dirty="0">
                <a:cs typeface="Segoe UI Light" panose="020B0502040204020203" pitchFamily="34" charset="0"/>
              </a:rPr>
              <a:t>生は別に定めます。</a:t>
            </a:r>
            <a:endParaRPr lang="en-US" altLang="ja-JP" dirty="0"/>
          </a:p>
        </p:txBody>
      </p:sp>
      <p:sp>
        <p:nvSpPr>
          <p:cNvPr id="2" name="テキスト ボックス 1"/>
          <p:cNvSpPr txBox="1"/>
          <p:nvPr/>
        </p:nvSpPr>
        <p:spPr>
          <a:xfrm>
            <a:off x="9018740" y="626471"/>
            <a:ext cx="2660643"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P22</a:t>
            </a:r>
            <a:endParaRPr kumimoji="1" lang="ja-JP" altLang="en-US" sz="24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4"/>
          </p:nvPr>
        </p:nvSpPr>
        <p:spPr/>
        <p:txBody>
          <a:bodyPr/>
          <a:lstStyle/>
          <a:p>
            <a:fld id="{9860EDB8-5305-433F-BE41-D7A86D811DB3}" type="slidenum">
              <a:rPr lang="en-US" altLang="ja-JP" smtClean="0"/>
              <a:pPr/>
              <a:t>14</a:t>
            </a:fld>
            <a:endParaRPr lang="ja-JP" altLang="en-US" dirty="0"/>
          </a:p>
        </p:txBody>
      </p:sp>
      <p:sp>
        <p:nvSpPr>
          <p:cNvPr id="16" name="正方形/長方形 15">
            <a:extLst>
              <a:ext uri="{FF2B5EF4-FFF2-40B4-BE49-F238E27FC236}">
                <a16:creationId xmlns:a16="http://schemas.microsoft.com/office/drawing/2014/main" id="{1FA86300-1728-490D-BA75-BB92E376FEF7}"/>
              </a:ext>
            </a:extLst>
          </p:cNvPr>
          <p:cNvSpPr/>
          <p:nvPr/>
        </p:nvSpPr>
        <p:spPr>
          <a:xfrm>
            <a:off x="5499948" y="1488209"/>
            <a:ext cx="5760952" cy="4837436"/>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endParaRPr kumimoji="1" lang="en-US" altLang="ja-JP" dirty="0">
              <a:solidFill>
                <a:srgbClr val="D24726"/>
              </a:solidFill>
              <a:latin typeface="Meiryo UI" panose="020B0604030504040204" pitchFamily="50" charset="-128"/>
              <a:ea typeface="Meiryo UI" panose="020B0604030504040204" pitchFamily="50" charset="-128"/>
            </a:endParaRPr>
          </a:p>
          <a:p>
            <a:r>
              <a:rPr kumimoji="1" lang="ja-JP" altLang="en-US" sz="1600" dirty="0">
                <a:solidFill>
                  <a:srgbClr val="D24726"/>
                </a:solidFill>
                <a:latin typeface="Meiryo UI" panose="020B0604030504040204" pitchFamily="50" charset="-128"/>
                <a:ea typeface="Meiryo UI" panose="020B0604030504040204" pitchFamily="50" charset="-128"/>
              </a:rPr>
              <a:t>＜</a:t>
            </a:r>
            <a:r>
              <a:rPr kumimoji="1" lang="en-US" altLang="ja-JP" sz="1600" dirty="0">
                <a:solidFill>
                  <a:srgbClr val="D24726"/>
                </a:solidFill>
                <a:latin typeface="Meiryo UI" panose="020B0604030504040204" pitchFamily="50" charset="-128"/>
                <a:ea typeface="Meiryo UI" panose="020B0604030504040204" pitchFamily="50" charset="-128"/>
              </a:rPr>
              <a:t>Point</a:t>
            </a:r>
            <a:r>
              <a:rPr kumimoji="1" lang="ja-JP" altLang="en-US" sz="1600" dirty="0">
                <a:solidFill>
                  <a:srgbClr val="D24726"/>
                </a:solidFill>
                <a:latin typeface="Meiryo UI" panose="020B0604030504040204" pitchFamily="50" charset="-128"/>
                <a:ea typeface="Meiryo UI" panose="020B0604030504040204" pitchFamily="50" charset="-128"/>
              </a:rPr>
              <a:t>＞</a:t>
            </a:r>
            <a:endParaRPr kumimoji="1" lang="en-US" altLang="ja-JP" sz="1600" dirty="0">
              <a:solidFill>
                <a:srgbClr val="D24726"/>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卒業する（４年次終了）までに、</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en-US" altLang="ja-JP" sz="1600" dirty="0">
                <a:solidFill>
                  <a:schemeClr val="tx1"/>
                </a:solidFill>
                <a:latin typeface="Meiryo UI" panose="020B0604030504040204" pitchFamily="50" charset="-128"/>
                <a:ea typeface="Meiryo UI" panose="020B0604030504040204" pitchFamily="50" charset="-128"/>
              </a:rPr>
              <a:t>ILAC</a:t>
            </a:r>
            <a:r>
              <a:rPr kumimoji="1" lang="ja-JP" altLang="en-US" sz="1600" dirty="0">
                <a:solidFill>
                  <a:schemeClr val="tx1"/>
                </a:solidFill>
                <a:latin typeface="Meiryo UI" panose="020B0604030504040204" pitchFamily="50" charset="-128"/>
                <a:ea typeface="Meiryo UI" panose="020B0604030504040204" pitchFamily="50" charset="-128"/>
              </a:rPr>
              <a:t>科目</a:t>
            </a:r>
            <a:r>
              <a:rPr kumimoji="1" lang="en-US" altLang="ja-JP" sz="1600" dirty="0">
                <a:solidFill>
                  <a:srgbClr val="D24726"/>
                </a:solidFill>
                <a:latin typeface="Meiryo UI" panose="020B0604030504040204" pitchFamily="50" charset="-128"/>
                <a:ea typeface="Meiryo UI" panose="020B0604030504040204" pitchFamily="50" charset="-128"/>
              </a:rPr>
              <a:t>44</a:t>
            </a:r>
            <a:r>
              <a:rPr kumimoji="1" lang="ja-JP" altLang="en-US" sz="1600" dirty="0">
                <a:solidFill>
                  <a:srgbClr val="D24726"/>
                </a:solidFill>
                <a:latin typeface="Meiryo UI" panose="020B0604030504040204" pitchFamily="50" charset="-128"/>
                <a:ea typeface="Meiryo UI" panose="020B0604030504040204" pitchFamily="50" charset="-128"/>
              </a:rPr>
              <a:t>単位以上</a:t>
            </a:r>
            <a:r>
              <a:rPr kumimoji="1" lang="ja-JP" altLang="en-US" sz="1600" dirty="0">
                <a:solidFill>
                  <a:schemeClr val="tx1"/>
                </a:solidFill>
                <a:latin typeface="Meiryo UI" panose="020B0604030504040204" pitchFamily="50" charset="-128"/>
                <a:ea typeface="Meiryo UI" panose="020B0604030504040204" pitchFamily="50" charset="-128"/>
              </a:rPr>
              <a:t>、専門科目</a:t>
            </a:r>
            <a:r>
              <a:rPr kumimoji="1" lang="en-US" altLang="ja-JP" sz="1600" dirty="0">
                <a:solidFill>
                  <a:srgbClr val="D24726"/>
                </a:solidFill>
                <a:latin typeface="Meiryo UI" panose="020B0604030504040204" pitchFamily="50" charset="-128"/>
                <a:ea typeface="Meiryo UI" panose="020B0604030504040204" pitchFamily="50" charset="-128"/>
              </a:rPr>
              <a:t>88</a:t>
            </a:r>
            <a:r>
              <a:rPr kumimoji="1" lang="ja-JP" altLang="en-US" sz="1600" dirty="0">
                <a:solidFill>
                  <a:srgbClr val="D24726"/>
                </a:solidFill>
                <a:latin typeface="Meiryo UI" panose="020B0604030504040204" pitchFamily="50" charset="-128"/>
                <a:ea typeface="Meiryo UI" panose="020B0604030504040204" pitchFamily="50" charset="-128"/>
              </a:rPr>
              <a:t>単位以上</a:t>
            </a:r>
            <a:r>
              <a:rPr kumimoji="1" lang="ja-JP" altLang="en-US" sz="1600" dirty="0">
                <a:solidFill>
                  <a:schemeClr val="tx1"/>
                </a:solidFill>
                <a:latin typeface="Meiryo UI" panose="020B0604030504040204" pitchFamily="50" charset="-128"/>
                <a:ea typeface="Meiryo UI" panose="020B0604030504040204" pitchFamily="50" charset="-128"/>
              </a:rPr>
              <a:t>の</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合計</a:t>
            </a:r>
            <a:r>
              <a:rPr kumimoji="1" lang="en-US" altLang="ja-JP" sz="1600" dirty="0">
                <a:solidFill>
                  <a:schemeClr val="tx1"/>
                </a:solidFill>
                <a:latin typeface="Meiryo UI" panose="020B0604030504040204" pitchFamily="50" charset="-128"/>
                <a:ea typeface="Meiryo UI" panose="020B0604030504040204" pitchFamily="50" charset="-128"/>
              </a:rPr>
              <a:t>132</a:t>
            </a:r>
            <a:r>
              <a:rPr kumimoji="1" lang="ja-JP" altLang="en-US" sz="1600" dirty="0">
                <a:solidFill>
                  <a:schemeClr val="tx1"/>
                </a:solidFill>
                <a:latin typeface="Meiryo UI" panose="020B0604030504040204" pitchFamily="50" charset="-128"/>
                <a:ea typeface="Meiryo UI" panose="020B0604030504040204" pitchFamily="50" charset="-128"/>
              </a:rPr>
              <a:t>単位以上修得しなければなりません。</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en-US" altLang="ja-JP" sz="1600" dirty="0">
                <a:solidFill>
                  <a:schemeClr val="tx1"/>
                </a:solidFill>
                <a:latin typeface="Meiryo UI" panose="020B0604030504040204" pitchFamily="50" charset="-128"/>
                <a:ea typeface="Meiryo UI" panose="020B0604030504040204" pitchFamily="50" charset="-128"/>
              </a:rPr>
              <a:t>ILAC</a:t>
            </a:r>
            <a:r>
              <a:rPr kumimoji="1" lang="ja-JP" altLang="en-US" sz="1600" dirty="0">
                <a:solidFill>
                  <a:schemeClr val="tx1"/>
                </a:solidFill>
                <a:latin typeface="Meiryo UI" panose="020B0604030504040204" pitchFamily="50" charset="-128"/>
                <a:ea typeface="Meiryo UI" panose="020B0604030504040204" pitchFamily="50" charset="-128"/>
              </a:rPr>
              <a:t>科目の中には、</a:t>
            </a:r>
            <a:r>
              <a:rPr kumimoji="1" lang="en-US" altLang="ja-JP" sz="1600" dirty="0">
                <a:solidFill>
                  <a:schemeClr val="tx1"/>
                </a:solidFill>
                <a:latin typeface="Meiryo UI" panose="020B0604030504040204" pitchFamily="50" charset="-128"/>
                <a:ea typeface="Meiryo UI" panose="020B0604030504040204" pitchFamily="50" charset="-128"/>
              </a:rPr>
              <a:t>100</a:t>
            </a:r>
            <a:r>
              <a:rPr kumimoji="1" lang="ja-JP" altLang="en-US" sz="1600" dirty="0">
                <a:solidFill>
                  <a:schemeClr val="tx1"/>
                </a:solidFill>
                <a:latin typeface="Meiryo UI" panose="020B0604030504040204" pitchFamily="50" charset="-128"/>
                <a:ea typeface="Meiryo UI" panose="020B0604030504040204" pitchFamily="50" charset="-128"/>
              </a:rPr>
              <a:t>番台・</a:t>
            </a:r>
            <a:r>
              <a:rPr kumimoji="1" lang="en-US" altLang="ja-JP" sz="1600" dirty="0">
                <a:solidFill>
                  <a:schemeClr val="tx1"/>
                </a:solidFill>
                <a:latin typeface="Meiryo UI" panose="020B0604030504040204" pitchFamily="50" charset="-128"/>
                <a:ea typeface="Meiryo UI" panose="020B0604030504040204" pitchFamily="50" charset="-128"/>
              </a:rPr>
              <a:t>200</a:t>
            </a:r>
            <a:r>
              <a:rPr kumimoji="1" lang="ja-JP" altLang="en-US" sz="1600" dirty="0">
                <a:solidFill>
                  <a:schemeClr val="tx1"/>
                </a:solidFill>
                <a:latin typeface="Meiryo UI" panose="020B0604030504040204" pitchFamily="50" charset="-128"/>
                <a:ea typeface="Meiryo UI" panose="020B0604030504040204" pitchFamily="50" charset="-128"/>
              </a:rPr>
              <a:t>番台と科目が設置され、</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各群の中で何単位以上と細かく定められています。</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専門科目の中でも、必修科目*、</a:t>
            </a:r>
            <a:r>
              <a:rPr kumimoji="1" lang="ja-JP" altLang="en-US" sz="1600" dirty="0" smtClean="0">
                <a:solidFill>
                  <a:schemeClr val="tx1"/>
                </a:solidFill>
                <a:latin typeface="Meiryo UI" panose="020B0604030504040204" pitchFamily="50" charset="-128"/>
                <a:ea typeface="Meiryo UI" panose="020B0604030504040204" pitchFamily="50" charset="-128"/>
              </a:rPr>
              <a:t>選択必修科目、選択科目、自由</a:t>
            </a:r>
            <a:r>
              <a:rPr kumimoji="1" lang="ja-JP" altLang="en-US" sz="1600" dirty="0">
                <a:solidFill>
                  <a:schemeClr val="tx1"/>
                </a:solidFill>
                <a:latin typeface="Meiryo UI" panose="020B0604030504040204" pitchFamily="50" charset="-128"/>
                <a:ea typeface="Meiryo UI" panose="020B0604030504040204" pitchFamily="50" charset="-128"/>
              </a:rPr>
              <a:t>科目</a:t>
            </a:r>
            <a:r>
              <a:rPr kumimoji="1" lang="ja-JP" altLang="en-US" sz="1600" dirty="0" smtClean="0">
                <a:solidFill>
                  <a:schemeClr val="tx1"/>
                </a:solidFill>
                <a:latin typeface="Meiryo UI" panose="020B0604030504040204" pitchFamily="50" charset="-128"/>
                <a:ea typeface="Meiryo UI" panose="020B0604030504040204" pitchFamily="50" charset="-128"/>
              </a:rPr>
              <a:t>と分かれて</a:t>
            </a:r>
            <a:r>
              <a:rPr kumimoji="1" lang="ja-JP" altLang="en-US" sz="1600" dirty="0">
                <a:solidFill>
                  <a:schemeClr val="tx1"/>
                </a:solidFill>
                <a:latin typeface="Meiryo UI" panose="020B0604030504040204" pitchFamily="50" charset="-128"/>
                <a:ea typeface="Meiryo UI" panose="020B0604030504040204" pitchFamily="50" charset="-128"/>
              </a:rPr>
              <a:t>おり、各科目の必要単位を満たさなければなりません。</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a:t>
            </a:r>
            <a:r>
              <a:rPr kumimoji="1" lang="ja-JP" altLang="en-US" sz="1600" dirty="0" smtClean="0">
                <a:solidFill>
                  <a:schemeClr val="tx1"/>
                </a:solidFill>
                <a:latin typeface="Meiryo UI" panose="020B0604030504040204" pitchFamily="50" charset="-128"/>
                <a:ea typeface="Meiryo UI" panose="020B0604030504040204" pitchFamily="50" charset="-128"/>
              </a:rPr>
              <a:t>「政治学入門</a:t>
            </a:r>
            <a:r>
              <a:rPr kumimoji="1" lang="en-US" altLang="ja-JP" sz="1600" dirty="0" smtClean="0">
                <a:solidFill>
                  <a:schemeClr val="tx1"/>
                </a:solidFill>
                <a:latin typeface="Meiryo UI" panose="020B0604030504040204" pitchFamily="50" charset="-128"/>
                <a:ea typeface="Meiryo UI" panose="020B0604030504040204" pitchFamily="50" charset="-128"/>
              </a:rPr>
              <a:t>Ⅰ</a:t>
            </a:r>
            <a:r>
              <a:rPr kumimoji="1" lang="ja-JP" altLang="en-US" sz="1600" dirty="0">
                <a:solidFill>
                  <a:schemeClr val="tx1"/>
                </a:solidFill>
                <a:latin typeface="Meiryo UI" panose="020B0604030504040204" pitchFamily="50" charset="-128"/>
                <a:ea typeface="Meiryo UI" panose="020B0604030504040204" pitchFamily="50" charset="-128"/>
              </a:rPr>
              <a:t>」、</a:t>
            </a:r>
            <a:r>
              <a:rPr kumimoji="1" lang="ja-JP" altLang="en-US" sz="1600" dirty="0" smtClean="0">
                <a:solidFill>
                  <a:schemeClr val="tx1"/>
                </a:solidFill>
                <a:latin typeface="Meiryo UI" panose="020B0604030504040204" pitchFamily="50" charset="-128"/>
                <a:ea typeface="Meiryo UI" panose="020B0604030504040204" pitchFamily="50" charset="-128"/>
              </a:rPr>
              <a:t>「政治学入門</a:t>
            </a:r>
            <a:r>
              <a:rPr kumimoji="1" lang="en-US" altLang="ja-JP" sz="1600" dirty="0" smtClean="0">
                <a:solidFill>
                  <a:schemeClr val="tx1"/>
                </a:solidFill>
                <a:latin typeface="Meiryo UI" panose="020B0604030504040204" pitchFamily="50" charset="-128"/>
                <a:ea typeface="Meiryo UI" panose="020B0604030504040204" pitchFamily="50" charset="-128"/>
              </a:rPr>
              <a:t>Ⅱ</a:t>
            </a:r>
            <a:r>
              <a:rPr kumimoji="1" lang="ja-JP" altLang="en-US" sz="1600" dirty="0">
                <a:solidFill>
                  <a:schemeClr val="tx1"/>
                </a:solidFill>
                <a:latin typeface="Meiryo UI" panose="020B0604030504040204" pitchFamily="50" charset="-128"/>
                <a:ea typeface="Meiryo UI" panose="020B0604030504040204" pitchFamily="50" charset="-128"/>
              </a:rPr>
              <a:t>」は、</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１年生次に必ず履修してください。</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dirty="0">
              <a:solidFill>
                <a:schemeClr val="tx1"/>
              </a:solidFill>
              <a:latin typeface="Meiryo UI" panose="020B0604030504040204" pitchFamily="50" charset="-128"/>
              <a:ea typeface="Meiryo UI" panose="020B0604030504040204" pitchFamily="50" charset="-128"/>
            </a:endParaRPr>
          </a:p>
          <a:p>
            <a:r>
              <a:rPr kumimoji="1" lang="ja-JP" altLang="en-US" sz="1600" dirty="0" smtClean="0">
                <a:solidFill>
                  <a:schemeClr val="tx1"/>
                </a:solidFill>
                <a:latin typeface="Meiryo UI" panose="020B0604030504040204" pitchFamily="50" charset="-128"/>
                <a:ea typeface="Meiryo UI" panose="020B0604030504040204" pitchFamily="50" charset="-128"/>
              </a:rPr>
              <a:t>各群・</a:t>
            </a:r>
            <a:r>
              <a:rPr kumimoji="1" lang="ja-JP" altLang="en-US" sz="1600" dirty="0">
                <a:solidFill>
                  <a:schemeClr val="tx1"/>
                </a:solidFill>
                <a:latin typeface="Meiryo UI" panose="020B0604030504040204" pitchFamily="50" charset="-128"/>
                <a:ea typeface="Meiryo UI" panose="020B0604030504040204" pitchFamily="50" charset="-128"/>
              </a:rPr>
              <a:t>科目の中にどんな科目が設置しているかは、</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en-US" altLang="ja-JP" sz="1600" dirty="0">
                <a:solidFill>
                  <a:schemeClr val="tx1"/>
                </a:solidFill>
                <a:latin typeface="Meiryo UI" panose="020B0604030504040204" pitchFamily="50" charset="-128"/>
                <a:ea typeface="Meiryo UI" panose="020B0604030504040204" pitchFamily="50" charset="-128"/>
              </a:rPr>
              <a:t>ILAC</a:t>
            </a:r>
            <a:r>
              <a:rPr kumimoji="1" lang="ja-JP" altLang="en-US" sz="1600" dirty="0">
                <a:solidFill>
                  <a:schemeClr val="tx1"/>
                </a:solidFill>
                <a:latin typeface="Meiryo UI" panose="020B0604030504040204" pitchFamily="50" charset="-128"/>
                <a:ea typeface="Meiryo UI" panose="020B0604030504040204" pitchFamily="50" charset="-128"/>
              </a:rPr>
              <a:t>科目一覧は、「履修の手引き」</a:t>
            </a:r>
            <a:r>
              <a:rPr kumimoji="1" lang="en-US" altLang="ja-JP" sz="1600" dirty="0" smtClean="0">
                <a:solidFill>
                  <a:schemeClr val="tx1"/>
                </a:solidFill>
                <a:latin typeface="Meiryo UI" panose="020B0604030504040204" pitchFamily="50" charset="-128"/>
                <a:ea typeface="Meiryo UI" panose="020B0604030504040204" pitchFamily="50" charset="-128"/>
              </a:rPr>
              <a:t>P38~41</a:t>
            </a:r>
            <a:r>
              <a:rPr kumimoji="1" lang="ja-JP" altLang="en-US" sz="1600" dirty="0" smtClean="0">
                <a:solidFill>
                  <a:schemeClr val="tx1"/>
                </a:solidFill>
                <a:latin typeface="Meiryo UI" panose="020B0604030504040204" pitchFamily="50" charset="-128"/>
                <a:ea typeface="Meiryo UI" panose="020B0604030504040204" pitchFamily="50" charset="-128"/>
              </a:rPr>
              <a:t>を</a:t>
            </a:r>
            <a:r>
              <a:rPr kumimoji="1" lang="ja-JP" altLang="en-US" sz="1600" dirty="0">
                <a:solidFill>
                  <a:schemeClr val="tx1"/>
                </a:solidFill>
                <a:latin typeface="Meiryo UI" panose="020B0604030504040204" pitchFamily="50" charset="-128"/>
                <a:ea typeface="Meiryo UI" panose="020B0604030504040204" pitchFamily="50" charset="-128"/>
              </a:rPr>
              <a:t>、</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専門科目一覧は、「履修の手引き」</a:t>
            </a:r>
            <a:r>
              <a:rPr kumimoji="1" lang="en-US" altLang="ja-JP" sz="1600" dirty="0" smtClean="0">
                <a:solidFill>
                  <a:schemeClr val="tx1"/>
                </a:solidFill>
                <a:latin typeface="Meiryo UI" panose="020B0604030504040204" pitchFamily="50" charset="-128"/>
                <a:ea typeface="Meiryo UI" panose="020B0604030504040204" pitchFamily="50" charset="-128"/>
              </a:rPr>
              <a:t>P74~75</a:t>
            </a:r>
            <a:r>
              <a:rPr kumimoji="1" lang="ja-JP" altLang="en-US" sz="1600" dirty="0" smtClean="0">
                <a:solidFill>
                  <a:schemeClr val="tx1"/>
                </a:solidFill>
                <a:latin typeface="Meiryo UI" panose="020B0604030504040204" pitchFamily="50" charset="-128"/>
                <a:ea typeface="Meiryo UI" panose="020B0604030504040204" pitchFamily="50" charset="-128"/>
              </a:rPr>
              <a:t>を</a:t>
            </a:r>
            <a:r>
              <a:rPr kumimoji="1" lang="ja-JP" altLang="en-US" sz="1600" dirty="0">
                <a:solidFill>
                  <a:schemeClr val="tx1"/>
                </a:solidFill>
                <a:latin typeface="Meiryo UI" panose="020B0604030504040204" pitchFamily="50" charset="-128"/>
                <a:ea typeface="Meiryo UI" panose="020B0604030504040204" pitchFamily="50" charset="-128"/>
              </a:rPr>
              <a:t>確認してください。</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8F644475-AD12-4377-969A-15DC94037082}"/>
              </a:ext>
            </a:extLst>
          </p:cNvPr>
          <p:cNvSpPr/>
          <p:nvPr/>
        </p:nvSpPr>
        <p:spPr>
          <a:xfrm>
            <a:off x="4206161" y="2984606"/>
            <a:ext cx="623199" cy="480907"/>
          </a:xfrm>
          <a:prstGeom prst="ellipse">
            <a:avLst/>
          </a:prstGeom>
          <a:noFill/>
          <a:ln w="3810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1B1C55E3-46D4-4E20-86C3-C1753966A1DB}"/>
              </a:ext>
            </a:extLst>
          </p:cNvPr>
          <p:cNvSpPr/>
          <p:nvPr/>
        </p:nvSpPr>
        <p:spPr>
          <a:xfrm>
            <a:off x="4206161" y="5361983"/>
            <a:ext cx="623199" cy="480907"/>
          </a:xfrm>
          <a:prstGeom prst="ellipse">
            <a:avLst/>
          </a:prstGeom>
          <a:noFill/>
          <a:ln w="3810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ガイダンス_スライド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9140" y="295452"/>
            <a:ext cx="609600" cy="609600"/>
          </a:xfrm>
          <a:prstGeom prst="rect">
            <a:avLst/>
          </a:prstGeom>
        </p:spPr>
      </p:pic>
    </p:spTree>
    <p:extLst>
      <p:ext uri="{BB962C8B-B14F-4D97-AF65-F5344CB8AC3E}">
        <p14:creationId xmlns:p14="http://schemas.microsoft.com/office/powerpoint/2010/main" val="3407348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5"/>
          <a:srcRect l="32593" t="17285" r="33703" b="11111"/>
          <a:stretch/>
        </p:blipFill>
        <p:spPr>
          <a:xfrm>
            <a:off x="509185" y="1544501"/>
            <a:ext cx="4138898" cy="4939426"/>
          </a:xfrm>
          <a:prstGeom prst="rect">
            <a:avLst/>
          </a:prstGeom>
        </p:spPr>
      </p:pic>
      <p:sp>
        <p:nvSpPr>
          <p:cNvPr id="4" name="タイトル 3"/>
          <p:cNvSpPr>
            <a:spLocks noGrp="1"/>
          </p:cNvSpPr>
          <p:nvPr>
            <p:ph type="title"/>
          </p:nvPr>
        </p:nvSpPr>
        <p:spPr>
          <a:xfrm>
            <a:off x="521207" y="448056"/>
            <a:ext cx="8798900" cy="640080"/>
          </a:xfrm>
        </p:spPr>
        <p:txBody>
          <a:bodyPr rtlCol="0">
            <a:normAutofit fontScale="90000"/>
          </a:bodyPr>
          <a:lstStyle/>
          <a:p>
            <a:r>
              <a:rPr lang="ja-JP" altLang="en-US" dirty="0">
                <a:cs typeface="Segoe UI Light" panose="020B0502040204020203" pitchFamily="34" charset="0"/>
              </a:rPr>
              <a:t>２．進級・卒業するには</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（３）</a:t>
            </a:r>
            <a:r>
              <a:rPr lang="en-US" altLang="ja-JP" dirty="0">
                <a:cs typeface="Segoe UI Light" panose="020B0502040204020203" pitchFamily="34" charset="0"/>
              </a:rPr>
              <a:t>-</a:t>
            </a:r>
            <a:r>
              <a:rPr lang="ja-JP" altLang="en-US" dirty="0">
                <a:cs typeface="Segoe UI Light" panose="020B0502040204020203" pitchFamily="34" charset="0"/>
              </a:rPr>
              <a:t>３．卒業所要単位（</a:t>
            </a:r>
            <a:r>
              <a:rPr lang="ja-JP" altLang="en-US" dirty="0">
                <a:solidFill>
                  <a:srgbClr val="FF0000"/>
                </a:solidFill>
                <a:cs typeface="Segoe UI Light" panose="020B0502040204020203" pitchFamily="34" charset="0"/>
              </a:rPr>
              <a:t>国際政治学科</a:t>
            </a:r>
            <a:r>
              <a:rPr lang="ja-JP" altLang="en-US" dirty="0">
                <a:cs typeface="Segoe UI Light" panose="020B0502040204020203" pitchFamily="34" charset="0"/>
              </a:rPr>
              <a:t>）</a:t>
            </a:r>
            <a:r>
              <a:rPr lang="en-US" altLang="ja-JP" sz="1600" dirty="0" smtClean="0">
                <a:cs typeface="Segoe UI Light" panose="020B0502040204020203" pitchFamily="34" charset="0"/>
              </a:rPr>
              <a:t>※SSI</a:t>
            </a:r>
            <a:r>
              <a:rPr lang="ja-JP" altLang="en-US" sz="1600" dirty="0">
                <a:cs typeface="Segoe UI Light" panose="020B0502040204020203" pitchFamily="34" charset="0"/>
              </a:rPr>
              <a:t>生は別に定めます。</a:t>
            </a:r>
            <a:endParaRPr lang="en-US" altLang="ja-JP" dirty="0"/>
          </a:p>
        </p:txBody>
      </p:sp>
      <p:sp>
        <p:nvSpPr>
          <p:cNvPr id="2" name="テキスト ボックス 1"/>
          <p:cNvSpPr txBox="1"/>
          <p:nvPr/>
        </p:nvSpPr>
        <p:spPr>
          <a:xfrm>
            <a:off x="8818323" y="626471"/>
            <a:ext cx="2861060"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P29</a:t>
            </a:r>
            <a:endParaRPr kumimoji="1" lang="ja-JP" altLang="en-US" sz="24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4"/>
          </p:nvPr>
        </p:nvSpPr>
        <p:spPr/>
        <p:txBody>
          <a:bodyPr/>
          <a:lstStyle/>
          <a:p>
            <a:fld id="{9860EDB8-5305-433F-BE41-D7A86D811DB3}" type="slidenum">
              <a:rPr lang="en-US" altLang="ja-JP" smtClean="0"/>
              <a:pPr/>
              <a:t>15</a:t>
            </a:fld>
            <a:endParaRPr lang="ja-JP" altLang="en-US"/>
          </a:p>
        </p:txBody>
      </p:sp>
      <p:sp>
        <p:nvSpPr>
          <p:cNvPr id="16" name="正方形/長方形 15">
            <a:extLst>
              <a:ext uri="{FF2B5EF4-FFF2-40B4-BE49-F238E27FC236}">
                <a16:creationId xmlns:a16="http://schemas.microsoft.com/office/drawing/2014/main" id="{1FA86300-1728-490D-BA75-BB92E376FEF7}"/>
              </a:ext>
            </a:extLst>
          </p:cNvPr>
          <p:cNvSpPr/>
          <p:nvPr/>
        </p:nvSpPr>
        <p:spPr>
          <a:xfrm>
            <a:off x="5499948" y="1488208"/>
            <a:ext cx="5830300" cy="4995719"/>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endParaRPr kumimoji="1" lang="en-US" altLang="ja-JP" sz="1600" dirty="0">
              <a:solidFill>
                <a:srgbClr val="D24726"/>
              </a:solidFill>
              <a:latin typeface="Meiryo UI" panose="020B0604030504040204" pitchFamily="50" charset="-128"/>
              <a:ea typeface="Meiryo UI" panose="020B0604030504040204" pitchFamily="50" charset="-128"/>
            </a:endParaRPr>
          </a:p>
          <a:p>
            <a:r>
              <a:rPr kumimoji="1" lang="ja-JP" altLang="en-US" sz="1600" dirty="0">
                <a:solidFill>
                  <a:srgbClr val="D24726"/>
                </a:solidFill>
                <a:latin typeface="Meiryo UI" panose="020B0604030504040204" pitchFamily="50" charset="-128"/>
                <a:ea typeface="Meiryo UI" panose="020B0604030504040204" pitchFamily="50" charset="-128"/>
              </a:rPr>
              <a:t>＜</a:t>
            </a:r>
            <a:r>
              <a:rPr kumimoji="1" lang="en-US" altLang="ja-JP" sz="1600" dirty="0">
                <a:solidFill>
                  <a:srgbClr val="D24726"/>
                </a:solidFill>
                <a:latin typeface="Meiryo UI" panose="020B0604030504040204" pitchFamily="50" charset="-128"/>
                <a:ea typeface="Meiryo UI" panose="020B0604030504040204" pitchFamily="50" charset="-128"/>
              </a:rPr>
              <a:t>Point</a:t>
            </a:r>
            <a:r>
              <a:rPr kumimoji="1" lang="ja-JP" altLang="en-US" sz="1600" dirty="0">
                <a:solidFill>
                  <a:srgbClr val="D24726"/>
                </a:solidFill>
                <a:latin typeface="Meiryo UI" panose="020B0604030504040204" pitchFamily="50" charset="-128"/>
                <a:ea typeface="Meiryo UI" panose="020B0604030504040204" pitchFamily="50" charset="-128"/>
              </a:rPr>
              <a:t>＞</a:t>
            </a:r>
            <a:endParaRPr kumimoji="1" lang="en-US" altLang="ja-JP" sz="1600" dirty="0">
              <a:solidFill>
                <a:srgbClr val="D24726"/>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卒業する（４年次終了）までに、</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en-US" altLang="ja-JP" sz="1600" dirty="0">
                <a:solidFill>
                  <a:schemeClr val="tx1"/>
                </a:solidFill>
                <a:latin typeface="Meiryo UI" panose="020B0604030504040204" pitchFamily="50" charset="-128"/>
                <a:ea typeface="Meiryo UI" panose="020B0604030504040204" pitchFamily="50" charset="-128"/>
              </a:rPr>
              <a:t>ILAC</a:t>
            </a:r>
            <a:r>
              <a:rPr kumimoji="1" lang="ja-JP" altLang="en-US" sz="1600" dirty="0">
                <a:solidFill>
                  <a:schemeClr val="tx1"/>
                </a:solidFill>
                <a:latin typeface="Meiryo UI" panose="020B0604030504040204" pitchFamily="50" charset="-128"/>
                <a:ea typeface="Meiryo UI" panose="020B0604030504040204" pitchFamily="50" charset="-128"/>
              </a:rPr>
              <a:t>科目</a:t>
            </a:r>
            <a:r>
              <a:rPr kumimoji="1" lang="en-US" altLang="ja-JP" sz="1600" dirty="0">
                <a:solidFill>
                  <a:srgbClr val="D24726"/>
                </a:solidFill>
                <a:latin typeface="Meiryo UI" panose="020B0604030504040204" pitchFamily="50" charset="-128"/>
                <a:ea typeface="Meiryo UI" panose="020B0604030504040204" pitchFamily="50" charset="-128"/>
              </a:rPr>
              <a:t>44</a:t>
            </a:r>
            <a:r>
              <a:rPr kumimoji="1" lang="ja-JP" altLang="en-US" sz="1600" dirty="0">
                <a:solidFill>
                  <a:srgbClr val="D24726"/>
                </a:solidFill>
                <a:latin typeface="Meiryo UI" panose="020B0604030504040204" pitchFamily="50" charset="-128"/>
                <a:ea typeface="Meiryo UI" panose="020B0604030504040204" pitchFamily="50" charset="-128"/>
              </a:rPr>
              <a:t>単位以上</a:t>
            </a:r>
            <a:r>
              <a:rPr kumimoji="1" lang="ja-JP" altLang="en-US" sz="1600" dirty="0">
                <a:solidFill>
                  <a:schemeClr val="tx1"/>
                </a:solidFill>
                <a:latin typeface="Meiryo UI" panose="020B0604030504040204" pitchFamily="50" charset="-128"/>
                <a:ea typeface="Meiryo UI" panose="020B0604030504040204" pitchFamily="50" charset="-128"/>
              </a:rPr>
              <a:t>、専門科目</a:t>
            </a:r>
            <a:r>
              <a:rPr kumimoji="1" lang="en-US" altLang="ja-JP" sz="1600" dirty="0">
                <a:solidFill>
                  <a:srgbClr val="D24726"/>
                </a:solidFill>
                <a:latin typeface="Meiryo UI" panose="020B0604030504040204" pitchFamily="50" charset="-128"/>
                <a:ea typeface="Meiryo UI" panose="020B0604030504040204" pitchFamily="50" charset="-128"/>
              </a:rPr>
              <a:t>88</a:t>
            </a:r>
            <a:r>
              <a:rPr kumimoji="1" lang="ja-JP" altLang="en-US" sz="1600" dirty="0">
                <a:solidFill>
                  <a:srgbClr val="D24726"/>
                </a:solidFill>
                <a:latin typeface="Meiryo UI" panose="020B0604030504040204" pitchFamily="50" charset="-128"/>
                <a:ea typeface="Meiryo UI" panose="020B0604030504040204" pitchFamily="50" charset="-128"/>
              </a:rPr>
              <a:t>単位以上</a:t>
            </a:r>
            <a:r>
              <a:rPr kumimoji="1" lang="ja-JP" altLang="en-US" sz="1600" dirty="0">
                <a:solidFill>
                  <a:schemeClr val="tx1"/>
                </a:solidFill>
                <a:latin typeface="Meiryo UI" panose="020B0604030504040204" pitchFamily="50" charset="-128"/>
                <a:ea typeface="Meiryo UI" panose="020B0604030504040204" pitchFamily="50" charset="-128"/>
              </a:rPr>
              <a:t>の</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合計</a:t>
            </a:r>
            <a:r>
              <a:rPr kumimoji="1" lang="en-US" altLang="ja-JP" sz="1600" dirty="0">
                <a:solidFill>
                  <a:schemeClr val="tx1"/>
                </a:solidFill>
                <a:latin typeface="Meiryo UI" panose="020B0604030504040204" pitchFamily="50" charset="-128"/>
                <a:ea typeface="Meiryo UI" panose="020B0604030504040204" pitchFamily="50" charset="-128"/>
              </a:rPr>
              <a:t>132</a:t>
            </a:r>
            <a:r>
              <a:rPr kumimoji="1" lang="ja-JP" altLang="en-US" sz="1600" dirty="0">
                <a:solidFill>
                  <a:schemeClr val="tx1"/>
                </a:solidFill>
                <a:latin typeface="Meiryo UI" panose="020B0604030504040204" pitchFamily="50" charset="-128"/>
                <a:ea typeface="Meiryo UI" panose="020B0604030504040204" pitchFamily="50" charset="-128"/>
              </a:rPr>
              <a:t>単位以上修得しなければなりません。</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en-US" altLang="ja-JP" sz="1600" dirty="0">
                <a:solidFill>
                  <a:schemeClr val="tx1"/>
                </a:solidFill>
                <a:latin typeface="Meiryo UI" panose="020B0604030504040204" pitchFamily="50" charset="-128"/>
                <a:ea typeface="Meiryo UI" panose="020B0604030504040204" pitchFamily="50" charset="-128"/>
              </a:rPr>
              <a:t>ILAC</a:t>
            </a:r>
            <a:r>
              <a:rPr kumimoji="1" lang="ja-JP" altLang="en-US" sz="1600" dirty="0">
                <a:solidFill>
                  <a:schemeClr val="tx1"/>
                </a:solidFill>
                <a:latin typeface="Meiryo UI" panose="020B0604030504040204" pitchFamily="50" charset="-128"/>
                <a:ea typeface="Meiryo UI" panose="020B0604030504040204" pitchFamily="50" charset="-128"/>
              </a:rPr>
              <a:t>科目の中には、</a:t>
            </a:r>
            <a:r>
              <a:rPr kumimoji="1" lang="en-US" altLang="ja-JP" sz="1600" dirty="0">
                <a:solidFill>
                  <a:schemeClr val="tx1"/>
                </a:solidFill>
                <a:latin typeface="Meiryo UI" panose="020B0604030504040204" pitchFamily="50" charset="-128"/>
                <a:ea typeface="Meiryo UI" panose="020B0604030504040204" pitchFamily="50" charset="-128"/>
              </a:rPr>
              <a:t>100</a:t>
            </a:r>
            <a:r>
              <a:rPr kumimoji="1" lang="ja-JP" altLang="en-US" sz="1600" dirty="0">
                <a:solidFill>
                  <a:schemeClr val="tx1"/>
                </a:solidFill>
                <a:latin typeface="Meiryo UI" panose="020B0604030504040204" pitchFamily="50" charset="-128"/>
                <a:ea typeface="Meiryo UI" panose="020B0604030504040204" pitchFamily="50" charset="-128"/>
              </a:rPr>
              <a:t>番台・</a:t>
            </a:r>
            <a:r>
              <a:rPr kumimoji="1" lang="en-US" altLang="ja-JP" sz="1600" dirty="0">
                <a:solidFill>
                  <a:schemeClr val="tx1"/>
                </a:solidFill>
                <a:latin typeface="Meiryo UI" panose="020B0604030504040204" pitchFamily="50" charset="-128"/>
                <a:ea typeface="Meiryo UI" panose="020B0604030504040204" pitchFamily="50" charset="-128"/>
              </a:rPr>
              <a:t>200</a:t>
            </a:r>
            <a:r>
              <a:rPr kumimoji="1" lang="ja-JP" altLang="en-US" sz="1600" dirty="0">
                <a:solidFill>
                  <a:schemeClr val="tx1"/>
                </a:solidFill>
                <a:latin typeface="Meiryo UI" panose="020B0604030504040204" pitchFamily="50" charset="-128"/>
                <a:ea typeface="Meiryo UI" panose="020B0604030504040204" pitchFamily="50" charset="-128"/>
              </a:rPr>
              <a:t>番台と科目が設置され、</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各群の中で何単位以上と細かく定められています。</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専門科目の中でも、必修科目*、選択必修科目</a:t>
            </a:r>
            <a:r>
              <a:rPr kumimoji="1" lang="ja-JP" altLang="en-US" sz="1600" dirty="0" smtClean="0">
                <a:solidFill>
                  <a:schemeClr val="tx1"/>
                </a:solidFill>
                <a:latin typeface="Meiryo UI" panose="020B0604030504040204" pitchFamily="50" charset="-128"/>
                <a:ea typeface="Meiryo UI" panose="020B0604030504040204" pitchFamily="50" charset="-128"/>
              </a:rPr>
              <a:t>、</a:t>
            </a:r>
            <a:r>
              <a:rPr kumimoji="1" lang="ja-JP" altLang="en-US" sz="1600" dirty="0">
                <a:solidFill>
                  <a:schemeClr val="tx1"/>
                </a:solidFill>
                <a:latin typeface="Meiryo UI" panose="020B0604030504040204" pitchFamily="50" charset="-128"/>
                <a:ea typeface="Meiryo UI" panose="020B0604030504040204" pitchFamily="50" charset="-128"/>
              </a:rPr>
              <a:t>選択科目、自由科目</a:t>
            </a:r>
            <a:r>
              <a:rPr kumimoji="1" lang="ja-JP" altLang="en-US" sz="1600" dirty="0" smtClean="0">
                <a:solidFill>
                  <a:schemeClr val="tx1"/>
                </a:solidFill>
                <a:latin typeface="Meiryo UI" panose="020B0604030504040204" pitchFamily="50" charset="-128"/>
                <a:ea typeface="Meiryo UI" panose="020B0604030504040204" pitchFamily="50" charset="-128"/>
              </a:rPr>
              <a:t>と分かれて</a:t>
            </a:r>
            <a:r>
              <a:rPr kumimoji="1" lang="ja-JP" altLang="en-US" sz="1600" dirty="0">
                <a:solidFill>
                  <a:schemeClr val="tx1"/>
                </a:solidFill>
                <a:latin typeface="Meiryo UI" panose="020B0604030504040204" pitchFamily="50" charset="-128"/>
                <a:ea typeface="Meiryo UI" panose="020B0604030504040204" pitchFamily="50" charset="-128"/>
              </a:rPr>
              <a:t>おり、各科目の必要単位を満たさなければなりません。</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*「国際政治への案内」、</a:t>
            </a:r>
            <a:r>
              <a:rPr kumimoji="1" lang="ja-JP" altLang="en-US" sz="1600" dirty="0" smtClean="0">
                <a:solidFill>
                  <a:schemeClr val="tx1"/>
                </a:solidFill>
                <a:latin typeface="Meiryo UI" panose="020B0604030504040204" pitchFamily="50" charset="-128"/>
                <a:ea typeface="Meiryo UI" panose="020B0604030504040204" pitchFamily="50" charset="-128"/>
              </a:rPr>
              <a:t>「</a:t>
            </a:r>
            <a:r>
              <a:rPr kumimoji="1" lang="en-US" altLang="ja-JP" sz="1600" dirty="0" smtClean="0">
                <a:solidFill>
                  <a:schemeClr val="tx1"/>
                </a:solidFill>
                <a:latin typeface="Meiryo UI" panose="020B0604030504040204" pitchFamily="50" charset="-128"/>
                <a:ea typeface="Meiryo UI" panose="020B0604030504040204" pitchFamily="50" charset="-128"/>
              </a:rPr>
              <a:t>Intensive English</a:t>
            </a:r>
            <a:r>
              <a:rPr kumimoji="1" lang="ja-JP" altLang="en-US" sz="1600" dirty="0" smtClean="0">
                <a:solidFill>
                  <a:schemeClr val="tx1"/>
                </a:solidFill>
                <a:latin typeface="Meiryo UI" panose="020B0604030504040204" pitchFamily="50" charset="-128"/>
                <a:ea typeface="Meiryo UI" panose="020B0604030504040204" pitchFamily="50" charset="-128"/>
              </a:rPr>
              <a:t>」は</a:t>
            </a:r>
            <a:r>
              <a:rPr kumimoji="1" lang="ja-JP" altLang="en-US" sz="1600" dirty="0">
                <a:solidFill>
                  <a:schemeClr val="tx1"/>
                </a:solidFill>
                <a:latin typeface="Meiryo UI" panose="020B0604030504040204" pitchFamily="50" charset="-128"/>
                <a:ea typeface="Meiryo UI" panose="020B0604030504040204" pitchFamily="50" charset="-128"/>
              </a:rPr>
              <a:t>、</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１年生次に必ず履修してください。</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dirty="0">
              <a:solidFill>
                <a:schemeClr val="tx1"/>
              </a:solidFill>
              <a:latin typeface="Meiryo UI" panose="020B0604030504040204" pitchFamily="50" charset="-128"/>
              <a:ea typeface="Meiryo UI" panose="020B0604030504040204" pitchFamily="50" charset="-128"/>
            </a:endParaRPr>
          </a:p>
          <a:p>
            <a:r>
              <a:rPr kumimoji="1" lang="ja-JP" altLang="en-US" sz="1600" dirty="0">
                <a:solidFill>
                  <a:schemeClr val="tx1"/>
                </a:solidFill>
                <a:latin typeface="Meiryo UI" panose="020B0604030504040204" pitchFamily="50" charset="-128"/>
                <a:ea typeface="Meiryo UI" panose="020B0604030504040204" pitchFamily="50" charset="-128"/>
              </a:rPr>
              <a:t>各群・科目の中にどんな科目が設置しているかは、</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en-US" altLang="ja-JP" sz="1600" dirty="0">
                <a:solidFill>
                  <a:schemeClr val="tx1"/>
                </a:solidFill>
                <a:latin typeface="Meiryo UI" panose="020B0604030504040204" pitchFamily="50" charset="-128"/>
                <a:ea typeface="Meiryo UI" panose="020B0604030504040204" pitchFamily="50" charset="-128"/>
              </a:rPr>
              <a:t>ILAC</a:t>
            </a:r>
            <a:r>
              <a:rPr kumimoji="1" lang="ja-JP" altLang="en-US" sz="1600" dirty="0">
                <a:solidFill>
                  <a:schemeClr val="tx1"/>
                </a:solidFill>
                <a:latin typeface="Meiryo UI" panose="020B0604030504040204" pitchFamily="50" charset="-128"/>
                <a:ea typeface="Meiryo UI" panose="020B0604030504040204" pitchFamily="50" charset="-128"/>
              </a:rPr>
              <a:t>科目一覧は、「履修の手引き</a:t>
            </a:r>
            <a:r>
              <a:rPr kumimoji="1" lang="ja-JP" altLang="en-US" sz="1600" dirty="0" smtClean="0">
                <a:solidFill>
                  <a:schemeClr val="tx1"/>
                </a:solidFill>
                <a:latin typeface="Meiryo UI" panose="020B0604030504040204" pitchFamily="50" charset="-128"/>
                <a:ea typeface="Meiryo UI" panose="020B0604030504040204" pitchFamily="50" charset="-128"/>
              </a:rPr>
              <a:t>」</a:t>
            </a:r>
            <a:r>
              <a:rPr kumimoji="1" lang="en-US" altLang="ja-JP" sz="1600" dirty="0">
                <a:solidFill>
                  <a:schemeClr val="tx1"/>
                </a:solidFill>
                <a:latin typeface="Meiryo UI" panose="020B0604030504040204" pitchFamily="50" charset="-128"/>
                <a:ea typeface="Meiryo UI" panose="020B0604030504040204" pitchFamily="50" charset="-128"/>
              </a:rPr>
              <a:t>P38~41</a:t>
            </a:r>
            <a:r>
              <a:rPr kumimoji="1" lang="ja-JP" altLang="en-US" sz="1600" dirty="0">
                <a:solidFill>
                  <a:schemeClr val="tx1"/>
                </a:solidFill>
                <a:latin typeface="Meiryo UI" panose="020B0604030504040204" pitchFamily="50" charset="-128"/>
                <a:ea typeface="Meiryo UI" panose="020B0604030504040204" pitchFamily="50" charset="-128"/>
              </a:rPr>
              <a:t>を、</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600" dirty="0" smtClean="0">
                <a:solidFill>
                  <a:schemeClr val="tx1"/>
                </a:solidFill>
                <a:latin typeface="Meiryo UI" panose="020B0604030504040204" pitchFamily="50" charset="-128"/>
                <a:ea typeface="Meiryo UI" panose="020B0604030504040204" pitchFamily="50" charset="-128"/>
              </a:rPr>
              <a:t>専門</a:t>
            </a:r>
            <a:r>
              <a:rPr kumimoji="1" lang="ja-JP" altLang="en-US" sz="1600" dirty="0">
                <a:solidFill>
                  <a:schemeClr val="tx1"/>
                </a:solidFill>
                <a:latin typeface="Meiryo UI" panose="020B0604030504040204" pitchFamily="50" charset="-128"/>
                <a:ea typeface="Meiryo UI" panose="020B0604030504040204" pitchFamily="50" charset="-128"/>
              </a:rPr>
              <a:t>科目一覧は、「履修の手引き」</a:t>
            </a:r>
            <a:r>
              <a:rPr kumimoji="1" lang="en-US" altLang="ja-JP" sz="1600" dirty="0" smtClean="0">
                <a:solidFill>
                  <a:schemeClr val="tx1"/>
                </a:solidFill>
                <a:latin typeface="Meiryo UI" panose="020B0604030504040204" pitchFamily="50" charset="-128"/>
                <a:ea typeface="Meiryo UI" panose="020B0604030504040204" pitchFamily="50" charset="-128"/>
              </a:rPr>
              <a:t>P78~79</a:t>
            </a:r>
            <a:r>
              <a:rPr kumimoji="1" lang="ja-JP" altLang="en-US" sz="1600" dirty="0" smtClean="0">
                <a:solidFill>
                  <a:schemeClr val="tx1"/>
                </a:solidFill>
                <a:latin typeface="Meiryo UI" panose="020B0604030504040204" pitchFamily="50" charset="-128"/>
                <a:ea typeface="Meiryo UI" panose="020B0604030504040204" pitchFamily="50" charset="-128"/>
              </a:rPr>
              <a:t>を</a:t>
            </a:r>
            <a:r>
              <a:rPr kumimoji="1" lang="ja-JP" altLang="en-US" sz="1600" dirty="0">
                <a:solidFill>
                  <a:schemeClr val="tx1"/>
                </a:solidFill>
                <a:latin typeface="Meiryo UI" panose="020B0604030504040204" pitchFamily="50" charset="-128"/>
                <a:ea typeface="Meiryo UI" panose="020B0604030504040204" pitchFamily="50" charset="-128"/>
              </a:rPr>
              <a:t>確認してください。</a:t>
            </a:r>
            <a:endParaRPr kumimoji="1" lang="en-US" altLang="ja-JP" sz="1600" dirty="0">
              <a:solidFill>
                <a:schemeClr val="tx1"/>
              </a:solidFill>
              <a:latin typeface="Meiryo UI" panose="020B0604030504040204" pitchFamily="50" charset="-128"/>
              <a:ea typeface="Meiryo UI" panose="020B0604030504040204" pitchFamily="50" charset="-128"/>
            </a:endParaRPr>
          </a:p>
          <a:p>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9457B396-4994-4004-B3F6-7B5EDD2BFC07}"/>
              </a:ext>
            </a:extLst>
          </p:cNvPr>
          <p:cNvSpPr/>
          <p:nvPr/>
        </p:nvSpPr>
        <p:spPr>
          <a:xfrm>
            <a:off x="4036907" y="2797387"/>
            <a:ext cx="623199" cy="480907"/>
          </a:xfrm>
          <a:prstGeom prst="ellipse">
            <a:avLst/>
          </a:prstGeom>
          <a:noFill/>
          <a:ln w="3810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A71C201F-C92A-4522-B7E9-2D315CCA21D4}"/>
              </a:ext>
            </a:extLst>
          </p:cNvPr>
          <p:cNvSpPr/>
          <p:nvPr/>
        </p:nvSpPr>
        <p:spPr>
          <a:xfrm>
            <a:off x="4036906" y="5133815"/>
            <a:ext cx="623199" cy="480907"/>
          </a:xfrm>
          <a:prstGeom prst="ellipse">
            <a:avLst/>
          </a:prstGeom>
          <a:noFill/>
          <a:ln w="3810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ガイダンス_スライド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3523" y="247703"/>
            <a:ext cx="609600" cy="609600"/>
          </a:xfrm>
          <a:prstGeom prst="rect">
            <a:avLst/>
          </a:prstGeom>
        </p:spPr>
      </p:pic>
    </p:spTree>
    <p:extLst>
      <p:ext uri="{BB962C8B-B14F-4D97-AF65-F5344CB8AC3E}">
        <p14:creationId xmlns:p14="http://schemas.microsoft.com/office/powerpoint/2010/main" val="1658614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512617" y="448056"/>
            <a:ext cx="6877119" cy="640080"/>
          </a:xfrm>
        </p:spPr>
        <p:txBody>
          <a:bodyPr rtlCol="0">
            <a:normAutofit fontScale="90000"/>
          </a:bodyPr>
          <a:lstStyle/>
          <a:p>
            <a:pPr rtl="0"/>
            <a:r>
              <a:rPr lang="ja-JP" altLang="en-US" dirty="0">
                <a:cs typeface="Segoe UI Light" panose="020B0502040204020203" pitchFamily="34" charset="0"/>
              </a:rPr>
              <a:t>２．進級・卒業するには</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（４）履修登録するために</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2" name="スライド番号プレースホルダー 1"/>
          <p:cNvSpPr>
            <a:spLocks noGrp="1"/>
          </p:cNvSpPr>
          <p:nvPr>
            <p:ph type="sldNum" sz="quarter" idx="4"/>
          </p:nvPr>
        </p:nvSpPr>
        <p:spPr/>
        <p:txBody>
          <a:bodyPr/>
          <a:lstStyle/>
          <a:p>
            <a:fld id="{9860EDB8-5305-433F-BE41-D7A86D811DB3}" type="slidenum">
              <a:rPr lang="en-US" altLang="ja-JP" smtClean="0"/>
              <a:pPr/>
              <a:t>16</a:t>
            </a:fld>
            <a:endParaRPr lang="ja-JP" altLang="en-US" dirty="0"/>
          </a:p>
        </p:txBody>
      </p:sp>
      <p:sp>
        <p:nvSpPr>
          <p:cNvPr id="8" name="テキスト ボックス 7">
            <a:extLst>
              <a:ext uri="{FF2B5EF4-FFF2-40B4-BE49-F238E27FC236}">
                <a16:creationId xmlns:a16="http://schemas.microsoft.com/office/drawing/2014/main" id="{7700FBE2-DA75-4ECB-8679-8ACD29B1D896}"/>
              </a:ext>
            </a:extLst>
          </p:cNvPr>
          <p:cNvSpPr txBox="1"/>
          <p:nvPr/>
        </p:nvSpPr>
        <p:spPr>
          <a:xfrm>
            <a:off x="8617908" y="626471"/>
            <a:ext cx="3061476"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P33~</a:t>
            </a:r>
          </a:p>
        </p:txBody>
      </p:sp>
      <p:graphicFrame>
        <p:nvGraphicFramePr>
          <p:cNvPr id="4" name="図表 3">
            <a:extLst>
              <a:ext uri="{FF2B5EF4-FFF2-40B4-BE49-F238E27FC236}">
                <a16:creationId xmlns:a16="http://schemas.microsoft.com/office/drawing/2014/main" id="{71043476-02B7-4811-8FE7-DA4A4DC377A3}"/>
              </a:ext>
            </a:extLst>
          </p:cNvPr>
          <p:cNvGraphicFramePr/>
          <p:nvPr>
            <p:extLst>
              <p:ext uri="{D42A27DB-BD31-4B8C-83A1-F6EECF244321}">
                <p14:modId xmlns:p14="http://schemas.microsoft.com/office/powerpoint/2010/main" val="36464805"/>
              </p:ext>
            </p:extLst>
          </p:nvPr>
        </p:nvGraphicFramePr>
        <p:xfrm>
          <a:off x="657014" y="1009228"/>
          <a:ext cx="6163734" cy="46668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正方形/長方形 4">
            <a:extLst>
              <a:ext uri="{FF2B5EF4-FFF2-40B4-BE49-F238E27FC236}">
                <a16:creationId xmlns:a16="http://schemas.microsoft.com/office/drawing/2014/main" id="{3A11155F-C7E5-446A-B2D3-108BF2FB7DC2}"/>
              </a:ext>
            </a:extLst>
          </p:cNvPr>
          <p:cNvSpPr/>
          <p:nvPr/>
        </p:nvSpPr>
        <p:spPr>
          <a:xfrm>
            <a:off x="9597812" y="1620818"/>
            <a:ext cx="2025227" cy="2025226"/>
          </a:xfrm>
          <a:prstGeom prst="rect">
            <a:avLst/>
          </a:prstGeom>
          <a:solidFill>
            <a:srgbClr val="D24726"/>
          </a:solidFill>
          <a:ln>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「情報システム」上</a:t>
            </a:r>
            <a:r>
              <a:rPr kumimoji="1" lang="ja-JP" altLang="en-US" sz="1400" b="1" dirty="0">
                <a:latin typeface="Meiryo UI" panose="020B0604030504040204" pitchFamily="50" charset="-128"/>
                <a:ea typeface="Meiryo UI" panose="020B0604030504040204" pitchFamily="50" charset="-128"/>
              </a:rPr>
              <a:t>で、</a:t>
            </a:r>
            <a:endParaRPr kumimoji="1" lang="en-US" altLang="ja-JP" sz="1400" b="1" dirty="0">
              <a:latin typeface="Meiryo UI" panose="020B0604030504040204" pitchFamily="50" charset="-128"/>
              <a:ea typeface="Meiryo UI" panose="020B0604030504040204" pitchFamily="50" charset="-128"/>
            </a:endParaRPr>
          </a:p>
          <a:p>
            <a:pPr algn="ctr"/>
            <a:r>
              <a:rPr kumimoji="1" lang="en-US" altLang="ja-JP" sz="1400" b="1" dirty="0">
                <a:latin typeface="Meiryo UI" panose="020B0604030504040204" pitchFamily="50" charset="-128"/>
                <a:ea typeface="Meiryo UI" panose="020B0604030504040204" pitchFamily="50" charset="-128"/>
              </a:rPr>
              <a:t>WEB</a:t>
            </a:r>
            <a:r>
              <a:rPr kumimoji="1" lang="ja-JP" altLang="en-US" sz="1400" b="1" dirty="0">
                <a:latin typeface="Meiryo UI" panose="020B0604030504040204" pitchFamily="50" charset="-128"/>
                <a:ea typeface="Meiryo UI" panose="020B0604030504040204" pitchFamily="50" charset="-128"/>
              </a:rPr>
              <a:t>履修登録</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b="1" dirty="0">
                <a:latin typeface="Meiryo UI" panose="020B0604030504040204" pitchFamily="50" charset="-128"/>
                <a:ea typeface="Meiryo UI" panose="020B0604030504040204" pitchFamily="50" charset="-128"/>
              </a:rPr>
              <a:t>（</a:t>
            </a:r>
            <a:r>
              <a:rPr kumimoji="1" lang="ja-JP" altLang="en-US" sz="2800" b="1" dirty="0">
                <a:latin typeface="Meiryo UI" panose="020B0604030504040204" pitchFamily="50" charset="-128"/>
                <a:ea typeface="Meiryo UI" panose="020B0604030504040204" pitchFamily="50" charset="-128"/>
              </a:rPr>
              <a:t>本登録</a:t>
            </a:r>
            <a:r>
              <a:rPr kumimoji="1" lang="ja-JP" altLang="en-US" b="1" dirty="0">
                <a:latin typeface="Meiryo UI" panose="020B0604030504040204" pitchFamily="50" charset="-128"/>
                <a:ea typeface="Meiryo UI" panose="020B0604030504040204" pitchFamily="50" charset="-128"/>
              </a:rPr>
              <a:t>）</a:t>
            </a:r>
            <a:endParaRPr kumimoji="1" lang="en-US" altLang="ja-JP" b="1"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9A33AB1D-07FB-43FF-95D1-CD1F56849D86}"/>
              </a:ext>
            </a:extLst>
          </p:cNvPr>
          <p:cNvSpPr/>
          <p:nvPr/>
        </p:nvSpPr>
        <p:spPr>
          <a:xfrm>
            <a:off x="9597812" y="3646044"/>
            <a:ext cx="2025228" cy="2030010"/>
          </a:xfrm>
          <a:prstGeom prst="rect">
            <a:avLst/>
          </a:prstGeom>
          <a:noFill/>
          <a:ln>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定められた期間（</a:t>
            </a:r>
            <a:r>
              <a:rPr kumimoji="1" lang="en-US" altLang="ja-JP" sz="1200" dirty="0" smtClean="0">
                <a:solidFill>
                  <a:schemeClr val="tx1"/>
                </a:solidFill>
                <a:latin typeface="Meiryo UI" panose="020B0604030504040204" pitchFamily="50" charset="-128"/>
                <a:ea typeface="Meiryo UI" panose="020B0604030504040204" pitchFamily="50" charset="-128"/>
              </a:rPr>
              <a:t>4/16</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rPr>
              <a:t>~21</a:t>
            </a:r>
            <a:r>
              <a:rPr kumimoji="1" lang="ja-JP" altLang="en-US" sz="1200" dirty="0" smtClean="0">
                <a:solidFill>
                  <a:schemeClr val="tx1"/>
                </a:solidFill>
                <a:latin typeface="Meiryo UI" panose="020B0604030504040204" pitchFamily="50" charset="-128"/>
                <a:ea typeface="Meiryo UI" panose="020B0604030504040204" pitchFamily="50" charset="-128"/>
              </a:rPr>
              <a:t>）に登録</a:t>
            </a:r>
            <a:r>
              <a:rPr kumimoji="1" lang="ja-JP" altLang="en-US" sz="1200" dirty="0">
                <a:solidFill>
                  <a:schemeClr val="tx1"/>
                </a:solidFill>
                <a:latin typeface="Meiryo UI" panose="020B0604030504040204" pitchFamily="50" charset="-128"/>
                <a:ea typeface="Meiryo UI" panose="020B0604030504040204" pitchFamily="50" charset="-128"/>
              </a:rPr>
              <a:t>します</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登録</a:t>
            </a:r>
            <a:r>
              <a:rPr kumimoji="1" lang="ja-JP" altLang="en-US" sz="1200" dirty="0" smtClean="0">
                <a:solidFill>
                  <a:schemeClr val="tx1"/>
                </a:solidFill>
                <a:latin typeface="Meiryo UI" panose="020B0604030504040204" pitchFamily="50" charset="-128"/>
                <a:ea typeface="Meiryo UI" panose="020B0604030504040204" pitchFamily="50" charset="-128"/>
              </a:rPr>
              <a:t>方法は</a:t>
            </a:r>
            <a:r>
              <a:rPr kumimoji="1" lang="ja-JP" altLang="en-US" sz="1200" dirty="0" smtClean="0">
                <a:solidFill>
                  <a:schemeClr val="tx1"/>
                </a:solidFill>
                <a:latin typeface="Meiryo UI" panose="020B0604030504040204" pitchFamily="50" charset="-128"/>
                <a:ea typeface="Meiryo UI" panose="020B0604030504040204" pitchFamily="50" charset="-128"/>
                <a:hlinkClick r:id="rId10"/>
              </a:rPr>
              <a:t>「</a:t>
            </a:r>
            <a:r>
              <a:rPr kumimoji="1" lang="ja-JP" altLang="en-US" sz="1200" dirty="0">
                <a:solidFill>
                  <a:schemeClr val="tx1"/>
                </a:solidFill>
                <a:latin typeface="Meiryo UI" panose="020B0604030504040204" pitchFamily="50" charset="-128"/>
                <a:ea typeface="Meiryo UI" panose="020B0604030504040204" pitchFamily="50" charset="-128"/>
                <a:hlinkClick r:id="rId10"/>
              </a:rPr>
              <a:t>手順書」</a:t>
            </a:r>
            <a:r>
              <a:rPr kumimoji="1" lang="ja-JP" altLang="en-US" sz="1200" dirty="0">
                <a:solidFill>
                  <a:schemeClr val="tx1"/>
                </a:solidFill>
                <a:latin typeface="Meiryo UI" panose="020B0604030504040204" pitchFamily="50" charset="-128"/>
                <a:ea typeface="Meiryo UI" panose="020B0604030504040204" pitchFamily="50" charset="-128"/>
              </a:rPr>
              <a:t>で</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確認してください</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履修登録が完了した科目に成績がつきます。</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lang="ja-JP" altLang="en-US" sz="1200" dirty="0">
                <a:solidFill>
                  <a:schemeClr val="tx1"/>
                </a:solidFill>
                <a:latin typeface="Meiryo UI" panose="020B0604030504040204" pitchFamily="50" charset="-128"/>
                <a:ea typeface="Meiryo UI" panose="020B0604030504040204" pitchFamily="50" charset="-128"/>
              </a:rPr>
              <a:t>履修</a:t>
            </a:r>
            <a:r>
              <a:rPr lang="ja-JP" altLang="en-US" sz="1200" dirty="0" smtClean="0">
                <a:solidFill>
                  <a:schemeClr val="tx1"/>
                </a:solidFill>
                <a:latin typeface="Meiryo UI" panose="020B0604030504040204" pitchFamily="50" charset="-128"/>
                <a:ea typeface="Meiryo UI" panose="020B0604030504040204" pitchFamily="50" charset="-128"/>
              </a:rPr>
              <a:t>登録後に</a:t>
            </a:r>
            <a:r>
              <a:rPr lang="ja-JP" altLang="en-US" sz="1200" dirty="0">
                <a:solidFill>
                  <a:schemeClr val="tx1"/>
                </a:solidFill>
                <a:latin typeface="Meiryo UI" panose="020B0604030504040204" pitchFamily="50" charset="-128"/>
                <a:ea typeface="Meiryo UI" panose="020B0604030504040204" pitchFamily="50" charset="-128"/>
              </a:rPr>
              <a:t>必ず履修登録科目確認通知書を出力し</a:t>
            </a:r>
            <a:r>
              <a:rPr lang="ja-JP" altLang="en-US" sz="1200" dirty="0" smtClean="0">
                <a:solidFill>
                  <a:schemeClr val="tx1"/>
                </a:solidFill>
                <a:latin typeface="Meiryo UI" panose="020B0604030504040204" pitchFamily="50" charset="-128"/>
                <a:ea typeface="Meiryo UI" panose="020B0604030504040204" pitchFamily="50" charset="-128"/>
              </a:rPr>
              <a:t>、保管・確認して</a:t>
            </a:r>
            <a:r>
              <a:rPr lang="ja-JP" altLang="en-US" sz="1200" dirty="0">
                <a:solidFill>
                  <a:schemeClr val="tx1"/>
                </a:solidFill>
                <a:latin typeface="Meiryo UI" panose="020B0604030504040204" pitchFamily="50" charset="-128"/>
                <a:ea typeface="Meiryo UI" panose="020B0604030504040204" pitchFamily="50" charset="-128"/>
              </a:rPr>
              <a:t>ください</a:t>
            </a:r>
            <a:r>
              <a:rPr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F1FFC6F8-354C-4ED6-8671-EE7CD85ED013}"/>
              </a:ext>
            </a:extLst>
          </p:cNvPr>
          <p:cNvSpPr txBox="1"/>
          <p:nvPr/>
        </p:nvSpPr>
        <p:spPr>
          <a:xfrm>
            <a:off x="621537" y="5143766"/>
            <a:ext cx="7382934" cy="1477328"/>
          </a:xfrm>
          <a:prstGeom prst="rect">
            <a:avLst/>
          </a:prstGeom>
          <a:noFill/>
        </p:spPr>
        <p:txBody>
          <a:bodyPr wrap="square" rtlCol="0">
            <a:spAutoFit/>
          </a:bodyPr>
          <a:lstStyle/>
          <a:p>
            <a:r>
              <a:rPr kumimoji="1" lang="ja-JP" altLang="en-US" dirty="0">
                <a:solidFill>
                  <a:srgbClr val="D24726"/>
                </a:solidFill>
                <a:latin typeface="Meiryo UI" panose="020B0604030504040204" pitchFamily="50" charset="-128"/>
                <a:ea typeface="Meiryo UI" panose="020B0604030504040204" pitchFamily="50" charset="-128"/>
              </a:rPr>
              <a:t>＜注意＞</a:t>
            </a:r>
            <a:endParaRPr kumimoji="1" lang="en-US" altLang="ja-JP" dirty="0">
              <a:solidFill>
                <a:srgbClr val="D24726"/>
              </a:solidFill>
              <a:latin typeface="Meiryo UI" panose="020B0604030504040204" pitchFamily="50" charset="-128"/>
              <a:ea typeface="Meiryo UI" panose="020B0604030504040204" pitchFamily="50" charset="-128"/>
            </a:endParaRPr>
          </a:p>
          <a:p>
            <a:r>
              <a:rPr kumimoji="1" lang="ja-JP" altLang="en-US" b="1" u="sng" dirty="0">
                <a:latin typeface="Meiryo UI" panose="020B0604030504040204" pitchFamily="50" charset="-128"/>
                <a:ea typeface="Meiryo UI" panose="020B0604030504040204" pitchFamily="50" charset="-128"/>
              </a:rPr>
              <a:t>履修登録は、自らの責任のもとでおこないます。</a:t>
            </a:r>
            <a:endParaRPr kumimoji="1" lang="en-US" altLang="ja-JP" b="1" u="sng"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毎年、確認を怠ったことで、科目を修得できなかった例があります。</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十分、お気をつけください。</a:t>
            </a:r>
            <a:endParaRPr kumimoji="1" lang="en-US" altLang="ja-JP" dirty="0">
              <a:latin typeface="Meiryo UI" panose="020B0604030504040204" pitchFamily="50" charset="-128"/>
              <a:ea typeface="Meiryo UI" panose="020B0604030504040204" pitchFamily="50" charset="-128"/>
            </a:endParaRPr>
          </a:p>
          <a:p>
            <a:endParaRPr kumimoji="1" lang="en-US" altLang="ja-JP" dirty="0"/>
          </a:p>
        </p:txBody>
      </p:sp>
      <p:sp>
        <p:nvSpPr>
          <p:cNvPr id="15" name="正方形/長方形 14">
            <a:extLst>
              <a:ext uri="{FF2B5EF4-FFF2-40B4-BE49-F238E27FC236}">
                <a16:creationId xmlns:a16="http://schemas.microsoft.com/office/drawing/2014/main" id="{4A822812-D8CA-4420-A404-463DB764D0DA}"/>
              </a:ext>
            </a:extLst>
          </p:cNvPr>
          <p:cNvSpPr/>
          <p:nvPr/>
        </p:nvSpPr>
        <p:spPr>
          <a:xfrm>
            <a:off x="6935893" y="1620818"/>
            <a:ext cx="2025227" cy="2025226"/>
          </a:xfrm>
          <a:prstGeom prst="rect">
            <a:avLst/>
          </a:prstGeom>
          <a:solidFill>
            <a:srgbClr val="D24726"/>
          </a:solidFill>
          <a:ln>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「学習</a:t>
            </a:r>
            <a:r>
              <a:rPr kumimoji="1" lang="ja-JP" altLang="en-US" sz="1400" b="1" dirty="0">
                <a:latin typeface="Meiryo UI" panose="020B0604030504040204" pitchFamily="50" charset="-128"/>
                <a:ea typeface="Meiryo UI" panose="020B0604030504040204" pitchFamily="50" charset="-128"/>
              </a:rPr>
              <a:t>支援</a:t>
            </a:r>
            <a:r>
              <a:rPr kumimoji="1" lang="ja-JP" altLang="en-US" sz="1400" b="1" dirty="0" smtClean="0">
                <a:latin typeface="Meiryo UI" panose="020B0604030504040204" pitchFamily="50" charset="-128"/>
                <a:ea typeface="Meiryo UI" panose="020B0604030504040204" pitchFamily="50" charset="-128"/>
              </a:rPr>
              <a:t>システム」上</a:t>
            </a:r>
            <a:r>
              <a:rPr kumimoji="1" lang="ja-JP" altLang="en-US" sz="1400" b="1" dirty="0">
                <a:latin typeface="Meiryo UI" panose="020B0604030504040204" pitchFamily="50" charset="-128"/>
                <a:ea typeface="Meiryo UI" panose="020B0604030504040204" pitchFamily="50" charset="-128"/>
              </a:rPr>
              <a:t>で、</a:t>
            </a:r>
            <a:r>
              <a:rPr kumimoji="1" lang="ja-JP" altLang="en-US" sz="2800" b="1" dirty="0">
                <a:latin typeface="Meiryo UI" panose="020B0604030504040204" pitchFamily="50" charset="-128"/>
                <a:ea typeface="Meiryo UI" panose="020B0604030504040204" pitchFamily="50" charset="-128"/>
              </a:rPr>
              <a:t>仮登録</a:t>
            </a:r>
            <a:endParaRPr kumimoji="1" lang="en-US" altLang="ja-JP" sz="1400" b="1"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408260EA-E148-40EE-A807-1CD6D5118B19}"/>
              </a:ext>
            </a:extLst>
          </p:cNvPr>
          <p:cNvSpPr/>
          <p:nvPr/>
        </p:nvSpPr>
        <p:spPr>
          <a:xfrm>
            <a:off x="6935893" y="3646044"/>
            <a:ext cx="2025228" cy="2030010"/>
          </a:xfrm>
          <a:prstGeom prst="rect">
            <a:avLst/>
          </a:prstGeom>
          <a:noFill/>
          <a:ln>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授業開始前までに、</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履修したい科目や興味のある科目を登録します。</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登録</a:t>
            </a:r>
            <a:r>
              <a:rPr kumimoji="1" lang="ja-JP" altLang="en-US" sz="1200" dirty="0" smtClean="0">
                <a:solidFill>
                  <a:schemeClr val="tx1"/>
                </a:solidFill>
                <a:latin typeface="Meiryo UI" panose="020B0604030504040204" pitchFamily="50" charset="-128"/>
                <a:ea typeface="Meiryo UI" panose="020B0604030504040204" pitchFamily="50" charset="-128"/>
              </a:rPr>
              <a:t>方法は</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hlinkClick r:id="rId11"/>
              </a:rPr>
              <a:t>「</a:t>
            </a:r>
            <a:r>
              <a:rPr kumimoji="1" lang="ja-JP" altLang="en-US" sz="1200" dirty="0">
                <a:latin typeface="Meiryo UI" panose="020B0604030504040204" pitchFamily="50" charset="-128"/>
                <a:ea typeface="Meiryo UI" panose="020B0604030504040204" pitchFamily="50" charset="-128"/>
                <a:hlinkClick r:id="rId11"/>
              </a:rPr>
              <a:t>学習</a:t>
            </a:r>
            <a:r>
              <a:rPr kumimoji="1" lang="ja-JP" altLang="en-US" sz="1200" dirty="0" smtClean="0">
                <a:latin typeface="Meiryo UI" panose="020B0604030504040204" pitchFamily="50" charset="-128"/>
                <a:ea typeface="Meiryo UI" panose="020B0604030504040204" pitchFamily="50" charset="-128"/>
                <a:hlinkClick r:id="rId11"/>
              </a:rPr>
              <a:t>支援システムガイド」</a:t>
            </a:r>
            <a:r>
              <a:rPr kumimoji="1" lang="ja-JP" altLang="en-US" sz="1200" dirty="0" smtClean="0">
                <a:solidFill>
                  <a:schemeClr val="tx1"/>
                </a:solidFill>
                <a:latin typeface="Meiryo UI" panose="020B0604030504040204" pitchFamily="50" charset="-128"/>
                <a:ea typeface="Meiryo UI" panose="020B0604030504040204" pitchFamily="50" charset="-128"/>
              </a:rPr>
              <a:t>で</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確認してください。</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6" name="矢印: 右 5">
            <a:extLst>
              <a:ext uri="{FF2B5EF4-FFF2-40B4-BE49-F238E27FC236}">
                <a16:creationId xmlns:a16="http://schemas.microsoft.com/office/drawing/2014/main" id="{8CA2F1C5-B5BD-4BDE-8B9B-80407CD6DA15}"/>
              </a:ext>
            </a:extLst>
          </p:cNvPr>
          <p:cNvSpPr/>
          <p:nvPr/>
        </p:nvSpPr>
        <p:spPr>
          <a:xfrm>
            <a:off x="9055945" y="3463481"/>
            <a:ext cx="447040" cy="365125"/>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線吹き出し 1 (枠付き) 10"/>
          <p:cNvSpPr/>
          <p:nvPr/>
        </p:nvSpPr>
        <p:spPr>
          <a:xfrm>
            <a:off x="7948506" y="5793971"/>
            <a:ext cx="2597728" cy="775106"/>
          </a:xfrm>
          <a:prstGeom prst="borderCallout1">
            <a:avLst>
              <a:gd name="adj1" fmla="val 258"/>
              <a:gd name="adj2" fmla="val 49611"/>
              <a:gd name="adj3" fmla="val -263921"/>
              <a:gd name="adj4" fmla="val 49869"/>
            </a:avLst>
          </a:prstGeom>
          <a:solidFill>
            <a:schemeClr val="accent3"/>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kumimoji="1" lang="ja-JP" altLang="en-US" sz="1050" dirty="0" smtClean="0">
                <a:latin typeface="Meiryo UI" panose="020B0604030504040204" pitchFamily="50" charset="-128"/>
                <a:ea typeface="Meiryo UI" panose="020B0604030504040204" pitchFamily="50" charset="-128"/>
              </a:rPr>
              <a:t>「学習支援システム」のデータが、</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「情報システム」に、自動的に移行はしません。必ず、自身で登録する必要があります。</a:t>
            </a:r>
            <a:endParaRPr kumimoji="1" lang="en-US" altLang="ja-JP" sz="1050" dirty="0" smtClean="0">
              <a:latin typeface="Meiryo UI" panose="020B0604030504040204" pitchFamily="50" charset="-128"/>
              <a:ea typeface="Meiryo UI" panose="020B0604030504040204" pitchFamily="50" charset="-128"/>
            </a:endParaRPr>
          </a:p>
        </p:txBody>
      </p:sp>
      <p:pic>
        <p:nvPicPr>
          <p:cNvPr id="7" name="ガイダンス_スライド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473388" y="536325"/>
            <a:ext cx="609600" cy="609600"/>
          </a:xfrm>
          <a:prstGeom prst="rect">
            <a:avLst/>
          </a:prstGeom>
        </p:spPr>
      </p:pic>
    </p:spTree>
    <p:extLst>
      <p:ext uri="{BB962C8B-B14F-4D97-AF65-F5344CB8AC3E}">
        <p14:creationId xmlns:p14="http://schemas.microsoft.com/office/powerpoint/2010/main" val="1718511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17</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521207" y="448056"/>
            <a:ext cx="6877119" cy="640080"/>
          </a:xfrm>
        </p:spPr>
        <p:txBody>
          <a:bodyPr rtlCol="0">
            <a:normAutofit fontScale="90000"/>
          </a:bodyPr>
          <a:lstStyle/>
          <a:p>
            <a:pPr rtl="0"/>
            <a:r>
              <a:rPr lang="ja-JP" altLang="en-US" dirty="0">
                <a:cs typeface="Segoe UI Light" panose="020B0502040204020203" pitchFamily="34" charset="0"/>
              </a:rPr>
              <a:t>２．進級・卒業するには</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（５）履修可能単位数</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6" name="テキスト ボックス 5">
            <a:extLst>
              <a:ext uri="{FF2B5EF4-FFF2-40B4-BE49-F238E27FC236}">
                <a16:creationId xmlns:a16="http://schemas.microsoft.com/office/drawing/2014/main" id="{F5835360-72B8-4A76-B85D-4CB3BA9B50CB}"/>
              </a:ext>
            </a:extLst>
          </p:cNvPr>
          <p:cNvSpPr txBox="1"/>
          <p:nvPr/>
        </p:nvSpPr>
        <p:spPr>
          <a:xfrm>
            <a:off x="521207" y="1614055"/>
            <a:ext cx="10790260" cy="4524315"/>
          </a:xfrm>
          <a:prstGeom prst="rect">
            <a:avLst/>
          </a:prstGeom>
          <a:noFill/>
        </p:spPr>
        <p:txBody>
          <a:bodyPr wrap="square" rtlCol="0">
            <a:spAutoFit/>
          </a:bodyPr>
          <a:lstStyle/>
          <a:p>
            <a:endParaRPr kumimoji="1" lang="en-US" altLang="ja-JP" dirty="0"/>
          </a:p>
          <a:p>
            <a:r>
              <a:rPr kumimoji="1" lang="ja-JP" altLang="en-US" sz="2000" dirty="0">
                <a:latin typeface="Meiryo UI" panose="020B0604030504040204" pitchFamily="50" charset="-128"/>
                <a:ea typeface="Meiryo UI" panose="020B0604030504040204" pitchFamily="50" charset="-128"/>
              </a:rPr>
              <a:t>１年生次（年間）に、修得可能な単位数の上限は、 </a:t>
            </a:r>
            <a:r>
              <a:rPr kumimoji="1" lang="en-US" altLang="ja-JP" sz="3600" b="1" u="sng" dirty="0">
                <a:latin typeface="Meiryo UI" panose="020B0604030504040204" pitchFamily="50" charset="-128"/>
                <a:ea typeface="Meiryo UI" panose="020B0604030504040204" pitchFamily="50" charset="-128"/>
              </a:rPr>
              <a:t>42</a:t>
            </a:r>
            <a:r>
              <a:rPr kumimoji="1" lang="ja-JP" altLang="en-US" sz="3600" b="1" u="sng" dirty="0" smtClean="0">
                <a:latin typeface="Meiryo UI" panose="020B0604030504040204" pitchFamily="50" charset="-128"/>
                <a:ea typeface="Meiryo UI" panose="020B0604030504040204" pitchFamily="50" charset="-128"/>
              </a:rPr>
              <a:t>単位 </a:t>
            </a:r>
            <a:r>
              <a:rPr kumimoji="1" lang="ja-JP" altLang="en-US" sz="2000" dirty="0">
                <a:latin typeface="Meiryo UI" panose="020B0604030504040204" pitchFamily="50" charset="-128"/>
                <a:ea typeface="Meiryo UI" panose="020B0604030504040204" pitchFamily="50" charset="-128"/>
              </a:rPr>
              <a:t>です。</a:t>
            </a:r>
            <a:endParaRPr kumimoji="1"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なお、春学期に修得できなかった単位がある場合は、秋学期履修修正</a:t>
            </a:r>
            <a:r>
              <a:rPr kumimoji="1" lang="ja-JP" altLang="en-US" sz="2000" dirty="0" smtClean="0">
                <a:latin typeface="Meiryo UI" panose="020B0604030504040204" pitchFamily="50" charset="-128"/>
                <a:ea typeface="Meiryo UI" panose="020B0604030504040204" pitchFamily="50" charset="-128"/>
              </a:rPr>
              <a:t>期間（</a:t>
            </a:r>
            <a:r>
              <a:rPr kumimoji="1" lang="en-US" altLang="ja-JP" sz="2000" dirty="0" smtClean="0">
                <a:latin typeface="Meiryo UI" panose="020B0604030504040204" pitchFamily="50" charset="-128"/>
                <a:ea typeface="Meiryo UI" panose="020B0604030504040204" pitchFamily="50" charset="-128"/>
              </a:rPr>
              <a:t>9</a:t>
            </a:r>
            <a:r>
              <a:rPr kumimoji="1" lang="ja-JP" altLang="en-US" sz="2000" dirty="0" smtClean="0">
                <a:latin typeface="Meiryo UI" panose="020B0604030504040204" pitchFamily="50" charset="-128"/>
                <a:ea typeface="Meiryo UI" panose="020B0604030504040204" pitchFamily="50" charset="-128"/>
              </a:rPr>
              <a:t>月下旬頃）に</a:t>
            </a:r>
            <a:endParaRPr kumimoji="1" lang="en-US" altLang="ja-JP" sz="2000" dirty="0" smtClean="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a:t>
            </a:r>
            <a:r>
              <a:rPr kumimoji="1" lang="ja-JP" altLang="en-US" sz="2000" dirty="0">
                <a:latin typeface="Meiryo UI" panose="020B0604030504040204" pitchFamily="50" charset="-128"/>
                <a:ea typeface="Meiryo UI" panose="020B0604030504040204" pitchFamily="50" charset="-128"/>
              </a:rPr>
              <a:t>春学期分と合わせて</a:t>
            </a:r>
            <a:r>
              <a:rPr kumimoji="1" lang="ja-JP" altLang="en-US" sz="2000" dirty="0" smtClean="0">
                <a:latin typeface="Meiryo UI" panose="020B0604030504040204" pitchFamily="50" charset="-128"/>
                <a:ea typeface="Meiryo UI" panose="020B0604030504040204" pitchFamily="50" charset="-128"/>
              </a:rPr>
              <a:t>）</a:t>
            </a:r>
            <a:r>
              <a:rPr kumimoji="1" lang="en-US" altLang="ja-JP" sz="2000" u="sng" dirty="0" smtClean="0">
                <a:latin typeface="Meiryo UI" panose="020B0604030504040204" pitchFamily="50" charset="-128"/>
                <a:ea typeface="Meiryo UI" panose="020B0604030504040204" pitchFamily="50" charset="-128"/>
              </a:rPr>
              <a:t>48</a:t>
            </a:r>
            <a:r>
              <a:rPr kumimoji="1" lang="ja-JP" altLang="en-US" sz="2000" u="sng" dirty="0">
                <a:latin typeface="Meiryo UI" panose="020B0604030504040204" pitchFamily="50" charset="-128"/>
                <a:ea typeface="Meiryo UI" panose="020B0604030504040204" pitchFamily="50" charset="-128"/>
              </a:rPr>
              <a:t>単位</a:t>
            </a:r>
            <a:r>
              <a:rPr kumimoji="1" lang="ja-JP" altLang="en-US" sz="2000" dirty="0">
                <a:latin typeface="Meiryo UI" panose="020B0604030504040204" pitchFamily="50" charset="-128"/>
                <a:ea typeface="Meiryo UI" panose="020B0604030504040204" pitchFamily="50" charset="-128"/>
              </a:rPr>
              <a:t> まで履修登録することができます。</a:t>
            </a:r>
            <a:endParaRPr kumimoji="1"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必ず、「各学年の履修可能単位数」を確認してください（２年生以降の単位数も確認すること）。</a:t>
            </a:r>
            <a:endParaRPr kumimoji="1" lang="en-US" altLang="ja-JP" sz="2000" dirty="0">
              <a:latin typeface="Meiryo UI" panose="020B0604030504040204" pitchFamily="50" charset="-128"/>
              <a:ea typeface="Meiryo UI" panose="020B0604030504040204" pitchFamily="50" charset="-128"/>
            </a:endParaRPr>
          </a:p>
          <a:p>
            <a:endParaRPr kumimoji="1" lang="en-US" altLang="ja-JP" dirty="0" smtClean="0"/>
          </a:p>
          <a:p>
            <a:endParaRPr kumimoji="1" lang="en-US" altLang="ja-JP" dirty="0" smtClean="0"/>
          </a:p>
          <a:p>
            <a:r>
              <a:rPr lang="ja-JP" altLang="en-US" sz="2000" dirty="0" smtClean="0">
                <a:latin typeface="Meiryo UI" panose="020B0604030504040204" pitchFamily="50" charset="-128"/>
                <a:ea typeface="Meiryo UI" panose="020B0604030504040204" pitchFamily="50" charset="-128"/>
              </a:rPr>
              <a:t>ただし、</a:t>
            </a:r>
            <a:r>
              <a:rPr lang="ja-JP" altLang="en-US" sz="2000" b="1" u="sng" dirty="0" smtClean="0">
                <a:latin typeface="Meiryo UI" panose="020B0604030504040204" pitchFamily="50" charset="-128"/>
                <a:ea typeface="Meiryo UI" panose="020B0604030504040204" pitchFamily="50" charset="-128"/>
              </a:rPr>
              <a:t>オンライン</a:t>
            </a:r>
            <a:r>
              <a:rPr lang="ja-JP" altLang="en-US" sz="2000" b="1" u="sng" dirty="0">
                <a:latin typeface="Meiryo UI" panose="020B0604030504040204" pitchFamily="50" charset="-128"/>
                <a:ea typeface="Meiryo UI" panose="020B0604030504040204" pitchFamily="50" charset="-128"/>
              </a:rPr>
              <a:t>授業については、卒業所要単位として</a:t>
            </a:r>
            <a:r>
              <a:rPr lang="en-US" altLang="ja-JP" sz="2000" b="1" u="sng" dirty="0">
                <a:latin typeface="Meiryo UI" panose="020B0604030504040204" pitchFamily="50" charset="-128"/>
                <a:ea typeface="Meiryo UI" panose="020B0604030504040204" pitchFamily="50" charset="-128"/>
              </a:rPr>
              <a:t>60</a:t>
            </a:r>
            <a:r>
              <a:rPr lang="ja-JP" altLang="en-US" sz="2000" b="1" u="sng" dirty="0">
                <a:latin typeface="Meiryo UI" panose="020B0604030504040204" pitchFamily="50" charset="-128"/>
                <a:ea typeface="Meiryo UI" panose="020B0604030504040204" pitchFamily="50" charset="-128"/>
              </a:rPr>
              <a:t>単位を超えて履修することが</a:t>
            </a:r>
            <a:r>
              <a:rPr lang="ja-JP" altLang="en-US" sz="2000" b="1" u="sng" dirty="0" smtClean="0">
                <a:latin typeface="Meiryo UI" panose="020B0604030504040204" pitchFamily="50" charset="-128"/>
                <a:ea typeface="Meiryo UI" panose="020B0604030504040204" pitchFamily="50" charset="-128"/>
              </a:rPr>
              <a:t>できません </a:t>
            </a:r>
            <a:r>
              <a:rPr lang="ja-JP" altLang="en-US" sz="2000" dirty="0" smtClean="0">
                <a:latin typeface="Meiryo UI" panose="020B0604030504040204" pitchFamily="50" charset="-128"/>
                <a:ea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各授業</a:t>
            </a:r>
            <a:r>
              <a:rPr lang="ja-JP" altLang="en-US" sz="2000" dirty="0">
                <a:latin typeface="Meiryo UI" panose="020B0604030504040204" pitchFamily="50" charset="-128"/>
                <a:ea typeface="Meiryo UI" panose="020B0604030504040204" pitchFamily="50" charset="-128"/>
              </a:rPr>
              <a:t>の授業形態（オンライン／対面）については、</a:t>
            </a:r>
            <a:r>
              <a:rPr lang="ja-JP" altLang="en-US" sz="2000" dirty="0" smtClean="0">
                <a:latin typeface="Meiryo UI" panose="020B0604030504040204" pitchFamily="50" charset="-128"/>
                <a:ea typeface="Meiryo UI" panose="020B0604030504040204" pitchFamily="50" charset="-128"/>
              </a:rPr>
              <a:t>シラバス等でご確認し、計画的な履修をしましょう。</a:t>
            </a:r>
            <a:endParaRPr lang="en-US" altLang="ja-JP" sz="2000"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情報システムでの履修</a:t>
            </a:r>
            <a:r>
              <a:rPr lang="ja-JP" altLang="en-US" sz="2000" dirty="0">
                <a:latin typeface="Meiryo UI" panose="020B0604030504040204" pitchFamily="50" charset="-128"/>
                <a:ea typeface="Meiryo UI" panose="020B0604030504040204" pitchFamily="50" charset="-128"/>
              </a:rPr>
              <a:t>登録の際、各授業について、授業形態（オンライン／対面）が</a:t>
            </a:r>
            <a:r>
              <a:rPr lang="ja-JP" altLang="en-US" sz="2000" dirty="0" smtClean="0">
                <a:latin typeface="Meiryo UI" panose="020B0604030504040204" pitchFamily="50" charset="-128"/>
                <a:ea typeface="Meiryo UI" panose="020B0604030504040204" pitchFamily="50" charset="-128"/>
              </a:rPr>
              <a:t>表示されます。</a:t>
            </a:r>
            <a:endParaRPr lang="en-US" altLang="ja-JP" sz="2000"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オンライン</a:t>
            </a:r>
            <a:r>
              <a:rPr lang="ja-JP" altLang="en-US" sz="2000" dirty="0">
                <a:latin typeface="Meiryo UI" panose="020B0604030504040204" pitchFamily="50" charset="-128"/>
                <a:ea typeface="Meiryo UI" panose="020B0604030504040204" pitchFamily="50" charset="-128"/>
              </a:rPr>
              <a:t>授業の単位数は、こちらの表示に基づいて、集計されます。</a:t>
            </a:r>
            <a:endParaRPr lang="ja-JP" altLang="ja-JP" sz="2000" dirty="0">
              <a:latin typeface="Meiryo UI" panose="020B0604030504040204" pitchFamily="50" charset="-128"/>
              <a:ea typeface="Meiryo UI" panose="020B0604030504040204" pitchFamily="50" charset="-128"/>
            </a:endParaRPr>
          </a:p>
          <a:p>
            <a:endParaRPr kumimoji="1" lang="ja-JP" altLang="en-US" dirty="0"/>
          </a:p>
        </p:txBody>
      </p:sp>
      <p:sp>
        <p:nvSpPr>
          <p:cNvPr id="7" name="テキスト ボックス 6">
            <a:extLst>
              <a:ext uri="{FF2B5EF4-FFF2-40B4-BE49-F238E27FC236}">
                <a16:creationId xmlns:a16="http://schemas.microsoft.com/office/drawing/2014/main" id="{77E565BB-E2BC-460F-856B-DF624B9DA557}"/>
              </a:ext>
            </a:extLst>
          </p:cNvPr>
          <p:cNvSpPr txBox="1"/>
          <p:nvPr/>
        </p:nvSpPr>
        <p:spPr>
          <a:xfrm>
            <a:off x="9083040" y="626471"/>
            <a:ext cx="2596343"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P33</a:t>
            </a:r>
            <a:endParaRPr kumimoji="1" lang="ja-JP" altLang="en-US" sz="2400" dirty="0">
              <a:latin typeface="Meiryo UI" panose="020B0604030504040204" pitchFamily="50" charset="-128"/>
              <a:ea typeface="Meiryo UI" panose="020B0604030504040204" pitchFamily="50" charset="-128"/>
            </a:endParaRPr>
          </a:p>
        </p:txBody>
      </p:sp>
      <p:pic>
        <p:nvPicPr>
          <p:cNvPr id="2" name="ガイダンス_スライド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77553" y="511327"/>
            <a:ext cx="609600" cy="609600"/>
          </a:xfrm>
          <a:prstGeom prst="rect">
            <a:avLst/>
          </a:prstGeom>
        </p:spPr>
      </p:pic>
    </p:spTree>
    <p:extLst>
      <p:ext uri="{BB962C8B-B14F-4D97-AF65-F5344CB8AC3E}">
        <p14:creationId xmlns:p14="http://schemas.microsoft.com/office/powerpoint/2010/main" val="257750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B1454CC-F5AB-4789-BDB0-6AE85198C7A2}"/>
              </a:ext>
            </a:extLst>
          </p:cNvPr>
          <p:cNvSpPr>
            <a:spLocks noGrp="1"/>
          </p:cNvSpPr>
          <p:nvPr>
            <p:ph sz="quarter" idx="13"/>
          </p:nvPr>
        </p:nvSpPr>
        <p:spPr>
          <a:xfrm>
            <a:off x="539496" y="2560320"/>
            <a:ext cx="11279972" cy="3942080"/>
          </a:xfrm>
        </p:spPr>
        <p:txBody>
          <a:bodyPr>
            <a:normAutofit/>
          </a:bodyPr>
          <a:lstStyle/>
          <a:p>
            <a:r>
              <a:rPr kumimoji="1" lang="ja-JP" altLang="en-US" dirty="0"/>
              <a:t>（１）</a:t>
            </a:r>
            <a:r>
              <a:rPr lang="ja-JP" altLang="en-US" dirty="0">
                <a:cs typeface="Segoe UI Light" panose="020B0502040204020203" pitchFamily="34" charset="0"/>
              </a:rPr>
              <a:t>抽選、クラス指定、選考あり授業</a:t>
            </a:r>
            <a:r>
              <a:rPr kumimoji="1" lang="en-US" altLang="ja-JP" dirty="0"/>
              <a:t>		</a:t>
            </a:r>
            <a:r>
              <a:rPr kumimoji="1" lang="ja-JP" altLang="en-US" dirty="0"/>
              <a:t>⊳</a:t>
            </a:r>
            <a:r>
              <a:rPr kumimoji="1" lang="ja-JP" altLang="en-US" dirty="0">
                <a:hlinkClick r:id="rId5" action="ppaction://hlinksldjump"/>
              </a:rPr>
              <a:t>スライド </a:t>
            </a:r>
            <a:r>
              <a:rPr kumimoji="1" lang="en-US" altLang="ja-JP" dirty="0" smtClean="0">
                <a:hlinkClick r:id="rId5" action="ppaction://hlinksldjump"/>
              </a:rPr>
              <a:t>P19</a:t>
            </a:r>
            <a:endParaRPr kumimoji="1" lang="en-US" altLang="ja-JP" dirty="0"/>
          </a:p>
          <a:p>
            <a:r>
              <a:rPr lang="ja-JP" altLang="en-US" dirty="0"/>
              <a:t>（２</a:t>
            </a:r>
            <a:r>
              <a:rPr lang="ja-JP" altLang="en-US" dirty="0" smtClean="0"/>
              <a:t>）</a:t>
            </a:r>
            <a:r>
              <a:rPr lang="ja-JP" altLang="en-US" dirty="0">
                <a:cs typeface="Segoe UI Light" panose="020B0502040204020203" pitchFamily="34" charset="0"/>
              </a:rPr>
              <a:t>教室・校舎の見方について</a:t>
            </a:r>
            <a:r>
              <a:rPr lang="en-US" altLang="ja-JP" dirty="0"/>
              <a:t>			</a:t>
            </a:r>
            <a:r>
              <a:rPr lang="ja-JP" altLang="en-US" dirty="0"/>
              <a:t>⊳</a:t>
            </a:r>
            <a:r>
              <a:rPr lang="ja-JP" altLang="en-US" dirty="0">
                <a:hlinkClick r:id="rId6" action="ppaction://hlinksldjump"/>
              </a:rPr>
              <a:t>スライド </a:t>
            </a:r>
            <a:r>
              <a:rPr lang="en-US" altLang="ja-JP" dirty="0" smtClean="0">
                <a:hlinkClick r:id="rId6" action="ppaction://hlinksldjump"/>
              </a:rPr>
              <a:t>P20</a:t>
            </a:r>
            <a:endParaRPr lang="en-US" altLang="ja-JP" dirty="0"/>
          </a:p>
          <a:p>
            <a:r>
              <a:rPr kumimoji="1" lang="ja-JP" altLang="en-US" dirty="0"/>
              <a:t>（３）休講・補講</a:t>
            </a:r>
            <a:r>
              <a:rPr kumimoji="1" lang="en-US" altLang="ja-JP" dirty="0"/>
              <a:t>					</a:t>
            </a:r>
            <a:r>
              <a:rPr lang="ja-JP" altLang="en-US" dirty="0"/>
              <a:t>⊳</a:t>
            </a:r>
            <a:r>
              <a:rPr lang="ja-JP" altLang="en-US" dirty="0">
                <a:hlinkClick r:id="rId7" action="ppaction://hlinksldjump"/>
              </a:rPr>
              <a:t>スライド </a:t>
            </a:r>
            <a:r>
              <a:rPr lang="en-US" altLang="ja-JP" dirty="0" smtClean="0">
                <a:hlinkClick r:id="rId7" action="ppaction://hlinksldjump"/>
              </a:rPr>
              <a:t>P21</a:t>
            </a:r>
            <a:endParaRPr kumimoji="1" lang="en-US" altLang="ja-JP" dirty="0"/>
          </a:p>
        </p:txBody>
      </p:sp>
      <p:sp>
        <p:nvSpPr>
          <p:cNvPr id="2" name="タイトル 1">
            <a:extLst>
              <a:ext uri="{FF2B5EF4-FFF2-40B4-BE49-F238E27FC236}">
                <a16:creationId xmlns:a16="http://schemas.microsoft.com/office/drawing/2014/main" id="{04EC3D5E-7062-4ECF-8EFF-7028A12642E7}"/>
              </a:ext>
            </a:extLst>
          </p:cNvPr>
          <p:cNvSpPr>
            <a:spLocks noGrp="1"/>
          </p:cNvSpPr>
          <p:nvPr>
            <p:ph type="title"/>
          </p:nvPr>
        </p:nvSpPr>
        <p:spPr/>
        <p:txBody>
          <a:bodyPr/>
          <a:lstStyle/>
          <a:p>
            <a:r>
              <a:rPr lang="ja-JP" altLang="en-US" dirty="0"/>
              <a:t>３．授業について</a:t>
            </a:r>
            <a:endParaRPr lang="en-US" altLang="ja-JP" dirty="0"/>
          </a:p>
        </p:txBody>
      </p:sp>
      <p:sp>
        <p:nvSpPr>
          <p:cNvPr id="5" name="スライド番号プレースホルダー 3">
            <a:extLst>
              <a:ext uri="{FF2B5EF4-FFF2-40B4-BE49-F238E27FC236}">
                <a16:creationId xmlns:a16="http://schemas.microsoft.com/office/drawing/2014/main" id="{F1BED1D2-3563-45C5-9234-74E0D8919837}"/>
              </a:ext>
            </a:extLst>
          </p:cNvPr>
          <p:cNvSpPr txBox="1">
            <a:spLocks/>
          </p:cNvSpPr>
          <p:nvPr/>
        </p:nvSpPr>
        <p:spPr>
          <a:xfrm>
            <a:off x="8375904" y="6244592"/>
            <a:ext cx="3276600" cy="365125"/>
          </a:xfrm>
          <a:prstGeom prst="rect">
            <a:avLst/>
          </a:prstGeom>
        </p:spPr>
        <p:txBody>
          <a:bodyPr/>
          <a:ls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860EDB8-5305-433F-BE41-D7A86D811DB3}" type="slidenum">
              <a:rPr lang="en-US" altLang="ja-JP" sz="1200" smtClean="0">
                <a:latin typeface="Meiryo UI" panose="020B0604030504040204" pitchFamily="50" charset="-128"/>
                <a:ea typeface="Meiryo UI" panose="020B0604030504040204" pitchFamily="50" charset="-128"/>
              </a:rPr>
              <a:pPr algn="r"/>
              <a:t>18</a:t>
            </a:fld>
            <a:endParaRPr lang="ja-JP" altLang="en-US" sz="1200" dirty="0">
              <a:latin typeface="Meiryo UI" panose="020B0604030504040204" pitchFamily="50" charset="-128"/>
              <a:ea typeface="Meiryo UI" panose="020B0604030504040204" pitchFamily="50" charset="-128"/>
            </a:endParaRPr>
          </a:p>
        </p:txBody>
      </p:sp>
      <p:pic>
        <p:nvPicPr>
          <p:cNvPr id="4" name="ガイダンス_スライド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05400" y="1620331"/>
            <a:ext cx="609600" cy="609600"/>
          </a:xfrm>
          <a:prstGeom prst="rect">
            <a:avLst/>
          </a:prstGeom>
        </p:spPr>
      </p:pic>
    </p:spTree>
    <p:extLst>
      <p:ext uri="{BB962C8B-B14F-4D97-AF65-F5344CB8AC3E}">
        <p14:creationId xmlns:p14="http://schemas.microsoft.com/office/powerpoint/2010/main" val="127407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C5A4607A-5C9C-4D22-B120-10DD76E44177}"/>
              </a:ext>
            </a:extLst>
          </p:cNvPr>
          <p:cNvSpPr/>
          <p:nvPr/>
        </p:nvSpPr>
        <p:spPr>
          <a:xfrm>
            <a:off x="940075" y="2730898"/>
            <a:ext cx="2880000" cy="367904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ja-JP" altLang="en-US" sz="1600" u="sng" dirty="0">
                <a:ln>
                  <a:solidFill>
                    <a:sysClr val="windowText" lastClr="000000"/>
                  </a:solidFill>
                </a:ln>
                <a:solidFill>
                  <a:schemeClr val="tx1"/>
                </a:solidFill>
                <a:latin typeface="Meiryo UI" panose="020B0604030504040204" pitchFamily="50" charset="-128"/>
                <a:ea typeface="Meiryo UI" panose="020B0604030504040204" pitchFamily="50" charset="-128"/>
              </a:rPr>
              <a:t>授業開始前に</a:t>
            </a:r>
            <a:endParaRPr kumimoji="1" lang="en-US" altLang="ja-JP" sz="1600" u="sng"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抽選をおこなう授業</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授業によって、抽選方法が</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異なります。それぞれの案内を</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確認してください。</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（例）</a:t>
            </a:r>
            <a:endParaRPr kumimoji="1" lang="en-US" altLang="ja-JP" sz="12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「サイエンスラボ」、</a:t>
            </a:r>
            <a:endParaRPr kumimoji="1" lang="en-US" altLang="ja-JP" sz="12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a:t>
            </a:r>
            <a:r>
              <a:rPr kumimoji="1" lang="ja-JP" altLang="en-US" sz="12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情報学入門」</a:t>
            </a:r>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a:t>
            </a:r>
            <a:endParaRPr kumimoji="1" lang="en-US" altLang="ja-JP" sz="12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「法学入門演習」、</a:t>
            </a:r>
            <a:endParaRPr kumimoji="1" lang="en-US" altLang="ja-JP" sz="12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「政治学入門演習」など</a:t>
            </a:r>
          </a:p>
        </p:txBody>
      </p:sp>
      <p:sp>
        <p:nvSpPr>
          <p:cNvPr id="14" name="正方形/長方形 13">
            <a:extLst>
              <a:ext uri="{FF2B5EF4-FFF2-40B4-BE49-F238E27FC236}">
                <a16:creationId xmlns:a16="http://schemas.microsoft.com/office/drawing/2014/main" id="{34135079-45CA-4799-AF39-F1CFC907F28D}"/>
              </a:ext>
            </a:extLst>
          </p:cNvPr>
          <p:cNvSpPr/>
          <p:nvPr/>
        </p:nvSpPr>
        <p:spPr>
          <a:xfrm>
            <a:off x="8269548" y="2730898"/>
            <a:ext cx="2880000" cy="237619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en-US" altLang="ja-JP" sz="1600" u="sng" dirty="0">
                <a:ln>
                  <a:solidFill>
                    <a:sysClr val="windowText" lastClr="000000"/>
                  </a:solidFill>
                </a:ln>
                <a:solidFill>
                  <a:schemeClr val="tx1"/>
                </a:solidFill>
                <a:latin typeface="Meiryo UI" panose="020B0604030504040204" pitchFamily="50" charset="-128"/>
                <a:ea typeface="Meiryo UI" panose="020B0604030504040204" pitchFamily="50" charset="-128"/>
              </a:rPr>
              <a:t>1</a:t>
            </a:r>
            <a:r>
              <a:rPr kumimoji="1" lang="ja-JP" altLang="en-US" sz="1600" u="sng" dirty="0">
                <a:ln>
                  <a:solidFill>
                    <a:sysClr val="windowText" lastClr="000000"/>
                  </a:solidFill>
                </a:ln>
                <a:solidFill>
                  <a:schemeClr val="tx1"/>
                </a:solidFill>
                <a:latin typeface="Meiryo UI" panose="020B0604030504040204" pitchFamily="50" charset="-128"/>
                <a:ea typeface="Meiryo UI" panose="020B0604030504040204" pitchFamily="50" charset="-128"/>
              </a:rPr>
              <a:t>回目の授業で</a:t>
            </a:r>
            <a:endParaRPr kumimoji="1" lang="en-US" altLang="ja-JP" sz="1600" u="sng"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選考をおこなう授業</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教室座席数や授業運営の</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関係上、選考をおこないます。</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19</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521207" y="448056"/>
            <a:ext cx="6877119" cy="640080"/>
          </a:xfrm>
        </p:spPr>
        <p:txBody>
          <a:bodyPr rtlCol="0">
            <a:normAutofit fontScale="90000"/>
          </a:bodyPr>
          <a:lstStyle/>
          <a:p>
            <a:pPr rtl="0"/>
            <a:r>
              <a:rPr lang="ja-JP" altLang="en-US" dirty="0">
                <a:cs typeface="Segoe UI Light" panose="020B0502040204020203" pitchFamily="34" charset="0"/>
              </a:rPr>
              <a:t>３．授業について</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（１）抽選、クラス指定、選考あり授業</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6" name="テキスト ボックス 5">
            <a:extLst>
              <a:ext uri="{FF2B5EF4-FFF2-40B4-BE49-F238E27FC236}">
                <a16:creationId xmlns:a16="http://schemas.microsoft.com/office/drawing/2014/main" id="{F5835360-72B8-4A76-B85D-4CB3BA9B50CB}"/>
              </a:ext>
            </a:extLst>
          </p:cNvPr>
          <p:cNvSpPr txBox="1"/>
          <p:nvPr/>
        </p:nvSpPr>
        <p:spPr>
          <a:xfrm>
            <a:off x="521207" y="1438041"/>
            <a:ext cx="10790260" cy="369332"/>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ILAC</a:t>
            </a:r>
            <a:r>
              <a:rPr kumimoji="1" lang="ja-JP" altLang="en-US" dirty="0">
                <a:latin typeface="Meiryo UI" panose="020B0604030504040204" pitchFamily="50" charset="-128"/>
                <a:ea typeface="Meiryo UI" panose="020B0604030504040204" pitchFamily="50" charset="-128"/>
              </a:rPr>
              <a:t>科目や専門科目の一部には、</a:t>
            </a:r>
            <a:r>
              <a:rPr lang="ja-JP" altLang="en-US" dirty="0">
                <a:latin typeface="Meiryo UI" panose="020B0604030504040204" pitchFamily="50" charset="-128"/>
                <a:ea typeface="Meiryo UI" panose="020B0604030504040204" pitchFamily="50" charset="-128"/>
                <a:cs typeface="Segoe UI Light" panose="020B0502040204020203" pitchFamily="34" charset="0"/>
              </a:rPr>
              <a:t>抽選、クラス指定、選考あり授業</a:t>
            </a:r>
            <a:r>
              <a:rPr kumimoji="1" lang="ja-JP" altLang="en-US" dirty="0">
                <a:latin typeface="Meiryo UI" panose="020B0604030504040204" pitchFamily="50" charset="-128"/>
                <a:ea typeface="Meiryo UI" panose="020B0604030504040204" pitchFamily="50" charset="-128"/>
              </a:rPr>
              <a:t>などがあります。</a:t>
            </a:r>
            <a:endParaRPr kumimoji="1" lang="en-US" altLang="ja-JP"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77E565BB-E2BC-460F-856B-DF624B9DA557}"/>
              </a:ext>
            </a:extLst>
          </p:cNvPr>
          <p:cNvSpPr txBox="1"/>
          <p:nvPr/>
        </p:nvSpPr>
        <p:spPr>
          <a:xfrm>
            <a:off x="7884160" y="626471"/>
            <a:ext cx="3795223"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P86~</a:t>
            </a:r>
            <a:r>
              <a:rPr kumimoji="1" lang="ja-JP" altLang="en-US" sz="2400" dirty="0" err="1" smtClean="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他</a:t>
            </a:r>
          </a:p>
        </p:txBody>
      </p:sp>
      <p:sp>
        <p:nvSpPr>
          <p:cNvPr id="8" name="正方形/長方形 7">
            <a:extLst>
              <a:ext uri="{FF2B5EF4-FFF2-40B4-BE49-F238E27FC236}">
                <a16:creationId xmlns:a16="http://schemas.microsoft.com/office/drawing/2014/main" id="{B7875E76-6637-434C-AD8A-ACF99EC21545}"/>
              </a:ext>
            </a:extLst>
          </p:cNvPr>
          <p:cNvSpPr/>
          <p:nvPr/>
        </p:nvSpPr>
        <p:spPr>
          <a:xfrm>
            <a:off x="945234" y="2010898"/>
            <a:ext cx="2880000" cy="72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eiryo UI" panose="020B0604030504040204" pitchFamily="50" charset="-128"/>
                <a:ea typeface="Meiryo UI" panose="020B0604030504040204" pitchFamily="50" charset="-128"/>
              </a:rPr>
              <a:t>抽選授業</a:t>
            </a:r>
          </a:p>
        </p:txBody>
      </p:sp>
      <p:sp>
        <p:nvSpPr>
          <p:cNvPr id="9" name="正方形/長方形 8">
            <a:extLst>
              <a:ext uri="{FF2B5EF4-FFF2-40B4-BE49-F238E27FC236}">
                <a16:creationId xmlns:a16="http://schemas.microsoft.com/office/drawing/2014/main" id="{094E675A-4657-432B-B37A-2604216824CE}"/>
              </a:ext>
            </a:extLst>
          </p:cNvPr>
          <p:cNvSpPr/>
          <p:nvPr/>
        </p:nvSpPr>
        <p:spPr>
          <a:xfrm>
            <a:off x="4607391" y="2010898"/>
            <a:ext cx="2880000" cy="72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eiryo UI" panose="020B0604030504040204" pitchFamily="50" charset="-128"/>
                <a:ea typeface="Meiryo UI" panose="020B0604030504040204" pitchFamily="50" charset="-128"/>
              </a:rPr>
              <a:t>クラス指定授業</a:t>
            </a:r>
          </a:p>
        </p:txBody>
      </p:sp>
      <p:sp>
        <p:nvSpPr>
          <p:cNvPr id="16" name="正方形/長方形 15">
            <a:extLst>
              <a:ext uri="{FF2B5EF4-FFF2-40B4-BE49-F238E27FC236}">
                <a16:creationId xmlns:a16="http://schemas.microsoft.com/office/drawing/2014/main" id="{3323171C-A57D-4273-82AD-0967E8FCA7C5}"/>
              </a:ext>
            </a:extLst>
          </p:cNvPr>
          <p:cNvSpPr/>
          <p:nvPr/>
        </p:nvSpPr>
        <p:spPr>
          <a:xfrm>
            <a:off x="8269548" y="2010898"/>
            <a:ext cx="2880000" cy="72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eiryo UI" panose="020B0604030504040204" pitchFamily="50" charset="-128"/>
                <a:ea typeface="Meiryo UI" panose="020B0604030504040204" pitchFamily="50" charset="-128"/>
              </a:rPr>
              <a:t>選考あり授業</a:t>
            </a:r>
          </a:p>
        </p:txBody>
      </p:sp>
      <p:sp>
        <p:nvSpPr>
          <p:cNvPr id="18" name="正方形/長方形 17">
            <a:extLst>
              <a:ext uri="{FF2B5EF4-FFF2-40B4-BE49-F238E27FC236}">
                <a16:creationId xmlns:a16="http://schemas.microsoft.com/office/drawing/2014/main" id="{0DD6BB23-D1C3-42C6-AA7D-1E9B9943256C}"/>
              </a:ext>
            </a:extLst>
          </p:cNvPr>
          <p:cNvSpPr/>
          <p:nvPr/>
        </p:nvSpPr>
        <p:spPr>
          <a:xfrm>
            <a:off x="4602233" y="2730899"/>
            <a:ext cx="2880000" cy="237619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ja-JP" altLang="en-US" sz="1600" u="sng" dirty="0">
                <a:ln>
                  <a:solidFill>
                    <a:sysClr val="windowText" lastClr="000000"/>
                  </a:solidFill>
                </a:ln>
                <a:solidFill>
                  <a:schemeClr val="tx1"/>
                </a:solidFill>
                <a:latin typeface="Meiryo UI" panose="020B0604030504040204" pitchFamily="50" charset="-128"/>
                <a:ea typeface="Meiryo UI" panose="020B0604030504040204" pitchFamily="50" charset="-128"/>
              </a:rPr>
              <a:t>あらかじめ</a:t>
            </a:r>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クラスが</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指定された授業</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（例）</a:t>
            </a:r>
            <a:endParaRPr kumimoji="1" lang="en-US" altLang="ja-JP" sz="12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英語や</a:t>
            </a:r>
            <a:r>
              <a:rPr kumimoji="1" lang="ja-JP" altLang="en-US" sz="12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諸外国語</a:t>
            </a:r>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などの外国語科目、</a:t>
            </a:r>
            <a:endParaRPr kumimoji="1" lang="en-US" altLang="ja-JP" sz="12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「スポーツ総合演習」、選択必修科目など</a:t>
            </a:r>
          </a:p>
          <a:p>
            <a:endParaRPr kumimoji="1" lang="en-US" altLang="ja-JP" sz="12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2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8F04210-C6B0-42AE-A548-96A9499A09D8}"/>
              </a:ext>
            </a:extLst>
          </p:cNvPr>
          <p:cNvSpPr txBox="1"/>
          <p:nvPr/>
        </p:nvSpPr>
        <p:spPr>
          <a:xfrm>
            <a:off x="4532122" y="5107092"/>
            <a:ext cx="6704076" cy="1477328"/>
          </a:xfrm>
          <a:prstGeom prst="rect">
            <a:avLst/>
          </a:prstGeom>
          <a:noFill/>
        </p:spPr>
        <p:txBody>
          <a:bodyPr wrap="square" rtlCol="0">
            <a:spAutoFit/>
          </a:bodyPr>
          <a:lstStyle/>
          <a:p>
            <a:r>
              <a:rPr kumimoji="1" lang="ja-JP" altLang="en-US" dirty="0">
                <a:solidFill>
                  <a:srgbClr val="D24726"/>
                </a:solidFill>
                <a:latin typeface="Meiryo UI" panose="020B0604030504040204" pitchFamily="50" charset="-128"/>
                <a:ea typeface="Meiryo UI" panose="020B0604030504040204" pitchFamily="50" charset="-128"/>
              </a:rPr>
              <a:t>＜注意＞</a:t>
            </a:r>
            <a:endParaRPr kumimoji="1" lang="en-US" altLang="ja-JP" dirty="0">
              <a:solidFill>
                <a:srgbClr val="D24726"/>
              </a:solidFill>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「履修の手引き」</a:t>
            </a:r>
            <a:r>
              <a:rPr kumimoji="1" lang="ja-JP" altLang="en-US" dirty="0" smtClean="0">
                <a:latin typeface="Meiryo UI" panose="020B0604030504040204" pitchFamily="50" charset="-128"/>
                <a:ea typeface="Meiryo UI" panose="020B0604030504040204" pitchFamily="50" charset="-128"/>
              </a:rPr>
              <a:t>や「時間割」、「</a:t>
            </a:r>
            <a:r>
              <a:rPr kumimoji="1" lang="ja-JP" altLang="en-US" dirty="0">
                <a:latin typeface="Meiryo UI" panose="020B0604030504040204" pitchFamily="50" charset="-128"/>
                <a:ea typeface="Meiryo UI" panose="020B0604030504040204" pitchFamily="50" charset="-128"/>
              </a:rPr>
              <a:t>法学部</a:t>
            </a:r>
            <a:r>
              <a:rPr kumimoji="1" lang="ja-JP" altLang="en-US" dirty="0" smtClean="0">
                <a:latin typeface="Meiryo UI" panose="020B0604030504040204" pitchFamily="50" charset="-128"/>
                <a:ea typeface="Meiryo UI" panose="020B0604030504040204" pitchFamily="50" charset="-128"/>
              </a:rPr>
              <a:t>掲示板」「</a:t>
            </a:r>
            <a:r>
              <a:rPr kumimoji="1" lang="en-US" altLang="ja-JP" dirty="0" smtClean="0">
                <a:latin typeface="Meiryo UI" panose="020B0604030504040204" pitchFamily="50" charset="-128"/>
                <a:ea typeface="Meiryo UI" panose="020B0604030504040204" pitchFamily="50" charset="-128"/>
              </a:rPr>
              <a:t>ILAC</a:t>
            </a:r>
            <a:r>
              <a:rPr kumimoji="1" lang="ja-JP" altLang="en-US" dirty="0" smtClean="0">
                <a:latin typeface="Meiryo UI" panose="020B0604030504040204" pitchFamily="50" charset="-128"/>
                <a:ea typeface="Meiryo UI" panose="020B0604030504040204" pitchFamily="50" charset="-128"/>
              </a:rPr>
              <a:t>掲示板」等、</a:t>
            </a:r>
            <a:r>
              <a:rPr kumimoji="1" lang="ja-JP" altLang="en-US" dirty="0">
                <a:latin typeface="Meiryo UI" panose="020B0604030504040204" pitchFamily="50" charset="-128"/>
                <a:ea typeface="Meiryo UI" panose="020B0604030504040204" pitchFamily="50" charset="-128"/>
              </a:rPr>
              <a:t>案内を確認すること。</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また、必ず、</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回目の授業に出席すること。</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期限遅れや欠席した場合は、不利になっても、自己</a:t>
            </a:r>
            <a:r>
              <a:rPr kumimoji="1" lang="ja-JP" altLang="en-US" dirty="0" smtClean="0">
                <a:latin typeface="Meiryo UI" panose="020B0604030504040204" pitchFamily="50" charset="-128"/>
                <a:ea typeface="Meiryo UI" panose="020B0604030504040204" pitchFamily="50" charset="-128"/>
              </a:rPr>
              <a:t>責任となります。</a:t>
            </a:r>
            <a:endParaRPr kumimoji="1" lang="en-US" altLang="ja-JP" dirty="0">
              <a:latin typeface="Meiryo UI" panose="020B0604030504040204" pitchFamily="50" charset="-128"/>
              <a:ea typeface="Meiryo UI" panose="020B0604030504040204" pitchFamily="50" charset="-128"/>
            </a:endParaRPr>
          </a:p>
        </p:txBody>
      </p:sp>
      <p:pic>
        <p:nvPicPr>
          <p:cNvPr id="2" name="ガイダンス_スライド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40824" y="478537"/>
            <a:ext cx="609600" cy="609600"/>
          </a:xfrm>
          <a:prstGeom prst="rect">
            <a:avLst/>
          </a:prstGeom>
        </p:spPr>
      </p:pic>
    </p:spTree>
    <p:extLst>
      <p:ext uri="{BB962C8B-B14F-4D97-AF65-F5344CB8AC3E}">
        <p14:creationId xmlns:p14="http://schemas.microsoft.com/office/powerpoint/2010/main" val="31082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1207" y="448056"/>
            <a:ext cx="11165577" cy="640080"/>
          </a:xfrm>
        </p:spPr>
        <p:txBody>
          <a:bodyPr/>
          <a:lstStyle/>
          <a:p>
            <a:r>
              <a:rPr kumimoji="1" lang="ja-JP" altLang="en-US" dirty="0"/>
              <a:t>目次</a:t>
            </a:r>
          </a:p>
        </p:txBody>
      </p:sp>
      <p:sp>
        <p:nvSpPr>
          <p:cNvPr id="3" name="コンテンツ プレースホルダー 2"/>
          <p:cNvSpPr>
            <a:spLocks noGrp="1"/>
          </p:cNvSpPr>
          <p:nvPr>
            <p:ph sz="quarter" idx="10"/>
          </p:nvPr>
        </p:nvSpPr>
        <p:spPr>
          <a:xfrm>
            <a:off x="539496" y="1435608"/>
            <a:ext cx="11147288" cy="5002770"/>
          </a:xfrm>
        </p:spPr>
        <p:txBody>
          <a:bodyPr>
            <a:noAutofit/>
          </a:bodyPr>
          <a:lstStyle/>
          <a:p>
            <a:r>
              <a:rPr kumimoji="1" lang="ja-JP" altLang="en-US" sz="2400" dirty="0"/>
              <a:t>１．スケジュール</a:t>
            </a:r>
            <a:r>
              <a:rPr kumimoji="1" lang="en-US" altLang="ja-JP" sz="2400" dirty="0"/>
              <a:t>					</a:t>
            </a:r>
            <a:r>
              <a:rPr kumimoji="1" lang="ja-JP" altLang="en-US" sz="2400" dirty="0"/>
              <a:t>⊳</a:t>
            </a:r>
            <a:r>
              <a:rPr kumimoji="1" lang="ja-JP" altLang="en-US" sz="2400" dirty="0">
                <a:hlinkClick r:id="rId5" action="ppaction://hlinksldjump"/>
              </a:rPr>
              <a:t>スライド </a:t>
            </a:r>
            <a:r>
              <a:rPr kumimoji="1" lang="en-US" altLang="ja-JP" sz="2400" dirty="0">
                <a:hlinkClick r:id="rId5" action="ppaction://hlinksldjump"/>
              </a:rPr>
              <a:t>P3</a:t>
            </a:r>
            <a:endParaRPr kumimoji="1" lang="en-US" altLang="ja-JP" sz="2400" dirty="0"/>
          </a:p>
          <a:p>
            <a:r>
              <a:rPr lang="ja-JP" altLang="en-US" sz="2400" dirty="0"/>
              <a:t>２．進級・卒業をするためには</a:t>
            </a:r>
            <a:r>
              <a:rPr lang="en-US" altLang="ja-JP" sz="2400" dirty="0"/>
              <a:t>			</a:t>
            </a:r>
            <a:r>
              <a:rPr lang="ja-JP" altLang="en-US" sz="2400" dirty="0"/>
              <a:t>⊳</a:t>
            </a:r>
            <a:r>
              <a:rPr lang="ja-JP" altLang="en-US" sz="2400" dirty="0">
                <a:hlinkClick r:id="rId6" action="ppaction://hlinksldjump"/>
              </a:rPr>
              <a:t>スライド </a:t>
            </a:r>
            <a:r>
              <a:rPr lang="en-US" altLang="ja-JP" sz="2400" dirty="0" smtClean="0">
                <a:hlinkClick r:id="rId6" action="ppaction://hlinksldjump"/>
              </a:rPr>
              <a:t>P10</a:t>
            </a:r>
            <a:endParaRPr lang="en-US" altLang="ja-JP" sz="2400" dirty="0"/>
          </a:p>
          <a:p>
            <a:r>
              <a:rPr lang="ja-JP" altLang="en-US" sz="2400" dirty="0"/>
              <a:t>３．授業について</a:t>
            </a:r>
            <a:r>
              <a:rPr lang="en-US" altLang="ja-JP" sz="2400" dirty="0"/>
              <a:t>					</a:t>
            </a:r>
            <a:r>
              <a:rPr lang="ja-JP" altLang="en-US" sz="2400" dirty="0"/>
              <a:t>⊳</a:t>
            </a:r>
            <a:r>
              <a:rPr lang="ja-JP" altLang="en-US" sz="2400" dirty="0">
                <a:hlinkClick r:id="rId7" action="ppaction://hlinksldjump"/>
              </a:rPr>
              <a:t>スライド </a:t>
            </a:r>
            <a:r>
              <a:rPr lang="en-US" altLang="ja-JP" sz="2400" dirty="0" smtClean="0">
                <a:hlinkClick r:id="rId7" action="ppaction://hlinksldjump"/>
              </a:rPr>
              <a:t>P18</a:t>
            </a:r>
            <a:endParaRPr lang="en-US" altLang="ja-JP" sz="2400" dirty="0"/>
          </a:p>
          <a:p>
            <a:r>
              <a:rPr lang="ja-JP" altLang="en-US" sz="2400" dirty="0"/>
              <a:t>４．試験や成績に</a:t>
            </a:r>
            <a:r>
              <a:rPr lang="ja-JP" altLang="en-US" sz="2400" dirty="0" smtClean="0"/>
              <a:t>ついて</a:t>
            </a:r>
            <a:r>
              <a:rPr lang="en-US" altLang="ja-JP" sz="2400" dirty="0" smtClean="0"/>
              <a:t/>
            </a:r>
            <a:br>
              <a:rPr lang="en-US" altLang="ja-JP" sz="2400" dirty="0" smtClean="0"/>
            </a:br>
            <a:r>
              <a:rPr lang="ja-JP" altLang="en-US" sz="2400" dirty="0" smtClean="0"/>
              <a:t>　　　（研究倫理教育）　　</a:t>
            </a:r>
            <a:r>
              <a:rPr lang="en-US" altLang="ja-JP" sz="2400" dirty="0"/>
              <a:t>				</a:t>
            </a:r>
            <a:r>
              <a:rPr lang="ja-JP" altLang="en-US" sz="2400" dirty="0"/>
              <a:t>⊳</a:t>
            </a:r>
            <a:r>
              <a:rPr lang="ja-JP" altLang="en-US" sz="2400" dirty="0">
                <a:hlinkClick r:id="rId8" action="ppaction://hlinksldjump"/>
              </a:rPr>
              <a:t>スライド </a:t>
            </a:r>
            <a:r>
              <a:rPr lang="en-US" altLang="ja-JP" sz="2400" dirty="0" smtClean="0">
                <a:hlinkClick r:id="rId8" action="ppaction://hlinksldjump"/>
              </a:rPr>
              <a:t>P22</a:t>
            </a:r>
            <a:endParaRPr lang="en-US" altLang="ja-JP" sz="2400" dirty="0" smtClean="0"/>
          </a:p>
          <a:p>
            <a:r>
              <a:rPr lang="ja-JP" altLang="en-US" sz="2400" dirty="0" smtClean="0"/>
              <a:t>５</a:t>
            </a:r>
            <a:r>
              <a:rPr lang="ja-JP" altLang="en-US" sz="2400" dirty="0"/>
              <a:t>．その他</a:t>
            </a:r>
            <a:r>
              <a:rPr lang="en-US" altLang="ja-JP" sz="2400" dirty="0"/>
              <a:t>						</a:t>
            </a:r>
            <a:r>
              <a:rPr lang="ja-JP" altLang="en-US" sz="2400" dirty="0"/>
              <a:t>⊳</a:t>
            </a:r>
            <a:r>
              <a:rPr lang="ja-JP" altLang="en-US" sz="2400" dirty="0">
                <a:hlinkClick r:id="rId9" action="ppaction://hlinksldjump"/>
              </a:rPr>
              <a:t>スライド </a:t>
            </a:r>
            <a:r>
              <a:rPr lang="en-US" altLang="ja-JP" sz="2400" dirty="0" smtClean="0">
                <a:hlinkClick r:id="rId9" action="ppaction://hlinksldjump"/>
              </a:rPr>
              <a:t>P26</a:t>
            </a:r>
            <a:endParaRPr lang="en-US" altLang="ja-JP" sz="2400" dirty="0"/>
          </a:p>
        </p:txBody>
      </p:sp>
      <p:sp>
        <p:nvSpPr>
          <p:cNvPr id="4" name="スライド番号プレースホルダー 3"/>
          <p:cNvSpPr>
            <a:spLocks noGrp="1"/>
          </p:cNvSpPr>
          <p:nvPr>
            <p:ph type="sldNum" sz="quarter" idx="4"/>
          </p:nvPr>
        </p:nvSpPr>
        <p:spPr/>
        <p:txBody>
          <a:bodyPr/>
          <a:lstStyle/>
          <a:p>
            <a:fld id="{9860EDB8-5305-433F-BE41-D7A86D811DB3}" type="slidenum">
              <a:rPr lang="en-US" altLang="ja-JP" smtClean="0"/>
              <a:pPr/>
              <a:t>2</a:t>
            </a:fld>
            <a:endParaRPr lang="ja-JP" altLang="en-US" dirty="0"/>
          </a:p>
        </p:txBody>
      </p:sp>
      <p:pic>
        <p:nvPicPr>
          <p:cNvPr id="5" name="ガイダンス_スライド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70529" y="543886"/>
            <a:ext cx="609600" cy="609600"/>
          </a:xfrm>
          <a:prstGeom prst="rect">
            <a:avLst/>
          </a:prstGeom>
        </p:spPr>
      </p:pic>
    </p:spTree>
    <p:extLst>
      <p:ext uri="{BB962C8B-B14F-4D97-AF65-F5344CB8AC3E}">
        <p14:creationId xmlns:p14="http://schemas.microsoft.com/office/powerpoint/2010/main" val="249818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20</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521207" y="448056"/>
            <a:ext cx="6877119" cy="640080"/>
          </a:xfrm>
        </p:spPr>
        <p:txBody>
          <a:bodyPr rtlCol="0">
            <a:normAutofit fontScale="90000"/>
          </a:bodyPr>
          <a:lstStyle/>
          <a:p>
            <a:pPr rtl="0"/>
            <a:r>
              <a:rPr lang="ja-JP" altLang="en-US" dirty="0">
                <a:cs typeface="Segoe UI Light" panose="020B0502040204020203" pitchFamily="34" charset="0"/>
              </a:rPr>
              <a:t>３．授業について</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（２）</a:t>
            </a:r>
            <a:r>
              <a:rPr lang="ja-JP" altLang="en-US" dirty="0" smtClean="0">
                <a:cs typeface="Segoe UI Light" panose="020B0502040204020203" pitchFamily="34" charset="0"/>
              </a:rPr>
              <a:t>教室・校舎の見方について</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6" name="テキスト ボックス 5">
            <a:extLst>
              <a:ext uri="{FF2B5EF4-FFF2-40B4-BE49-F238E27FC236}">
                <a16:creationId xmlns:a16="http://schemas.microsoft.com/office/drawing/2014/main" id="{F5835360-72B8-4A76-B85D-4CB3BA9B50CB}"/>
              </a:ext>
            </a:extLst>
          </p:cNvPr>
          <p:cNvSpPr txBox="1"/>
          <p:nvPr/>
        </p:nvSpPr>
        <p:spPr>
          <a:xfrm>
            <a:off x="737107" y="5545853"/>
            <a:ext cx="10790260" cy="129266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教室や、曜日・時限、担当教員が変更になる場合があります。</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その場合、法政ポータルサイト「 </a:t>
            </a:r>
            <a:r>
              <a:rPr kumimoji="1" lang="en-US" altLang="ja-JP" sz="2400" b="1" dirty="0" err="1">
                <a:solidFill>
                  <a:srgbClr val="D24726"/>
                </a:solidFill>
                <a:latin typeface="Meiryo UI" panose="020B0604030504040204" pitchFamily="50" charset="-128"/>
                <a:ea typeface="Meiryo UI" panose="020B0604030504040204" pitchFamily="50" charset="-128"/>
              </a:rPr>
              <a:t>Hoppii</a:t>
            </a:r>
            <a:r>
              <a:rPr kumimoji="1" lang="ja-JP" altLang="en-US" sz="2400" b="1" dirty="0">
                <a:solidFill>
                  <a:srgbClr val="D24726"/>
                </a:solidFill>
                <a:latin typeface="Meiryo UI" panose="020B0604030504040204" pitchFamily="50" charset="-128"/>
                <a:ea typeface="Meiryo UI" panose="020B0604030504040204" pitchFamily="50" charset="-128"/>
              </a:rPr>
              <a:t>（ホッピ）</a:t>
            </a:r>
            <a:r>
              <a:rPr kumimoji="1" lang="ja-JP" altLang="en-US" dirty="0">
                <a:latin typeface="Meiryo UI" panose="020B0604030504040204" pitchFamily="50" charset="-128"/>
                <a:ea typeface="Meiryo UI" panose="020B0604030504040204" pitchFamily="50" charset="-128"/>
              </a:rPr>
              <a:t>」内の</a:t>
            </a:r>
            <a:r>
              <a:rPr kumimoji="1" lang="ja-JP" altLang="en-US" sz="2400" b="1" dirty="0">
                <a:solidFill>
                  <a:srgbClr val="D24726"/>
                </a:solidFill>
                <a:latin typeface="Meiryo UI" panose="020B0604030504040204" pitchFamily="50" charset="-128"/>
                <a:ea typeface="Meiryo UI" panose="020B0604030504040204" pitchFamily="50" charset="-128"/>
              </a:rPr>
              <a:t>学習支援システム</a:t>
            </a:r>
            <a:r>
              <a:rPr kumimoji="1" lang="ja-JP" altLang="en-US" dirty="0">
                <a:latin typeface="Meiryo UI" panose="020B0604030504040204" pitchFamily="50" charset="-128"/>
                <a:ea typeface="Meiryo UI" panose="020B0604030504040204" pitchFamily="50" charset="-128"/>
              </a:rPr>
              <a:t>でお知らせします。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p>
        </p:txBody>
      </p:sp>
      <p:sp>
        <p:nvSpPr>
          <p:cNvPr id="12" name="テキスト ボックス 11">
            <a:extLst>
              <a:ext uri="{FF2B5EF4-FFF2-40B4-BE49-F238E27FC236}">
                <a16:creationId xmlns:a16="http://schemas.microsoft.com/office/drawing/2014/main" id="{F5835360-72B8-4A76-B85D-4CB3BA9B50CB}"/>
              </a:ext>
            </a:extLst>
          </p:cNvPr>
          <p:cNvSpPr txBox="1"/>
          <p:nvPr/>
        </p:nvSpPr>
        <p:spPr>
          <a:xfrm>
            <a:off x="858266" y="2691092"/>
            <a:ext cx="10790260" cy="2585323"/>
          </a:xfrm>
          <a:prstGeom prst="rect">
            <a:avLst/>
          </a:prstGeom>
          <a:noFill/>
        </p:spPr>
        <p:txBody>
          <a:bodyPr wrap="squar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教室表示の見方</a:t>
            </a:r>
            <a:r>
              <a:rPr lang="en-US" altLang="ja-JP" b="1" dirty="0" smtClean="0">
                <a:latin typeface="Meiryo UI" panose="020B0604030504040204" pitchFamily="50" charset="-128"/>
                <a:ea typeface="Meiryo UI" panose="020B0604030504040204" pitchFamily="50" charset="-128"/>
              </a:rPr>
              <a:t>】</a:t>
            </a:r>
          </a:p>
          <a:p>
            <a:r>
              <a:rPr lang="en-US" altLang="ja-JP" dirty="0" smtClean="0">
                <a:latin typeface="Meiryo UI" panose="020B0604030504040204" pitchFamily="50" charset="-128"/>
                <a:ea typeface="Meiryo UI" panose="020B0604030504040204" pitchFamily="50" charset="-128"/>
              </a:rPr>
              <a:t>S</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数字</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桁＝外濠校舎（数字上</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桁目が階数</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F</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数字</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桁＝富士見坂校舎（数字上</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桁目が階数</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F</a:t>
            </a:r>
            <a:r>
              <a:rPr lang="ja-JP" altLang="en-US" dirty="0">
                <a:latin typeface="Meiryo UI" panose="020B0604030504040204" pitchFamily="50" charset="-128"/>
                <a:ea typeface="Meiryo UI" panose="020B0604030504040204" pitchFamily="50" charset="-128"/>
              </a:rPr>
              <a:t>遠隔＝富士見坂校舎</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階遠隔</a:t>
            </a:r>
            <a:r>
              <a:rPr lang="ja-JP" altLang="en-US" dirty="0" smtClean="0">
                <a:latin typeface="Meiryo UI" panose="020B0604030504040204" pitchFamily="50" charset="-128"/>
                <a:ea typeface="Meiryo UI" panose="020B0604030504040204" pitchFamily="50" charset="-128"/>
              </a:rPr>
              <a:t>講義室</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数字</a:t>
            </a: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桁＝ボアソナードタワー（数字上</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桁が階数</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G</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数字</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桁＝富士見ゲート（数字上</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桁目が階数</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Ｙ</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数字</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桁＝大内山校舎（数字上</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桁目が階数</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hlinkClick r:id="rId5"/>
              </a:rPr>
              <a:t>各校舎の配置について</a:t>
            </a:r>
            <a:r>
              <a:rPr lang="ja-JP" altLang="en-US"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hlinkClick r:id="rId6"/>
              </a:rPr>
              <a:t>教室の配置について</a:t>
            </a:r>
            <a:r>
              <a:rPr lang="ja-JP" altLang="en-US" b="1" dirty="0" smtClean="0">
                <a:latin typeface="Meiryo UI" panose="020B0604030504040204" pitchFamily="50" charset="-128"/>
                <a:ea typeface="Meiryo UI" panose="020B0604030504040204" pitchFamily="50" charset="-128"/>
              </a:rPr>
              <a:t>」も併せてご確認ください。</a:t>
            </a:r>
            <a:endParaRPr lang="en-US" altLang="ja-JP"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F5835360-72B8-4A76-B85D-4CB3BA9B50CB}"/>
              </a:ext>
            </a:extLst>
          </p:cNvPr>
          <p:cNvSpPr txBox="1"/>
          <p:nvPr/>
        </p:nvSpPr>
        <p:spPr>
          <a:xfrm>
            <a:off x="737107" y="1586254"/>
            <a:ext cx="10790260" cy="646331"/>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授業教室は、時間割にて確認してください。</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法学部</a:t>
            </a:r>
            <a:r>
              <a:rPr kumimoji="1" lang="en-US" altLang="ja-JP" dirty="0">
                <a:latin typeface="Meiryo UI" panose="020B0604030504040204" pitchFamily="50" charset="-128"/>
                <a:ea typeface="Meiryo UI" panose="020B0604030504040204" pitchFamily="50" charset="-128"/>
              </a:rPr>
              <a:t>HP</a:t>
            </a:r>
            <a:r>
              <a:rPr kumimoji="1" lang="ja-JP" altLang="en-US" dirty="0">
                <a:latin typeface="Meiryo UI" panose="020B0604030504040204" pitchFamily="50" charset="-128"/>
                <a:ea typeface="Meiryo UI" panose="020B0604030504040204" pitchFamily="50" charset="-128"/>
              </a:rPr>
              <a:t>「</a:t>
            </a:r>
            <a:r>
              <a:rPr lang="en-US" altLang="zh-TW" dirty="0">
                <a:latin typeface="Meiryo UI" panose="020B0604030504040204" pitchFamily="50" charset="-128"/>
                <a:ea typeface="Meiryo UI" panose="020B0604030504040204" pitchFamily="50" charset="-128"/>
                <a:hlinkClick r:id="rId7"/>
              </a:rPr>
              <a:t>2022</a:t>
            </a:r>
            <a:r>
              <a:rPr lang="zh-TW" altLang="en-US" dirty="0">
                <a:latin typeface="Meiryo UI" panose="020B0604030504040204" pitchFamily="50" charset="-128"/>
                <a:ea typeface="Meiryo UI" panose="020B0604030504040204" pitchFamily="50" charset="-128"/>
                <a:hlinkClick r:id="rId7"/>
              </a:rPr>
              <a:t>年度授業関連情報（履修登録等）</a:t>
            </a:r>
            <a:r>
              <a:rPr lang="en-US" altLang="zh-TW" dirty="0">
                <a:latin typeface="Meiryo UI" panose="020B0604030504040204" pitchFamily="50" charset="-128"/>
                <a:ea typeface="Meiryo UI" panose="020B0604030504040204" pitchFamily="50" charset="-128"/>
                <a:hlinkClick r:id="rId7"/>
              </a:rPr>
              <a:t>【</a:t>
            </a:r>
            <a:r>
              <a:rPr lang="zh-TW" altLang="en-US" dirty="0">
                <a:latin typeface="Meiryo UI" panose="020B0604030504040204" pitchFamily="50" charset="-128"/>
                <a:ea typeface="Meiryo UI" panose="020B0604030504040204" pitchFamily="50" charset="-128"/>
                <a:hlinkClick r:id="rId7"/>
              </a:rPr>
              <a:t>法学部</a:t>
            </a:r>
            <a:r>
              <a:rPr lang="en-US" altLang="zh-TW" dirty="0">
                <a:latin typeface="Meiryo UI" panose="020B0604030504040204" pitchFamily="50" charset="-128"/>
                <a:ea typeface="Meiryo UI" panose="020B0604030504040204" pitchFamily="50" charset="-128"/>
                <a:hlinkClick r:id="rId7"/>
              </a:rPr>
              <a:t>】</a:t>
            </a:r>
            <a:r>
              <a:rPr lang="ja-JP" altLang="en-US" dirty="0" smtClean="0">
                <a:latin typeface="Meiryo UI" panose="020B0604030504040204" pitchFamily="50" charset="-128"/>
                <a:ea typeface="Meiryo UI" panose="020B0604030504040204" pitchFamily="50" charset="-128"/>
              </a:rPr>
              <a:t>」に時間割は掲載しています。</a:t>
            </a:r>
            <a:endParaRPr kumimoji="1" lang="en-US" altLang="ja-JP" dirty="0">
              <a:latin typeface="Meiryo UI" panose="020B0604030504040204" pitchFamily="50" charset="-128"/>
              <a:ea typeface="Meiryo UI" panose="020B0604030504040204" pitchFamily="50" charset="-128"/>
            </a:endParaRPr>
          </a:p>
        </p:txBody>
      </p:sp>
      <p:pic>
        <p:nvPicPr>
          <p:cNvPr id="2" name="ガイダンス_スライド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1953" y="537135"/>
            <a:ext cx="609600" cy="609600"/>
          </a:xfrm>
          <a:prstGeom prst="rect">
            <a:avLst/>
          </a:prstGeom>
        </p:spPr>
      </p:pic>
    </p:spTree>
    <p:extLst>
      <p:ext uri="{BB962C8B-B14F-4D97-AF65-F5344CB8AC3E}">
        <p14:creationId xmlns:p14="http://schemas.microsoft.com/office/powerpoint/2010/main" val="259367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21</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521207" y="448056"/>
            <a:ext cx="6877119" cy="640080"/>
          </a:xfrm>
        </p:spPr>
        <p:txBody>
          <a:bodyPr rtlCol="0">
            <a:normAutofit fontScale="90000"/>
          </a:bodyPr>
          <a:lstStyle/>
          <a:p>
            <a:pPr rtl="0"/>
            <a:r>
              <a:rPr lang="ja-JP" altLang="en-US" dirty="0">
                <a:cs typeface="Segoe UI Light" panose="020B0502040204020203" pitchFamily="34" charset="0"/>
              </a:rPr>
              <a:t>３．授業について</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（３）休講・補講</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6" name="テキスト ボックス 5">
            <a:extLst>
              <a:ext uri="{FF2B5EF4-FFF2-40B4-BE49-F238E27FC236}">
                <a16:creationId xmlns:a16="http://schemas.microsoft.com/office/drawing/2014/main" id="{F5835360-72B8-4A76-B85D-4CB3BA9B50CB}"/>
              </a:ext>
            </a:extLst>
          </p:cNvPr>
          <p:cNvSpPr txBox="1"/>
          <p:nvPr/>
        </p:nvSpPr>
        <p:spPr>
          <a:xfrm>
            <a:off x="521207" y="1438041"/>
            <a:ext cx="10790260" cy="3847207"/>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担当教員が公用、校務、病欠等により、授業がお休みになる場合があります（「 </a:t>
            </a:r>
            <a:r>
              <a:rPr kumimoji="1" lang="ja-JP" altLang="en-US" sz="3200" b="1" dirty="0">
                <a:solidFill>
                  <a:srgbClr val="D24726"/>
                </a:solidFill>
                <a:latin typeface="Meiryo UI" panose="020B0604030504040204" pitchFamily="50" charset="-128"/>
                <a:ea typeface="Meiryo UI" panose="020B0604030504040204" pitchFamily="50" charset="-128"/>
              </a:rPr>
              <a:t>休講</a:t>
            </a:r>
            <a:r>
              <a:rPr kumimoji="1" lang="ja-JP" altLang="en-US" dirty="0">
                <a:latin typeface="Meiryo UI" panose="020B0604030504040204" pitchFamily="50" charset="-128"/>
                <a:ea typeface="Meiryo UI" panose="020B0604030504040204" pitchFamily="50" charset="-128"/>
              </a:rPr>
              <a:t> 」と言います）。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授業の進度や休講を補うために、「 </a:t>
            </a:r>
            <a:r>
              <a:rPr kumimoji="1" lang="ja-JP" altLang="en-US" sz="3200" b="1" dirty="0">
                <a:solidFill>
                  <a:srgbClr val="D24726"/>
                </a:solidFill>
                <a:latin typeface="Meiryo UI" panose="020B0604030504040204" pitchFamily="50" charset="-128"/>
                <a:ea typeface="Meiryo UI" panose="020B0604030504040204" pitchFamily="50" charset="-128"/>
              </a:rPr>
              <a:t>補講</a:t>
            </a:r>
            <a:r>
              <a:rPr kumimoji="1" lang="ja-JP" altLang="en-US" dirty="0">
                <a:latin typeface="Meiryo UI" panose="020B0604030504040204" pitchFamily="50" charset="-128"/>
                <a:ea typeface="Meiryo UI" panose="020B0604030504040204" pitchFamily="50" charset="-128"/>
              </a:rPr>
              <a:t> 」をおこなう場合があります。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休講や補講の情報は、法政ポータルサイト「</a:t>
            </a:r>
            <a:r>
              <a:rPr kumimoji="1" lang="en-US" altLang="ja-JP" dirty="0" err="1">
                <a:latin typeface="Meiryo UI" panose="020B0604030504040204" pitchFamily="50" charset="-128"/>
                <a:ea typeface="Meiryo UI" panose="020B0604030504040204" pitchFamily="50" charset="-128"/>
              </a:rPr>
              <a:t>Hoppii</a:t>
            </a:r>
            <a:r>
              <a:rPr kumimoji="1" lang="ja-JP" altLang="en-US" dirty="0">
                <a:latin typeface="Meiryo UI" panose="020B0604030504040204" pitchFamily="50" charset="-128"/>
                <a:ea typeface="Meiryo UI" panose="020B0604030504040204" pitchFamily="50" charset="-128"/>
              </a:rPr>
              <a:t>（ホッピ）」内学習支援システムでお知らせします。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緊急事態等による</a:t>
            </a:r>
            <a:r>
              <a:rPr kumimoji="1" lang="ja-JP" altLang="en-US" dirty="0" smtClean="0">
                <a:latin typeface="Meiryo UI" panose="020B0604030504040204" pitchFamily="50" charset="-128"/>
                <a:ea typeface="Meiryo UI" panose="020B0604030504040204" pitchFamily="50" charset="-128"/>
              </a:rPr>
              <a:t>休講に</a:t>
            </a:r>
            <a:r>
              <a:rPr kumimoji="1" lang="ja-JP" altLang="en-US" dirty="0">
                <a:latin typeface="Meiryo UI" panose="020B0604030504040204" pitchFamily="50" charset="-128"/>
                <a:ea typeface="Meiryo UI" panose="020B0604030504040204" pitchFamily="50" charset="-128"/>
              </a:rPr>
              <a:t>ついては、「履修の</a:t>
            </a:r>
            <a:r>
              <a:rPr kumimoji="1" lang="ja-JP" altLang="en-US" dirty="0" smtClean="0">
                <a:latin typeface="Meiryo UI" panose="020B0604030504040204" pitchFamily="50" charset="-128"/>
                <a:ea typeface="Meiryo UI" panose="020B0604030504040204" pitchFamily="50" charset="-128"/>
              </a:rPr>
              <a:t>手引き」</a:t>
            </a:r>
            <a:r>
              <a:rPr kumimoji="1" lang="en-US" altLang="ja-JP" dirty="0">
                <a:latin typeface="Meiryo UI" panose="020B0604030504040204" pitchFamily="50" charset="-128"/>
                <a:ea typeface="Meiryo UI" panose="020B0604030504040204" pitchFamily="50" charset="-128"/>
              </a:rPr>
              <a:t> </a:t>
            </a:r>
            <a:r>
              <a:rPr kumimoji="1" lang="en-US" altLang="ja-JP" dirty="0" smtClean="0">
                <a:latin typeface="Meiryo UI" panose="020B0604030504040204" pitchFamily="50" charset="-128"/>
                <a:ea typeface="Meiryo UI" panose="020B0604030504040204" pitchFamily="50" charset="-128"/>
              </a:rPr>
              <a:t>P166</a:t>
            </a:r>
            <a:r>
              <a:rPr kumimoji="1" lang="ja-JP" altLang="en-US" dirty="0" smtClean="0">
                <a:latin typeface="Meiryo UI" panose="020B0604030504040204" pitchFamily="50" charset="-128"/>
                <a:ea typeface="Meiryo UI" panose="020B0604030504040204" pitchFamily="50" charset="-128"/>
              </a:rPr>
              <a:t>を</a:t>
            </a:r>
            <a:r>
              <a:rPr kumimoji="1" lang="ja-JP" altLang="en-US" dirty="0">
                <a:latin typeface="Meiryo UI" panose="020B0604030504040204" pitchFamily="50" charset="-128"/>
                <a:ea typeface="Meiryo UI" panose="020B0604030504040204" pitchFamily="50" charset="-128"/>
              </a:rPr>
              <a:t>確認してください。</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77E565BB-E2BC-460F-856B-DF624B9DA557}"/>
              </a:ext>
            </a:extLst>
          </p:cNvPr>
          <p:cNvSpPr txBox="1"/>
          <p:nvPr/>
        </p:nvSpPr>
        <p:spPr>
          <a:xfrm>
            <a:off x="7853303" y="626471"/>
            <a:ext cx="3795223"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P127</a:t>
            </a:r>
            <a:r>
              <a:rPr kumimoji="1" lang="ja-JP" altLang="en-US" sz="2400" dirty="0" err="1" smtClean="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他</a:t>
            </a:r>
          </a:p>
        </p:txBody>
      </p:sp>
      <p:pic>
        <p:nvPicPr>
          <p:cNvPr id="2" name="ガイダンス_スライド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4966" y="552503"/>
            <a:ext cx="609600" cy="609600"/>
          </a:xfrm>
          <a:prstGeom prst="rect">
            <a:avLst/>
          </a:prstGeom>
        </p:spPr>
      </p:pic>
    </p:spTree>
    <p:extLst>
      <p:ext uri="{BB962C8B-B14F-4D97-AF65-F5344CB8AC3E}">
        <p14:creationId xmlns:p14="http://schemas.microsoft.com/office/powerpoint/2010/main" val="255312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B1454CC-F5AB-4789-BDB0-6AE85198C7A2}"/>
              </a:ext>
            </a:extLst>
          </p:cNvPr>
          <p:cNvSpPr>
            <a:spLocks noGrp="1"/>
          </p:cNvSpPr>
          <p:nvPr>
            <p:ph sz="quarter" idx="13"/>
          </p:nvPr>
        </p:nvSpPr>
        <p:spPr>
          <a:xfrm>
            <a:off x="539496" y="2560320"/>
            <a:ext cx="11279972" cy="3942080"/>
          </a:xfrm>
        </p:spPr>
        <p:txBody>
          <a:bodyPr>
            <a:normAutofit/>
          </a:bodyPr>
          <a:lstStyle/>
          <a:p>
            <a:r>
              <a:rPr kumimoji="1" lang="ja-JP" altLang="en-US" dirty="0"/>
              <a:t>（１）試験</a:t>
            </a:r>
            <a:r>
              <a:rPr kumimoji="1" lang="en-US" altLang="ja-JP" dirty="0"/>
              <a:t>					</a:t>
            </a:r>
            <a:r>
              <a:rPr kumimoji="1" lang="ja-JP" altLang="en-US" dirty="0"/>
              <a:t>⊳</a:t>
            </a:r>
            <a:r>
              <a:rPr kumimoji="1" lang="ja-JP" altLang="en-US" dirty="0">
                <a:hlinkClick r:id="rId5" action="ppaction://hlinksldjump"/>
              </a:rPr>
              <a:t>スライド </a:t>
            </a:r>
            <a:r>
              <a:rPr kumimoji="1" lang="en-US" altLang="ja-JP" dirty="0" smtClean="0">
                <a:hlinkClick r:id="rId5" action="ppaction://hlinksldjump"/>
              </a:rPr>
              <a:t>P23</a:t>
            </a:r>
            <a:endParaRPr kumimoji="1" lang="en-US" altLang="ja-JP" dirty="0"/>
          </a:p>
          <a:p>
            <a:r>
              <a:rPr lang="ja-JP" altLang="en-US" dirty="0" smtClean="0"/>
              <a:t>（２）</a:t>
            </a:r>
            <a:r>
              <a:rPr lang="ja-JP" altLang="en-US" dirty="0">
                <a:cs typeface="Segoe UI Light" panose="020B0502040204020203" pitchFamily="34" charset="0"/>
              </a:rPr>
              <a:t>不正行為について</a:t>
            </a:r>
            <a:r>
              <a:rPr lang="en-US" altLang="ja-JP" dirty="0"/>
              <a:t>			</a:t>
            </a:r>
            <a:r>
              <a:rPr lang="ja-JP" altLang="en-US" dirty="0"/>
              <a:t>⊳</a:t>
            </a:r>
            <a:r>
              <a:rPr lang="ja-JP" altLang="en-US" dirty="0">
                <a:hlinkClick r:id="rId6" action="ppaction://hlinksldjump"/>
              </a:rPr>
              <a:t>スライド </a:t>
            </a:r>
            <a:r>
              <a:rPr lang="en-US" altLang="ja-JP" dirty="0" smtClean="0">
                <a:hlinkClick r:id="rId6" action="ppaction://hlinksldjump"/>
              </a:rPr>
              <a:t>P24</a:t>
            </a:r>
            <a:endParaRPr lang="en-US" altLang="ja-JP" dirty="0"/>
          </a:p>
          <a:p>
            <a:r>
              <a:rPr lang="ja-JP" altLang="en-US" dirty="0" smtClean="0"/>
              <a:t>（</a:t>
            </a:r>
            <a:r>
              <a:rPr lang="ja-JP" altLang="en-US" dirty="0"/>
              <a:t>３</a:t>
            </a:r>
            <a:r>
              <a:rPr lang="ja-JP" altLang="en-US" dirty="0" smtClean="0"/>
              <a:t>）成績</a:t>
            </a:r>
            <a:r>
              <a:rPr lang="en-US" altLang="ja-JP" dirty="0" smtClean="0"/>
              <a:t>					</a:t>
            </a:r>
            <a:r>
              <a:rPr lang="ja-JP" altLang="en-US" dirty="0" smtClean="0"/>
              <a:t>⊳</a:t>
            </a:r>
            <a:r>
              <a:rPr lang="ja-JP" altLang="en-US" dirty="0" smtClean="0">
                <a:hlinkClick r:id="rId7" action="ppaction://hlinksldjump"/>
              </a:rPr>
              <a:t>スライド </a:t>
            </a:r>
            <a:r>
              <a:rPr lang="en-US" altLang="ja-JP" dirty="0" smtClean="0">
                <a:hlinkClick r:id="rId7" action="ppaction://hlinksldjump"/>
              </a:rPr>
              <a:t>P25</a:t>
            </a:r>
            <a:endParaRPr lang="en-US" altLang="ja-JP" dirty="0"/>
          </a:p>
        </p:txBody>
      </p:sp>
      <p:sp>
        <p:nvSpPr>
          <p:cNvPr id="2" name="タイトル 1">
            <a:extLst>
              <a:ext uri="{FF2B5EF4-FFF2-40B4-BE49-F238E27FC236}">
                <a16:creationId xmlns:a16="http://schemas.microsoft.com/office/drawing/2014/main" id="{04EC3D5E-7062-4ECF-8EFF-7028A12642E7}"/>
              </a:ext>
            </a:extLst>
          </p:cNvPr>
          <p:cNvSpPr>
            <a:spLocks noGrp="1"/>
          </p:cNvSpPr>
          <p:nvPr>
            <p:ph type="title"/>
          </p:nvPr>
        </p:nvSpPr>
        <p:spPr/>
        <p:txBody>
          <a:bodyPr/>
          <a:lstStyle/>
          <a:p>
            <a:r>
              <a:rPr lang="ja-JP" altLang="en-US" dirty="0"/>
              <a:t>４．試験や成績について</a:t>
            </a:r>
            <a:endParaRPr lang="en-US" altLang="ja-JP" dirty="0"/>
          </a:p>
        </p:txBody>
      </p:sp>
      <p:sp>
        <p:nvSpPr>
          <p:cNvPr id="5" name="スライド番号プレースホルダー 3">
            <a:extLst>
              <a:ext uri="{FF2B5EF4-FFF2-40B4-BE49-F238E27FC236}">
                <a16:creationId xmlns:a16="http://schemas.microsoft.com/office/drawing/2014/main" id="{F1BED1D2-3563-45C5-9234-74E0D8919837}"/>
              </a:ext>
            </a:extLst>
          </p:cNvPr>
          <p:cNvSpPr txBox="1">
            <a:spLocks/>
          </p:cNvSpPr>
          <p:nvPr/>
        </p:nvSpPr>
        <p:spPr>
          <a:xfrm>
            <a:off x="8375904" y="6244592"/>
            <a:ext cx="3276600" cy="365125"/>
          </a:xfrm>
          <a:prstGeom prst="rect">
            <a:avLst/>
          </a:prstGeom>
        </p:spPr>
        <p:txBody>
          <a:bodyPr/>
          <a:ls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860EDB8-5305-433F-BE41-D7A86D811DB3}" type="slidenum">
              <a:rPr lang="en-US" altLang="ja-JP" sz="1200" smtClean="0">
                <a:latin typeface="Meiryo UI" panose="020B0604030504040204" pitchFamily="50" charset="-128"/>
                <a:ea typeface="Meiryo UI" panose="020B0604030504040204" pitchFamily="50" charset="-128"/>
              </a:rPr>
              <a:pPr algn="r"/>
              <a:t>22</a:t>
            </a:fld>
            <a:endParaRPr lang="ja-JP" altLang="en-US" sz="1200" dirty="0">
              <a:latin typeface="Meiryo UI" panose="020B0604030504040204" pitchFamily="50" charset="-128"/>
              <a:ea typeface="Meiryo UI" panose="020B0604030504040204" pitchFamily="50" charset="-128"/>
            </a:endParaRPr>
          </a:p>
        </p:txBody>
      </p:sp>
      <p:pic>
        <p:nvPicPr>
          <p:cNvPr id="4" name="ガイダンス_スライド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69882" y="1620331"/>
            <a:ext cx="609600" cy="609600"/>
          </a:xfrm>
          <a:prstGeom prst="rect">
            <a:avLst/>
          </a:prstGeom>
        </p:spPr>
      </p:pic>
    </p:spTree>
    <p:extLst>
      <p:ext uri="{BB962C8B-B14F-4D97-AF65-F5344CB8AC3E}">
        <p14:creationId xmlns:p14="http://schemas.microsoft.com/office/powerpoint/2010/main" val="335521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23</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521207" y="448056"/>
            <a:ext cx="6877119" cy="640080"/>
          </a:xfrm>
        </p:spPr>
        <p:txBody>
          <a:bodyPr rtlCol="0">
            <a:normAutofit fontScale="90000"/>
          </a:bodyPr>
          <a:lstStyle/>
          <a:p>
            <a:pPr rtl="0"/>
            <a:r>
              <a:rPr lang="ja-JP" altLang="en-US" dirty="0">
                <a:cs typeface="Segoe UI Light" panose="020B0502040204020203" pitchFamily="34" charset="0"/>
              </a:rPr>
              <a:t>４．試験や成績について</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（１）試験</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6" name="テキスト ボックス 5">
            <a:extLst>
              <a:ext uri="{FF2B5EF4-FFF2-40B4-BE49-F238E27FC236}">
                <a16:creationId xmlns:a16="http://schemas.microsoft.com/office/drawing/2014/main" id="{F5835360-72B8-4A76-B85D-4CB3BA9B50CB}"/>
              </a:ext>
            </a:extLst>
          </p:cNvPr>
          <p:cNvSpPr txBox="1"/>
          <p:nvPr/>
        </p:nvSpPr>
        <p:spPr>
          <a:xfrm>
            <a:off x="521207" y="1893455"/>
            <a:ext cx="11311806" cy="286232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試験は、定期試験期間の試験（オンライン試験・対面試験含む</a:t>
            </a:r>
            <a:r>
              <a:rPr kumimoji="1" lang="ja-JP" altLang="en-US" dirty="0" smtClean="0">
                <a:latin typeface="Meiryo UI" panose="020B0604030504040204" pitchFamily="50" charset="-128"/>
                <a:ea typeface="Meiryo UI" panose="020B0604030504040204" pitchFamily="50" charset="-128"/>
              </a:rPr>
              <a:t>）、授業内</a:t>
            </a:r>
            <a:r>
              <a:rPr kumimoji="1" lang="ja-JP" altLang="en-US" dirty="0">
                <a:latin typeface="Meiryo UI" panose="020B0604030504040204" pitchFamily="50" charset="-128"/>
                <a:ea typeface="Meiryo UI" panose="020B0604030504040204" pitchFamily="50" charset="-128"/>
              </a:rPr>
              <a:t>試験（オンライン試験・対面試験含む）</a:t>
            </a:r>
            <a:r>
              <a:rPr kumimoji="1" lang="ja-JP" altLang="en-US" dirty="0" smtClean="0">
                <a:latin typeface="Meiryo UI" panose="020B0604030504040204" pitchFamily="50" charset="-128"/>
                <a:ea typeface="Meiryo UI" panose="020B0604030504040204" pitchFamily="50" charset="-128"/>
              </a:rPr>
              <a:t>、</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期末</a:t>
            </a:r>
            <a:r>
              <a:rPr kumimoji="1" lang="ja-JP" altLang="en-US" dirty="0">
                <a:latin typeface="Meiryo UI" panose="020B0604030504040204" pitchFamily="50" charset="-128"/>
                <a:ea typeface="Meiryo UI" panose="020B0604030504040204" pitchFamily="50" charset="-128"/>
              </a:rPr>
              <a:t>レポート（オンライン上での提出受付含む</a:t>
            </a:r>
            <a:r>
              <a:rPr kumimoji="1" lang="ja-JP" altLang="en-US" dirty="0" smtClean="0">
                <a:latin typeface="Meiryo UI" panose="020B0604030504040204" pitchFamily="50" charset="-128"/>
                <a:ea typeface="Meiryo UI" panose="020B0604030504040204" pitchFamily="50" charset="-128"/>
              </a:rPr>
              <a:t>）等多岐にわたっています。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また、科目によっては、授業期間中</a:t>
            </a:r>
            <a:r>
              <a:rPr kumimoji="1" lang="ja-JP" altLang="en-US" dirty="0" smtClean="0">
                <a:latin typeface="Meiryo UI" panose="020B0604030504040204" pitchFamily="50" charset="-128"/>
                <a:ea typeface="Meiryo UI" panose="020B0604030504040204" pitchFamily="50" charset="-128"/>
              </a:rPr>
              <a:t>の課題提出のみで試験を行わない「平常点」評価の授業もあります。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試験方法については、シラバスや学習支援システムのお知らせで確認してください。</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r>
              <a:rPr kumimoji="1" lang="en-US" altLang="ja-JP"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定期試験期間（春学期は</a:t>
            </a:r>
            <a:r>
              <a:rPr kumimoji="1" lang="en-US" altLang="ja-JP" dirty="0" smtClean="0">
                <a:latin typeface="Meiryo UI" panose="020B0604030504040204" pitchFamily="50" charset="-128"/>
                <a:ea typeface="Meiryo UI" panose="020B0604030504040204" pitchFamily="50" charset="-128"/>
              </a:rPr>
              <a:t>7</a:t>
            </a:r>
            <a:r>
              <a:rPr kumimoji="1" lang="ja-JP" altLang="en-US" dirty="0" smtClean="0">
                <a:latin typeface="Meiryo UI" panose="020B0604030504040204" pitchFamily="50" charset="-128"/>
                <a:ea typeface="Meiryo UI" panose="020B0604030504040204" pitchFamily="50" charset="-128"/>
              </a:rPr>
              <a:t>月</a:t>
            </a:r>
            <a:r>
              <a:rPr kumimoji="1" lang="en-US" altLang="ja-JP" dirty="0" smtClean="0">
                <a:latin typeface="Meiryo UI" panose="020B0604030504040204" pitchFamily="50" charset="-128"/>
                <a:ea typeface="Meiryo UI" panose="020B0604030504040204" pitchFamily="50" charset="-128"/>
              </a:rPr>
              <a:t>21</a:t>
            </a:r>
            <a:r>
              <a:rPr kumimoji="1" lang="ja-JP" altLang="en-US" dirty="0" smtClean="0">
                <a:latin typeface="Meiryo UI" panose="020B0604030504040204" pitchFamily="50" charset="-128"/>
                <a:ea typeface="Meiryo UI" panose="020B0604030504040204" pitchFamily="50" charset="-128"/>
              </a:rPr>
              <a:t>日～</a:t>
            </a:r>
            <a:r>
              <a:rPr kumimoji="1" lang="en-US" altLang="ja-JP" dirty="0" smtClean="0">
                <a:latin typeface="Meiryo UI" panose="020B0604030504040204" pitchFamily="50" charset="-128"/>
                <a:ea typeface="Meiryo UI" panose="020B0604030504040204" pitchFamily="50" charset="-128"/>
              </a:rPr>
              <a:t>30</a:t>
            </a:r>
            <a:r>
              <a:rPr kumimoji="1" lang="ja-JP" altLang="en-US" dirty="0" smtClean="0">
                <a:latin typeface="Meiryo UI" panose="020B0604030504040204" pitchFamily="50" charset="-128"/>
                <a:ea typeface="Meiryo UI" panose="020B0604030504040204" pitchFamily="50" charset="-128"/>
              </a:rPr>
              <a:t>日）に試験を行う授業は、通常の授業時限・教室と異なるため</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注意が必要です。</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日時・教室は、法学部</a:t>
            </a:r>
            <a:r>
              <a:rPr kumimoji="1" lang="en-US" altLang="ja-JP" dirty="0" smtClean="0">
                <a:latin typeface="Meiryo UI" panose="020B0604030504040204" pitchFamily="50" charset="-128"/>
                <a:ea typeface="Meiryo UI" panose="020B0604030504040204" pitchFamily="50" charset="-128"/>
              </a:rPr>
              <a:t>HP</a:t>
            </a:r>
            <a:r>
              <a:rPr kumimoji="1" lang="ja-JP" altLang="en-US" dirty="0">
                <a:latin typeface="Meiryo UI" panose="020B0604030504040204" pitchFamily="50" charset="-128"/>
                <a:ea typeface="Meiryo UI" panose="020B0604030504040204" pitchFamily="50" charset="-128"/>
              </a:rPr>
              <a:t>「試験・成績関連</a:t>
            </a:r>
            <a:r>
              <a:rPr kumimoji="1" lang="ja-JP" altLang="en-US" dirty="0" smtClean="0">
                <a:latin typeface="Meiryo UI" panose="020B0604030504040204" pitchFamily="50" charset="-128"/>
                <a:ea typeface="Meiryo UI" panose="020B0604030504040204" pitchFamily="50" charset="-128"/>
              </a:rPr>
              <a:t>情報」等で掲載するため、必ずご確認ください。</a:t>
            </a:r>
            <a:endParaRPr kumimoji="1" lang="en-US" altLang="ja-JP" dirty="0" smtClean="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77E565BB-E2BC-460F-856B-DF624B9DA557}"/>
              </a:ext>
            </a:extLst>
          </p:cNvPr>
          <p:cNvSpPr txBox="1"/>
          <p:nvPr/>
        </p:nvSpPr>
        <p:spPr>
          <a:xfrm>
            <a:off x="8371927" y="626471"/>
            <a:ext cx="3307458"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P130~</a:t>
            </a:r>
            <a:endParaRPr kumimoji="1" lang="ja-JP" altLang="en-US" sz="2400" dirty="0">
              <a:latin typeface="Meiryo UI" panose="020B0604030504040204" pitchFamily="50" charset="-128"/>
              <a:ea typeface="Meiryo UI" panose="020B0604030504040204" pitchFamily="50" charset="-128"/>
            </a:endParaRPr>
          </a:p>
        </p:txBody>
      </p:sp>
      <p:pic>
        <p:nvPicPr>
          <p:cNvPr id="2" name="ガイダンス_スライド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1000" y="478536"/>
            <a:ext cx="609600" cy="609600"/>
          </a:xfrm>
          <a:prstGeom prst="rect">
            <a:avLst/>
          </a:prstGeom>
        </p:spPr>
      </p:pic>
    </p:spTree>
    <p:extLst>
      <p:ext uri="{BB962C8B-B14F-4D97-AF65-F5344CB8AC3E}">
        <p14:creationId xmlns:p14="http://schemas.microsoft.com/office/powerpoint/2010/main" val="20013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24</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521207" y="448056"/>
            <a:ext cx="6877119" cy="640080"/>
          </a:xfrm>
        </p:spPr>
        <p:txBody>
          <a:bodyPr rtlCol="0">
            <a:normAutofit fontScale="90000"/>
          </a:bodyPr>
          <a:lstStyle/>
          <a:p>
            <a:pPr rtl="0"/>
            <a:r>
              <a:rPr lang="ja-JP" altLang="en-US" dirty="0">
                <a:cs typeface="Segoe UI Light" panose="020B0502040204020203" pitchFamily="34" charset="0"/>
              </a:rPr>
              <a:t>４．試験や成績について</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smtClean="0">
                <a:cs typeface="Segoe UI Light" panose="020B0502040204020203" pitchFamily="34" charset="0"/>
              </a:rPr>
              <a:t>（２）不正行為について</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6" name="テキスト ボックス 5">
            <a:extLst>
              <a:ext uri="{FF2B5EF4-FFF2-40B4-BE49-F238E27FC236}">
                <a16:creationId xmlns:a16="http://schemas.microsoft.com/office/drawing/2014/main" id="{F5835360-72B8-4A76-B85D-4CB3BA9B50CB}"/>
              </a:ext>
            </a:extLst>
          </p:cNvPr>
          <p:cNvSpPr txBox="1"/>
          <p:nvPr/>
        </p:nvSpPr>
        <p:spPr>
          <a:xfrm>
            <a:off x="5715507" y="2071291"/>
            <a:ext cx="6197093" cy="3693319"/>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試験・課題等での不正行為は、</a:t>
            </a:r>
            <a:r>
              <a:rPr kumimoji="1" lang="ja-JP" altLang="en-US" dirty="0">
                <a:latin typeface="Meiryo UI" panose="020B0604030504040204" pitchFamily="50" charset="-128"/>
                <a:ea typeface="Meiryo UI" panose="020B0604030504040204" pitchFamily="50" charset="-128"/>
              </a:rPr>
              <a:t>基準に</a:t>
            </a:r>
            <a:r>
              <a:rPr kumimoji="1" lang="ja-JP" altLang="en-US" dirty="0" smtClean="0">
                <a:latin typeface="Meiryo UI" panose="020B0604030504040204" pitchFamily="50" charset="-128"/>
                <a:ea typeface="Meiryo UI" panose="020B0604030504040204" pitchFamily="50" charset="-128"/>
              </a:rPr>
              <a:t>基づいて厳しく</a:t>
            </a:r>
            <a:r>
              <a:rPr kumimoji="1" lang="ja-JP" altLang="en-US" dirty="0">
                <a:latin typeface="Meiryo UI" panose="020B0604030504040204" pitchFamily="50" charset="-128"/>
                <a:ea typeface="Meiryo UI" panose="020B0604030504040204" pitchFamily="50" charset="-128"/>
              </a:rPr>
              <a:t>処分されます。</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絶対におこなわないようにしてください</a:t>
            </a:r>
            <a:r>
              <a:rPr kumimoji="1" lang="ja-JP" altLang="en-US" dirty="0" smtClean="0">
                <a:latin typeface="Meiryo UI" panose="020B0604030504040204" pitchFamily="50" charset="-128"/>
                <a:ea typeface="Meiryo UI" panose="020B0604030504040204" pitchFamily="50" charset="-128"/>
              </a:rPr>
              <a:t>。</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提出</a:t>
            </a:r>
            <a:r>
              <a:rPr kumimoji="1" lang="ja-JP" altLang="en-US" dirty="0">
                <a:latin typeface="Meiryo UI" panose="020B0604030504040204" pitchFamily="50" charset="-128"/>
                <a:ea typeface="Meiryo UI" panose="020B0604030504040204" pitchFamily="50" charset="-128"/>
              </a:rPr>
              <a:t>されたレポートは、剽窃</a:t>
            </a:r>
            <a:r>
              <a:rPr kumimoji="1" lang="ja-JP" altLang="en-US" dirty="0" smtClean="0">
                <a:latin typeface="Meiryo UI" panose="020B0604030504040204" pitchFamily="50" charset="-128"/>
                <a:ea typeface="Meiryo UI" panose="020B0604030504040204" pitchFamily="50" charset="-128"/>
              </a:rPr>
              <a:t>チェックソフトで</a:t>
            </a:r>
            <a:r>
              <a:rPr kumimoji="1" lang="ja-JP" altLang="en-US" dirty="0">
                <a:latin typeface="Meiryo UI" panose="020B0604030504040204" pitchFamily="50" charset="-128"/>
                <a:ea typeface="Meiryo UI" panose="020B0604030504040204" pitchFamily="50" charset="-128"/>
              </a:rPr>
              <a:t>確認します</a:t>
            </a:r>
            <a:r>
              <a:rPr kumimoji="1" lang="ja-JP" altLang="en-US" dirty="0" smtClean="0">
                <a:latin typeface="Meiryo UI" panose="020B0604030504040204" pitchFamily="50" charset="-128"/>
                <a:ea typeface="Meiryo UI" panose="020B0604030504040204" pitchFamily="50" charset="-128"/>
              </a:rPr>
              <a:t>。</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インターネット上から丸ごとコピーをするなど、適切</a:t>
            </a:r>
            <a:r>
              <a:rPr kumimoji="1" lang="ja-JP" altLang="en-US" dirty="0">
                <a:latin typeface="Meiryo UI" panose="020B0604030504040204" pitchFamily="50" charset="-128"/>
                <a:ea typeface="Meiryo UI" panose="020B0604030504040204" pitchFamily="50" charset="-128"/>
              </a:rPr>
              <a:t>な引用処理</a:t>
            </a:r>
            <a:r>
              <a:rPr kumimoji="1" lang="ja-JP" altLang="en-US" dirty="0" smtClean="0">
                <a:latin typeface="Meiryo UI" panose="020B0604030504040204" pitchFamily="50" charset="-128"/>
                <a:ea typeface="Meiryo UI" panose="020B0604030504040204" pitchFamily="50" charset="-128"/>
              </a:rPr>
              <a:t>が</a:t>
            </a:r>
            <a:endParaRPr kumimoji="1" lang="en-US" altLang="ja-JP" dirty="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なされずレポート課題が提出された場合、この</a:t>
            </a:r>
            <a:r>
              <a:rPr kumimoji="1" lang="ja-JP" altLang="en-US" dirty="0">
                <a:latin typeface="Meiryo UI" panose="020B0604030504040204" pitchFamily="50" charset="-128"/>
                <a:ea typeface="Meiryo UI" panose="020B0604030504040204" pitchFamily="50" charset="-128"/>
              </a:rPr>
              <a:t>ソフトで簡単に</a:t>
            </a:r>
            <a:r>
              <a:rPr kumimoji="1" lang="ja-JP" altLang="en-US" dirty="0" smtClean="0">
                <a:latin typeface="Meiryo UI" panose="020B0604030504040204" pitchFamily="50" charset="-128"/>
                <a:ea typeface="Meiryo UI" panose="020B0604030504040204" pitchFamily="50" charset="-128"/>
              </a:rPr>
              <a:t>チェック</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できます</a:t>
            </a:r>
            <a:r>
              <a:rPr kumimoji="1" lang="ja-JP" altLang="en-US" dirty="0">
                <a:latin typeface="Meiryo UI" panose="020B0604030504040204" pitchFamily="50" charset="-128"/>
                <a:ea typeface="Meiryo UI" panose="020B0604030504040204" pitchFamily="50" charset="-128"/>
              </a:rPr>
              <a:t>ので、必ず適切な引用処理を行ってください</a:t>
            </a:r>
            <a:r>
              <a:rPr kumimoji="1" lang="ja-JP" altLang="en-US" dirty="0" smtClean="0">
                <a:latin typeface="Meiryo UI" panose="020B0604030504040204" pitchFamily="50" charset="-128"/>
                <a:ea typeface="Meiryo UI" panose="020B0604030504040204" pitchFamily="50" charset="-128"/>
              </a:rPr>
              <a:t>。</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適切</a:t>
            </a:r>
            <a:r>
              <a:rPr kumimoji="1" lang="ja-JP" altLang="en-US" dirty="0" smtClean="0">
                <a:latin typeface="Meiryo UI" panose="020B0604030504040204" pitchFamily="50" charset="-128"/>
                <a:ea typeface="Meiryo UI" panose="020B0604030504040204" pitchFamily="50" charset="-128"/>
              </a:rPr>
              <a:t>な引用方法については、</a:t>
            </a:r>
            <a:r>
              <a:rPr kumimoji="1" lang="ja-JP" altLang="en-US" dirty="0" smtClean="0">
                <a:latin typeface="Meiryo UI" panose="020B0604030504040204" pitchFamily="50" charset="-128"/>
                <a:ea typeface="Meiryo UI" panose="020B0604030504040204" pitchFamily="50" charset="-128"/>
                <a:hlinkClick r:id="rId5"/>
              </a:rPr>
              <a:t>学習支援ハンドブック</a:t>
            </a:r>
            <a:r>
              <a:rPr kumimoji="1" lang="ja-JP" altLang="en-US" dirty="0" smtClean="0">
                <a:latin typeface="Meiryo UI" panose="020B0604030504040204" pitchFamily="50" charset="-128"/>
                <a:ea typeface="Meiryo UI" panose="020B0604030504040204" pitchFamily="50" charset="-128"/>
              </a:rPr>
              <a:t>等を</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確認ください。</a:t>
            </a:r>
            <a:endParaRPr kumimoji="1" lang="en-US" altLang="ja-JP"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また、友達や過年度の先輩のレポートとほぼ同一内容で</a:t>
            </a:r>
            <a:r>
              <a:rPr kumimoji="1" lang="ja-JP" altLang="en-US" dirty="0" smtClean="0">
                <a:latin typeface="Meiryo UI" panose="020B0604030504040204" pitchFamily="50" charset="-128"/>
                <a:ea typeface="Meiryo UI" panose="020B0604030504040204" pitchFamily="50" charset="-128"/>
              </a:rPr>
              <a:t>の</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課題</a:t>
            </a:r>
            <a:r>
              <a:rPr kumimoji="1" lang="ja-JP" altLang="en-US" dirty="0">
                <a:latin typeface="Meiryo UI" panose="020B0604030504040204" pitchFamily="50" charset="-128"/>
                <a:ea typeface="Meiryo UI" panose="020B0604030504040204" pitchFamily="50" charset="-128"/>
              </a:rPr>
              <a:t>提出をした場合も、簡単にこちらで</a:t>
            </a:r>
            <a:r>
              <a:rPr kumimoji="1" lang="ja-JP" altLang="en-US" dirty="0" smtClean="0">
                <a:latin typeface="Meiryo UI" panose="020B0604030504040204" pitchFamily="50" charset="-128"/>
                <a:ea typeface="Meiryo UI" panose="020B0604030504040204" pitchFamily="50" charset="-128"/>
              </a:rPr>
              <a:t>チェック可能なため、</a:t>
            </a:r>
            <a:endParaRPr kumimoji="1" lang="ja-JP" altLang="en-US" dirty="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不正</a:t>
            </a:r>
            <a:r>
              <a:rPr kumimoji="1" lang="ja-JP" altLang="en-US" dirty="0">
                <a:latin typeface="Meiryo UI" panose="020B0604030504040204" pitchFamily="50" charset="-128"/>
                <a:ea typeface="Meiryo UI" panose="020B0604030504040204" pitchFamily="50" charset="-128"/>
              </a:rPr>
              <a:t>行為</a:t>
            </a:r>
            <a:r>
              <a:rPr kumimoji="1" lang="ja-JP" altLang="en-US" dirty="0" smtClean="0">
                <a:latin typeface="Meiryo UI" panose="020B0604030504040204" pitchFamily="50" charset="-128"/>
                <a:ea typeface="Meiryo UI" panose="020B0604030504040204" pitchFamily="50" charset="-128"/>
              </a:rPr>
              <a:t>は</a:t>
            </a:r>
            <a:r>
              <a:rPr kumimoji="1" lang="ja-JP" altLang="en-US" dirty="0">
                <a:latin typeface="Meiryo UI" panose="020B0604030504040204" pitchFamily="50" charset="-128"/>
                <a:ea typeface="Meiryo UI" panose="020B0604030504040204" pitchFamily="50" charset="-128"/>
              </a:rPr>
              <a:t>絶対に行わないようお願いします</a:t>
            </a:r>
            <a:r>
              <a:rPr kumimoji="1" lang="ja-JP" altLang="en-US" dirty="0" smtClean="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77E565BB-E2BC-460F-856B-DF624B9DA557}"/>
              </a:ext>
            </a:extLst>
          </p:cNvPr>
          <p:cNvSpPr txBox="1"/>
          <p:nvPr/>
        </p:nvSpPr>
        <p:spPr>
          <a:xfrm>
            <a:off x="8371927" y="626471"/>
            <a:ext cx="3307458"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P131~</a:t>
            </a:r>
            <a:endParaRPr kumimoji="1" lang="ja-JP" altLang="en-US" sz="2400" dirty="0">
              <a:latin typeface="Meiryo UI" panose="020B0604030504040204" pitchFamily="50" charset="-128"/>
              <a:ea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3732756336"/>
              </p:ext>
            </p:extLst>
          </p:nvPr>
        </p:nvGraphicFramePr>
        <p:xfrm>
          <a:off x="521207" y="1631951"/>
          <a:ext cx="5032442" cy="4572000"/>
        </p:xfrm>
        <a:graphic>
          <a:graphicData uri="http://schemas.openxmlformats.org/drawingml/2006/table">
            <a:tbl>
              <a:tblPr firstRow="1" firstCol="1" bandRow="1"/>
              <a:tblGrid>
                <a:gridCol w="2813109">
                  <a:extLst>
                    <a:ext uri="{9D8B030D-6E8A-4147-A177-3AD203B41FA5}">
                      <a16:colId xmlns:a16="http://schemas.microsoft.com/office/drawing/2014/main" val="967816693"/>
                    </a:ext>
                  </a:extLst>
                </a:gridCol>
                <a:gridCol w="2219333">
                  <a:extLst>
                    <a:ext uri="{9D8B030D-6E8A-4147-A177-3AD203B41FA5}">
                      <a16:colId xmlns:a16="http://schemas.microsoft.com/office/drawing/2014/main" val="3016257490"/>
                    </a:ext>
                  </a:extLst>
                </a:gridCol>
              </a:tblGrid>
              <a:tr h="149405">
                <a:tc>
                  <a:txBody>
                    <a:bodyPr/>
                    <a:lstStyle/>
                    <a:p>
                      <a:pPr algn="ctr">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不正行為様態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ja-JP" sz="1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処分内容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976850301"/>
                  </a:ext>
                </a:extLst>
              </a:tr>
              <a:tr h="747026">
                <a:tc>
                  <a:txBody>
                    <a:bodyPr/>
                    <a:lstStyle/>
                    <a:p>
                      <a:pPr marR="106680" algn="l">
                        <a:spcAft>
                          <a:spcPts val="0"/>
                        </a:spcAft>
                      </a:pPr>
                      <a:r>
                        <a:rPr lang="ja-JP" sz="1000" kern="100" dirty="0">
                          <a:effectLst/>
                          <a:latin typeface="ＭＳ 明朝" panose="02020609040205080304" pitchFamily="17" charset="-128"/>
                          <a:ea typeface="ＭＳ ゴシック" panose="020B0609070205080204" pitchFamily="49" charset="-128"/>
                          <a:cs typeface="Times New Roman" panose="02020603050405020304" pitchFamily="18" charset="0"/>
                        </a:rPr>
                        <a:t>①剽窃</a:t>
                      </a:r>
                      <a:r>
                        <a:rPr lang="ja-JP" sz="800" kern="100" dirty="0">
                          <a:effectLst/>
                          <a:latin typeface="ＭＳ 明朝" panose="02020609040205080304" pitchFamily="17" charset="-128"/>
                          <a:ea typeface="ＭＳ ゴシック" panose="020B0609070205080204" pitchFamily="49" charset="-128"/>
                          <a:cs typeface="Times New Roman" panose="02020603050405020304" pitchFamily="18" charset="0"/>
                        </a:rPr>
                        <a:t>（ひょうせつ）</a:t>
                      </a:r>
                      <a:r>
                        <a:rPr lang="ja-JP" sz="1000" kern="100" dirty="0">
                          <a:effectLst/>
                          <a:latin typeface="ＭＳ 明朝" panose="02020609040205080304" pitchFamily="17" charset="-128"/>
                          <a:ea typeface="ＭＳ ゴシック" panose="020B0609070205080204" pitchFamily="49" charset="-128"/>
                          <a:cs typeface="Times New Roman" panose="02020603050405020304" pitchFamily="18" charset="0"/>
                        </a:rPr>
                        <a:t>行為</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278130" marR="106680" indent="-179070" algn="l">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例：</a:t>
                      </a:r>
                    </a:p>
                    <a:p>
                      <a:pPr marL="278130" marR="106680" indent="-179070" algn="l">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ａ．他人の論文、出版物、ウェブサイト、作品等から、適切な引用処理を行わずに限定的に流用した</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01600" algn="just">
                        <a:spcAft>
                          <a:spcPts val="0"/>
                        </a:spcAft>
                      </a:pPr>
                      <a:r>
                        <a:rPr lang="en-US" sz="1000"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000"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203200" marR="101600" indent="-177800" algn="just">
                        <a:spcAft>
                          <a:spcPts val="0"/>
                        </a:spcAft>
                      </a:pPr>
                      <a:r>
                        <a:rPr lang="ja-JP" sz="1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○厳重注意または譴責</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08546013"/>
                  </a:ext>
                </a:extLst>
              </a:tr>
              <a:tr h="1792862">
                <a:tc>
                  <a:txBody>
                    <a:bodyPr/>
                    <a:lstStyle/>
                    <a:p>
                      <a:pPr marR="106680" algn="just">
                        <a:spcAft>
                          <a:spcPts val="0"/>
                        </a:spcAft>
                      </a:pPr>
                      <a:r>
                        <a:rPr lang="ja-JP" sz="1000" kern="100" dirty="0">
                          <a:effectLst/>
                          <a:latin typeface="ＭＳ 明朝" panose="02020609040205080304" pitchFamily="17" charset="-128"/>
                          <a:ea typeface="ＭＳ ゴシック" panose="020B0609070205080204" pitchFamily="49" charset="-128"/>
                          <a:cs typeface="Times New Roman" panose="02020603050405020304" pitchFamily="18" charset="0"/>
                        </a:rPr>
                        <a:t>②悪質な剽窃</a:t>
                      </a:r>
                      <a:r>
                        <a:rPr lang="ja-JP" sz="800" kern="100" dirty="0">
                          <a:effectLst/>
                          <a:latin typeface="ＭＳ 明朝" panose="02020609040205080304" pitchFamily="17" charset="-128"/>
                          <a:ea typeface="ＭＳ ゴシック" panose="020B0609070205080204" pitchFamily="49" charset="-128"/>
                          <a:cs typeface="Times New Roman" panose="02020603050405020304" pitchFamily="18" charset="0"/>
                        </a:rPr>
                        <a:t>（ひょうせつ）</a:t>
                      </a:r>
                      <a:r>
                        <a:rPr lang="ja-JP" sz="1000" kern="100" dirty="0">
                          <a:effectLst/>
                          <a:latin typeface="ＭＳ 明朝" panose="02020609040205080304" pitchFamily="17" charset="-128"/>
                          <a:ea typeface="ＭＳ ゴシック" panose="020B0609070205080204" pitchFamily="49" charset="-128"/>
                          <a:cs typeface="Times New Roman" panose="02020603050405020304" pitchFamily="18" charset="0"/>
                        </a:rPr>
                        <a:t>行為</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276860" marR="106680" indent="-149860" algn="just">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例：</a:t>
                      </a:r>
                    </a:p>
                    <a:p>
                      <a:pPr marL="278130" marR="106680" indent="-179070" algn="l">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ａ．他人の論文、出版物、ウェブサイト、作品等から、適切な引用処理を行わずに流用した</a:t>
                      </a:r>
                    </a:p>
                    <a:p>
                      <a:pPr marL="276860" marR="106680" indent="-149860" algn="just">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ｂ．他人と示し合わせ、他人とほぼ同一の内容で課題を作成し提出した</a:t>
                      </a:r>
                    </a:p>
                    <a:p>
                      <a:pPr marL="283210" marR="106680" indent="-156210" algn="just">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ｃ．他人が作成した論文等を、自己の氏名に書き換えて提出した</a:t>
                      </a:r>
                    </a:p>
                    <a:p>
                      <a:pPr marL="283210" marR="106680" indent="-156210" algn="just">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ｄ．指導にも関わらず繰り返し剽窃行為を行った</a:t>
                      </a:r>
                    </a:p>
                    <a:p>
                      <a:pPr marL="283210" marR="106680" indent="-156210" algn="just">
                        <a:spcAft>
                          <a:spcPts val="0"/>
                        </a:spcAft>
                      </a:pPr>
                      <a:r>
                        <a:rPr lang="en-US" sz="1000" kern="100" dirty="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000"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spcAft>
                          <a:spcPts val="0"/>
                        </a:spcAft>
                      </a:pPr>
                      <a:r>
                        <a:rPr lang="ja-JP" sz="1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○停学３カ月未満</a:t>
                      </a:r>
                    </a:p>
                    <a:p>
                      <a:pPr marL="114300" indent="-114300" algn="just">
                        <a:spcAft>
                          <a:spcPts val="0"/>
                        </a:spcAft>
                      </a:pPr>
                      <a:r>
                        <a:rPr lang="ja-JP" sz="1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○当該科目は無効（Ｅ評価）</a:t>
                      </a:r>
                    </a:p>
                    <a:p>
                      <a:pPr algn="just">
                        <a:spcAft>
                          <a:spcPts val="0"/>
                        </a:spcAft>
                      </a:pPr>
                      <a:r>
                        <a:rPr lang="en-US" sz="1000"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000"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63114322"/>
                  </a:ext>
                </a:extLst>
              </a:tr>
              <a:tr h="1045836">
                <a:tc>
                  <a:txBody>
                    <a:bodyPr/>
                    <a:lstStyle/>
                    <a:p>
                      <a:pPr marR="106680" algn="just">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③</a:t>
                      </a:r>
                      <a:r>
                        <a:rPr lang="ja-JP" sz="1000" kern="100" dirty="0">
                          <a:effectLst/>
                          <a:latin typeface="ＭＳ 明朝" panose="02020609040205080304" pitchFamily="17" charset="-128"/>
                          <a:ea typeface="ＭＳ ゴシック" panose="020B0609070205080204" pitchFamily="49" charset="-128"/>
                          <a:cs typeface="Times New Roman" panose="02020603050405020304" pitchFamily="18" charset="0"/>
                        </a:rPr>
                        <a:t>代筆依頼</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R="106680" algn="just">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　例：</a:t>
                      </a:r>
                    </a:p>
                    <a:p>
                      <a:pPr marL="283210" marR="106680" indent="-283210" algn="just">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　ａ．論文・レポート等の作成を代行する企業・個人等の他者に作成を請け負わせ、納品物を自己が作成したものとして提出した</a:t>
                      </a:r>
                    </a:p>
                    <a:p>
                      <a:pPr marR="106680" algn="just">
                        <a:spcAft>
                          <a:spcPts val="0"/>
                        </a:spcAft>
                      </a:pPr>
                      <a:r>
                        <a:rPr lang="en-US" sz="1000" kern="100" dirty="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000"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spcAft>
                          <a:spcPts val="0"/>
                        </a:spcAft>
                      </a:pPr>
                      <a:r>
                        <a:rPr lang="ja-JP" sz="1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○停学３カ月以上６カ月未満</a:t>
                      </a:r>
                    </a:p>
                    <a:p>
                      <a:pPr marL="114300" indent="-114300" algn="just">
                        <a:spcAft>
                          <a:spcPts val="0"/>
                        </a:spcAft>
                      </a:pPr>
                      <a:r>
                        <a:rPr lang="ja-JP" sz="1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○当該科目は無効（Ｅ評価）</a:t>
                      </a:r>
                    </a:p>
                    <a:p>
                      <a:pPr algn="just">
                        <a:spcAft>
                          <a:spcPts val="0"/>
                        </a:spcAft>
                      </a:pPr>
                      <a:r>
                        <a:rPr lang="en-US" sz="1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114433223"/>
                  </a:ext>
                </a:extLst>
              </a:tr>
              <a:tr h="747026">
                <a:tc>
                  <a:txBody>
                    <a:bodyPr/>
                    <a:lstStyle/>
                    <a:p>
                      <a:pPr marR="106680" algn="just">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④</a:t>
                      </a:r>
                      <a:r>
                        <a:rPr lang="ja-JP" sz="1000" kern="100" dirty="0">
                          <a:effectLst/>
                          <a:latin typeface="ＭＳ 明朝" panose="02020609040205080304" pitchFamily="17" charset="-128"/>
                          <a:ea typeface="ＭＳ ゴシック" panose="020B0609070205080204" pitchFamily="49" charset="-128"/>
                          <a:cs typeface="Times New Roman" panose="02020603050405020304" pitchFamily="18" charset="0"/>
                        </a:rPr>
                        <a:t>その他不正行為</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R="106680" algn="just">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　例：</a:t>
                      </a:r>
                    </a:p>
                    <a:p>
                      <a:pPr marR="106680" algn="just">
                        <a:spcAft>
                          <a:spcPts val="0"/>
                        </a:spcAft>
                      </a:pP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　ａ．データの捏造</a:t>
                      </a:r>
                      <a:r>
                        <a:rPr lang="ja-JP" sz="800" kern="0" dirty="0">
                          <a:effectLst/>
                          <a:latin typeface="ＭＳ 明朝" panose="02020609040205080304" pitchFamily="17" charset="-128"/>
                          <a:ea typeface="ＭＳ 明朝" panose="02020609040205080304" pitchFamily="17" charset="-128"/>
                          <a:cs typeface="Times New Roman" panose="02020603050405020304" pitchFamily="18" charset="0"/>
                        </a:rPr>
                        <a:t>（ねつぞう）</a:t>
                      </a: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、改竄</a:t>
                      </a:r>
                      <a:r>
                        <a:rPr lang="ja-JP" sz="800" kern="100" dirty="0">
                          <a:effectLst/>
                          <a:latin typeface="ＭＳ 明朝" panose="02020609040205080304" pitchFamily="17" charset="-128"/>
                          <a:ea typeface="ＭＳ 明朝" panose="02020609040205080304" pitchFamily="17" charset="-128"/>
                          <a:cs typeface="Times New Roman" panose="02020603050405020304" pitchFamily="18" charset="0"/>
                        </a:rPr>
                        <a:t>（かいざん）</a:t>
                      </a:r>
                      <a:r>
                        <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p>
                    <a:p>
                      <a:pPr marR="106680" algn="just">
                        <a:spcAft>
                          <a:spcPts val="0"/>
                        </a:spcAft>
                      </a:pPr>
                      <a:r>
                        <a:rPr lang="en-US" sz="1000" kern="100" dirty="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0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00"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000"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algn="just">
                        <a:spcAft>
                          <a:spcPts val="0"/>
                        </a:spcAft>
                      </a:pPr>
                      <a:r>
                        <a:rPr lang="ja-JP" sz="1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○停学３カ月未満</a:t>
                      </a:r>
                    </a:p>
                    <a:p>
                      <a:pPr marL="114300" indent="-114300" algn="just">
                        <a:spcAft>
                          <a:spcPts val="0"/>
                        </a:spcAft>
                      </a:pPr>
                      <a:r>
                        <a:rPr lang="ja-JP" sz="1000" b="1" kern="10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○当該科目は無効（Ｅ評価）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96416995"/>
                  </a:ext>
                </a:extLst>
              </a:tr>
            </a:tbl>
          </a:graphicData>
        </a:graphic>
      </p:graphicFrame>
      <p:pic>
        <p:nvPicPr>
          <p:cNvPr id="2" name="ガイダンス_スライド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5470" y="552503"/>
            <a:ext cx="609600" cy="609600"/>
          </a:xfrm>
          <a:prstGeom prst="rect">
            <a:avLst/>
          </a:prstGeom>
        </p:spPr>
      </p:pic>
    </p:spTree>
    <p:extLst>
      <p:ext uri="{BB962C8B-B14F-4D97-AF65-F5344CB8AC3E}">
        <p14:creationId xmlns:p14="http://schemas.microsoft.com/office/powerpoint/2010/main" val="265596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25</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521207" y="448056"/>
            <a:ext cx="6877119" cy="640080"/>
          </a:xfrm>
        </p:spPr>
        <p:txBody>
          <a:bodyPr rtlCol="0">
            <a:normAutofit fontScale="90000"/>
          </a:bodyPr>
          <a:lstStyle/>
          <a:p>
            <a:pPr rtl="0"/>
            <a:r>
              <a:rPr lang="ja-JP" altLang="en-US" dirty="0">
                <a:cs typeface="Segoe UI Light" panose="020B0502040204020203" pitchFamily="34" charset="0"/>
              </a:rPr>
              <a:t>４．試験や成績について</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smtClean="0">
                <a:cs typeface="Segoe UI Light" panose="020B0502040204020203" pitchFamily="34" charset="0"/>
              </a:rPr>
              <a:t>（３）</a:t>
            </a:r>
            <a:r>
              <a:rPr lang="ja-JP" altLang="en-US" dirty="0">
                <a:cs typeface="Segoe UI Light" panose="020B0502040204020203" pitchFamily="34" charset="0"/>
              </a:rPr>
              <a:t>成績</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6" name="テキスト ボックス 5">
            <a:extLst>
              <a:ext uri="{FF2B5EF4-FFF2-40B4-BE49-F238E27FC236}">
                <a16:creationId xmlns:a16="http://schemas.microsoft.com/office/drawing/2014/main" id="{F5835360-72B8-4A76-B85D-4CB3BA9B50CB}"/>
              </a:ext>
            </a:extLst>
          </p:cNvPr>
          <p:cNvSpPr txBox="1"/>
          <p:nvPr/>
        </p:nvSpPr>
        <p:spPr>
          <a:xfrm>
            <a:off x="541700" y="1600174"/>
            <a:ext cx="10790260" cy="64633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成績は</a:t>
            </a:r>
            <a:r>
              <a:rPr kumimoji="1" lang="ja-JP" altLang="en-US" dirty="0" smtClean="0">
                <a:latin typeface="Meiryo UI" panose="020B0604030504040204" pitchFamily="50" charset="-128"/>
                <a:ea typeface="Meiryo UI" panose="020B0604030504040204" pitchFamily="50" charset="-128"/>
              </a:rPr>
              <a:t>、履修</a:t>
            </a:r>
            <a:r>
              <a:rPr kumimoji="1" lang="ja-JP" altLang="en-US" dirty="0">
                <a:latin typeface="Meiryo UI" panose="020B0604030504040204" pitchFamily="50" charset="-128"/>
                <a:ea typeface="Meiryo UI" panose="020B0604030504040204" pitchFamily="50" charset="-128"/>
              </a:rPr>
              <a:t>した科目の、学習の成果です（</a:t>
            </a:r>
            <a:r>
              <a:rPr kumimoji="1" lang="en-US" altLang="ja-JP" dirty="0">
                <a:latin typeface="Meiryo UI" panose="020B0604030504040204" pitchFamily="50" charset="-128"/>
                <a:ea typeface="Meiryo UI" panose="020B0604030504040204" pitchFamily="50" charset="-128"/>
              </a:rPr>
              <a:t>A</a:t>
            </a:r>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C</a:t>
            </a:r>
            <a:r>
              <a:rPr kumimoji="1" lang="ja-JP" altLang="en-US" dirty="0">
                <a:latin typeface="Meiryo UI" panose="020B0604030504040204" pitchFamily="50" charset="-128"/>
                <a:ea typeface="Meiryo UI" panose="020B0604030504040204" pitchFamily="50" charset="-128"/>
              </a:rPr>
              <a:t>には加点・減点として、</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−が付加されます）。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p>
        </p:txBody>
      </p:sp>
      <p:sp>
        <p:nvSpPr>
          <p:cNvPr id="7" name="テキスト ボックス 6">
            <a:extLst>
              <a:ext uri="{FF2B5EF4-FFF2-40B4-BE49-F238E27FC236}">
                <a16:creationId xmlns:a16="http://schemas.microsoft.com/office/drawing/2014/main" id="{77E565BB-E2BC-460F-856B-DF624B9DA557}"/>
              </a:ext>
            </a:extLst>
          </p:cNvPr>
          <p:cNvSpPr txBox="1"/>
          <p:nvPr/>
        </p:nvSpPr>
        <p:spPr>
          <a:xfrm>
            <a:off x="8371927" y="626471"/>
            <a:ext cx="3307458"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P140~</a:t>
            </a:r>
            <a:endParaRPr kumimoji="1" lang="ja-JP" altLang="en-US" sz="2400" dirty="0">
              <a:latin typeface="Meiryo UI" panose="020B0604030504040204" pitchFamily="50" charset="-128"/>
              <a:ea typeface="Meiryo UI" panose="020B0604030504040204" pitchFamily="50" charset="-128"/>
            </a:endParaRPr>
          </a:p>
        </p:txBody>
      </p:sp>
      <p:graphicFrame>
        <p:nvGraphicFramePr>
          <p:cNvPr id="2" name="表 2">
            <a:extLst>
              <a:ext uri="{FF2B5EF4-FFF2-40B4-BE49-F238E27FC236}">
                <a16:creationId xmlns:a16="http://schemas.microsoft.com/office/drawing/2014/main" id="{761D4D75-AEC1-4D83-9E88-A83C2B6CE61E}"/>
              </a:ext>
            </a:extLst>
          </p:cNvPr>
          <p:cNvGraphicFramePr>
            <a:graphicFrameLocks noGrp="1"/>
          </p:cNvGraphicFramePr>
          <p:nvPr>
            <p:extLst>
              <p:ext uri="{D42A27DB-BD31-4B8C-83A1-F6EECF244321}">
                <p14:modId xmlns:p14="http://schemas.microsoft.com/office/powerpoint/2010/main" val="1591037009"/>
              </p:ext>
            </p:extLst>
          </p:nvPr>
        </p:nvGraphicFramePr>
        <p:xfrm>
          <a:off x="541700" y="2311096"/>
          <a:ext cx="10695090" cy="2456871"/>
        </p:xfrm>
        <a:graphic>
          <a:graphicData uri="http://schemas.openxmlformats.org/drawingml/2006/table">
            <a:tbl>
              <a:tblPr firstRow="1" bandRow="1">
                <a:tableStyleId>{F5AB1C69-6EDB-4FF4-983F-18BD219EF322}</a:tableStyleId>
              </a:tblPr>
              <a:tblGrid>
                <a:gridCol w="1782515">
                  <a:extLst>
                    <a:ext uri="{9D8B030D-6E8A-4147-A177-3AD203B41FA5}">
                      <a16:colId xmlns:a16="http://schemas.microsoft.com/office/drawing/2014/main" val="2680901909"/>
                    </a:ext>
                  </a:extLst>
                </a:gridCol>
                <a:gridCol w="1782515">
                  <a:extLst>
                    <a:ext uri="{9D8B030D-6E8A-4147-A177-3AD203B41FA5}">
                      <a16:colId xmlns:a16="http://schemas.microsoft.com/office/drawing/2014/main" val="3694926837"/>
                    </a:ext>
                  </a:extLst>
                </a:gridCol>
                <a:gridCol w="1782515">
                  <a:extLst>
                    <a:ext uri="{9D8B030D-6E8A-4147-A177-3AD203B41FA5}">
                      <a16:colId xmlns:a16="http://schemas.microsoft.com/office/drawing/2014/main" val="1935714258"/>
                    </a:ext>
                  </a:extLst>
                </a:gridCol>
                <a:gridCol w="1782515">
                  <a:extLst>
                    <a:ext uri="{9D8B030D-6E8A-4147-A177-3AD203B41FA5}">
                      <a16:colId xmlns:a16="http://schemas.microsoft.com/office/drawing/2014/main" val="1388436538"/>
                    </a:ext>
                  </a:extLst>
                </a:gridCol>
                <a:gridCol w="1782515">
                  <a:extLst>
                    <a:ext uri="{9D8B030D-6E8A-4147-A177-3AD203B41FA5}">
                      <a16:colId xmlns:a16="http://schemas.microsoft.com/office/drawing/2014/main" val="3756788706"/>
                    </a:ext>
                  </a:extLst>
                </a:gridCol>
                <a:gridCol w="1782515">
                  <a:extLst>
                    <a:ext uri="{9D8B030D-6E8A-4147-A177-3AD203B41FA5}">
                      <a16:colId xmlns:a16="http://schemas.microsoft.com/office/drawing/2014/main" val="1194509291"/>
                    </a:ext>
                  </a:extLst>
                </a:gridCol>
              </a:tblGrid>
              <a:tr h="818957">
                <a:tc gridSpan="4">
                  <a:txBody>
                    <a:bodyPr/>
                    <a:lstStyle/>
                    <a:p>
                      <a:pPr algn="ctr"/>
                      <a:r>
                        <a:rPr kumimoji="1" lang="ja-JP" altLang="en-US" dirty="0">
                          <a:latin typeface="Meiryo UI" panose="020B0604030504040204" pitchFamily="50" charset="-128"/>
                          <a:ea typeface="Meiryo UI" panose="020B0604030504040204" pitchFamily="50" charset="-128"/>
                        </a:rPr>
                        <a:t>合格</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（科目修得）</a:t>
                      </a:r>
                    </a:p>
                  </a:txBody>
                  <a:tcPr anchor="ctr">
                    <a:lnR w="76200" cap="flat" cmpd="sng" algn="ctr">
                      <a:solidFill>
                        <a:schemeClr val="bg1"/>
                      </a:solidFill>
                      <a:prstDash val="solid"/>
                      <a:round/>
                      <a:headEnd type="none" w="med" len="med"/>
                      <a:tailEnd type="none" w="med" len="med"/>
                    </a:lnR>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gridSpan="2">
                  <a:txBody>
                    <a:bodyPr/>
                    <a:lstStyle/>
                    <a:p>
                      <a:pPr algn="ctr"/>
                      <a:r>
                        <a:rPr kumimoji="1" lang="ja-JP" altLang="en-US" dirty="0">
                          <a:latin typeface="Meiryo UI" panose="020B0604030504040204" pitchFamily="50" charset="-128"/>
                          <a:ea typeface="Meiryo UI" panose="020B0604030504040204" pitchFamily="50" charset="-128"/>
                        </a:rPr>
                        <a:t>不合格</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（科目未修得）</a:t>
                      </a:r>
                    </a:p>
                  </a:txBody>
                  <a:tcPr anchor="ctr">
                    <a:lnL w="76200" cap="flat" cmpd="sng" algn="ctr">
                      <a:solidFill>
                        <a:schemeClr val="bg1"/>
                      </a:solidFill>
                      <a:prstDash val="solid"/>
                      <a:round/>
                      <a:headEnd type="none" w="med" len="med"/>
                      <a:tailEnd type="none" w="med" len="med"/>
                    </a:lnL>
                  </a:tcPr>
                </a:tc>
                <a:tc hMerge="1">
                  <a:txBody>
                    <a:bodyPr/>
                    <a:lstStyle/>
                    <a:p>
                      <a:endParaRPr kumimoji="1" lang="ja-JP" altLang="en-US" dirty="0"/>
                    </a:p>
                  </a:txBody>
                  <a:tcPr/>
                </a:tc>
                <a:extLst>
                  <a:ext uri="{0D108BD9-81ED-4DB2-BD59-A6C34878D82A}">
                    <a16:rowId xmlns:a16="http://schemas.microsoft.com/office/drawing/2014/main" val="3003417860"/>
                  </a:ext>
                </a:extLst>
              </a:tr>
              <a:tr h="818957">
                <a:tc>
                  <a:txBody>
                    <a:bodyPr/>
                    <a:lstStyle/>
                    <a:p>
                      <a:pPr algn="ctr"/>
                      <a:r>
                        <a:rPr kumimoji="1" lang="en-US" altLang="ja-JP" dirty="0" smtClean="0">
                          <a:latin typeface="Meiryo UI" panose="020B0604030504040204" pitchFamily="50" charset="-128"/>
                          <a:ea typeface="Meiryo UI" panose="020B0604030504040204" pitchFamily="50" charset="-128"/>
                        </a:rPr>
                        <a:t>S</a:t>
                      </a:r>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dirty="0" smtClean="0">
                          <a:latin typeface="Meiryo UI" panose="020B0604030504040204" pitchFamily="50" charset="-128"/>
                          <a:ea typeface="Meiryo UI" panose="020B0604030504040204" pitchFamily="50" charset="-128"/>
                        </a:rPr>
                        <a:t>A+-</a:t>
                      </a:r>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dirty="0" smtClean="0">
                          <a:latin typeface="Meiryo UI" panose="020B0604030504040204" pitchFamily="50" charset="-128"/>
                          <a:ea typeface="Meiryo UI" panose="020B0604030504040204" pitchFamily="50" charset="-128"/>
                        </a:rPr>
                        <a:t>B+-</a:t>
                      </a:r>
                      <a:endParaRPr kumimoji="1" lang="ja-JP" altLang="en-US"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dirty="0" smtClean="0">
                          <a:latin typeface="Meiryo UI" panose="020B0604030504040204" pitchFamily="50" charset="-128"/>
                          <a:ea typeface="Meiryo UI" panose="020B0604030504040204" pitchFamily="50" charset="-128"/>
                        </a:rPr>
                        <a:t>C+-</a:t>
                      </a:r>
                      <a:endParaRPr kumimoji="1" lang="ja-JP" altLang="en-US" dirty="0">
                        <a:latin typeface="Meiryo UI" panose="020B0604030504040204" pitchFamily="50" charset="-128"/>
                        <a:ea typeface="Meiryo UI" panose="020B0604030504040204" pitchFamily="50" charset="-128"/>
                      </a:endParaRPr>
                    </a:p>
                  </a:txBody>
                  <a:tcPr anchor="ctr">
                    <a:lnR w="76200" cap="flat" cmpd="sng" algn="ctr">
                      <a:solidFill>
                        <a:schemeClr val="bg1"/>
                      </a:solidFill>
                      <a:prstDash val="solid"/>
                      <a:round/>
                      <a:headEnd type="none" w="med" len="med"/>
                      <a:tailEnd type="none" w="med" len="med"/>
                    </a:lnR>
                  </a:tcPr>
                </a:tc>
                <a:tc>
                  <a:txBody>
                    <a:bodyPr/>
                    <a:lstStyle/>
                    <a:p>
                      <a:pPr algn="ctr"/>
                      <a:r>
                        <a:rPr kumimoji="1" lang="en-US" altLang="ja-JP" dirty="0">
                          <a:latin typeface="Meiryo UI" panose="020B0604030504040204" pitchFamily="50" charset="-128"/>
                          <a:ea typeface="Meiryo UI" panose="020B0604030504040204" pitchFamily="50" charset="-128"/>
                        </a:rPr>
                        <a:t>D</a:t>
                      </a:r>
                      <a:endParaRPr kumimoji="1" lang="ja-JP" altLang="en-US" dirty="0">
                        <a:latin typeface="Meiryo UI" panose="020B0604030504040204" pitchFamily="50" charset="-128"/>
                        <a:ea typeface="Meiryo UI" panose="020B0604030504040204" pitchFamily="50" charset="-128"/>
                      </a:endParaRPr>
                    </a:p>
                  </a:txBody>
                  <a:tcPr anchor="ctr">
                    <a:lnL w="76200" cap="flat" cmpd="sng" algn="ctr">
                      <a:solidFill>
                        <a:schemeClr val="bg1"/>
                      </a:solidFill>
                      <a:prstDash val="solid"/>
                      <a:round/>
                      <a:headEnd type="none" w="med" len="med"/>
                      <a:tailEnd type="none" w="med" len="med"/>
                    </a:lnL>
                  </a:tcPr>
                </a:tc>
                <a:tc>
                  <a:txBody>
                    <a:bodyPr/>
                    <a:lstStyle/>
                    <a:p>
                      <a:pPr algn="ctr"/>
                      <a:r>
                        <a:rPr kumimoji="1" lang="en-US" altLang="ja-JP" dirty="0">
                          <a:latin typeface="Meiryo UI" panose="020B0604030504040204" pitchFamily="50" charset="-128"/>
                          <a:ea typeface="Meiryo UI" panose="020B0604030504040204" pitchFamily="50" charset="-128"/>
                        </a:rPr>
                        <a:t>E</a:t>
                      </a:r>
                      <a:endParaRPr kumimoji="1" lang="ja-JP" altLang="en-US"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30798938"/>
                  </a:ext>
                </a:extLst>
              </a:tr>
              <a:tr h="818957">
                <a:tc>
                  <a:txBody>
                    <a:bodyPr/>
                    <a:lstStyle/>
                    <a:p>
                      <a:pPr algn="ctr"/>
                      <a:r>
                        <a:rPr kumimoji="1" lang="ja-JP" altLang="en-US" sz="1400" dirty="0">
                          <a:latin typeface="Meiryo UI" panose="020B0604030504040204" pitchFamily="50" charset="-128"/>
                          <a:ea typeface="Meiryo UI" panose="020B0604030504040204" pitchFamily="50" charset="-128"/>
                        </a:rPr>
                        <a:t>学習目標を満たし</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卓越した成績をあげた</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学習目標を満たし</a:t>
                      </a:r>
                      <a:endParaRPr kumimoji="1" lang="en-US" altLang="ja-JP" sz="1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優秀な成績をあげた</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おおむね学習目標を満たした</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最低限な学習目標を満たしたが、不十分な点も見られる</a:t>
                      </a:r>
                    </a:p>
                  </a:txBody>
                  <a:tcPr anchor="ctr">
                    <a:lnR w="76200" cap="flat" cmpd="sng" algn="ctr">
                      <a:solidFill>
                        <a:schemeClr val="bg1"/>
                      </a:solidFill>
                      <a:prstDash val="solid"/>
                      <a:round/>
                      <a:headEnd type="none" w="med" len="med"/>
                      <a:tailEnd type="none" w="med" len="med"/>
                    </a:lnR>
                  </a:tcPr>
                </a:tc>
                <a:tc>
                  <a:txBody>
                    <a:bodyPr/>
                    <a:lstStyle/>
                    <a:p>
                      <a:pPr algn="ctr"/>
                      <a:r>
                        <a:rPr kumimoji="1" lang="ja-JP" altLang="en-US" sz="1400" dirty="0">
                          <a:latin typeface="Meiryo UI" panose="020B0604030504040204" pitchFamily="50" charset="-128"/>
                          <a:ea typeface="Meiryo UI" panose="020B0604030504040204" pitchFamily="50" charset="-128"/>
                        </a:rPr>
                        <a:t>学習成果を</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満たしていない</a:t>
                      </a:r>
                    </a:p>
                  </a:txBody>
                  <a:tcPr anchor="ctr">
                    <a:lnL w="76200" cap="flat" cmpd="sng" algn="ctr">
                      <a:solidFill>
                        <a:schemeClr val="bg1"/>
                      </a:solidFill>
                      <a:prstDash val="solid"/>
                      <a:round/>
                      <a:headEnd type="none" w="med" len="med"/>
                      <a:tailEnd type="none" w="med" len="med"/>
                    </a:lnL>
                  </a:tcPr>
                </a:tc>
                <a:tc>
                  <a:txBody>
                    <a:bodyPr/>
                    <a:lstStyle/>
                    <a:p>
                      <a:pPr algn="ctr"/>
                      <a:r>
                        <a:rPr kumimoji="1" lang="ja-JP" altLang="en-US" sz="1400" dirty="0">
                          <a:latin typeface="Meiryo UI" panose="020B0604030504040204" pitchFamily="50" charset="-128"/>
                          <a:ea typeface="Meiryo UI" panose="020B0604030504040204" pitchFamily="50" charset="-128"/>
                        </a:rPr>
                        <a:t>未受験、採点不能</a:t>
                      </a:r>
                    </a:p>
                  </a:txBody>
                  <a:tcPr anchor="ctr"/>
                </a:tc>
                <a:extLst>
                  <a:ext uri="{0D108BD9-81ED-4DB2-BD59-A6C34878D82A}">
                    <a16:rowId xmlns:a16="http://schemas.microsoft.com/office/drawing/2014/main" val="2635624800"/>
                  </a:ext>
                </a:extLst>
              </a:tr>
            </a:tbl>
          </a:graphicData>
        </a:graphic>
      </p:graphicFrame>
      <p:sp>
        <p:nvSpPr>
          <p:cNvPr id="8" name="テキスト ボックス 7">
            <a:extLst>
              <a:ext uri="{FF2B5EF4-FFF2-40B4-BE49-F238E27FC236}">
                <a16:creationId xmlns:a16="http://schemas.microsoft.com/office/drawing/2014/main" id="{D1A49639-0F0C-45FF-B0B7-88FD1448C6AF}"/>
              </a:ext>
            </a:extLst>
          </p:cNvPr>
          <p:cNvSpPr txBox="1"/>
          <p:nvPr/>
        </p:nvSpPr>
        <p:spPr>
          <a:xfrm>
            <a:off x="541700" y="5186185"/>
            <a:ext cx="10790260" cy="1200329"/>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各評価にはそれぞれ</a:t>
            </a:r>
            <a:r>
              <a:rPr kumimoji="1" lang="en-US" altLang="ja-JP" dirty="0">
                <a:latin typeface="Meiryo UI" panose="020B0604030504040204" pitchFamily="50" charset="-128"/>
                <a:ea typeface="Meiryo UI" panose="020B0604030504040204" pitchFamily="50" charset="-128"/>
              </a:rPr>
              <a:t>GP</a:t>
            </a:r>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Grade Point</a:t>
            </a:r>
            <a:r>
              <a:rPr kumimoji="1" lang="ja-JP" altLang="en-US" dirty="0">
                <a:latin typeface="Meiryo UI" panose="020B0604030504040204" pitchFamily="50" charset="-128"/>
                <a:ea typeface="Meiryo UI" panose="020B0604030504040204" pitchFamily="50" charset="-128"/>
              </a:rPr>
              <a:t>）がつきます。詳細は、「履修の手引き」で確認してください</a:t>
            </a:r>
            <a:r>
              <a:rPr kumimoji="1" lang="ja-JP" altLang="en-US" dirty="0" smtClean="0">
                <a:latin typeface="Meiryo UI" panose="020B0604030504040204" pitchFamily="50" charset="-128"/>
                <a:ea typeface="Meiryo UI" panose="020B0604030504040204" pitchFamily="50" charset="-128"/>
              </a:rPr>
              <a:t>。</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smtClean="0">
                <a:solidFill>
                  <a:srgbClr val="DD462F"/>
                </a:solidFill>
                <a:latin typeface="Meiryo UI" panose="020B0604030504040204" pitchFamily="50" charset="-128"/>
                <a:ea typeface="Meiryo UI" panose="020B0604030504040204" pitchFamily="50" charset="-128"/>
              </a:rPr>
              <a:t>情報システムで「本登録」（履修）した科目のみに成績がつきます。</a:t>
            </a:r>
            <a:endParaRPr kumimoji="1" lang="en-US" altLang="ja-JP" dirty="0" smtClean="0">
              <a:solidFill>
                <a:srgbClr val="DD462F"/>
              </a:solidFill>
              <a:latin typeface="Meiryo UI" panose="020B0604030504040204" pitchFamily="50" charset="-128"/>
              <a:ea typeface="Meiryo UI" panose="020B0604030504040204" pitchFamily="50" charset="-128"/>
            </a:endParaRPr>
          </a:p>
          <a:p>
            <a:r>
              <a:rPr kumimoji="1" lang="ja-JP" altLang="en-US" dirty="0" smtClean="0">
                <a:solidFill>
                  <a:srgbClr val="DD462F"/>
                </a:solidFill>
                <a:latin typeface="Meiryo UI" panose="020B0604030504040204" pitchFamily="50" charset="-128"/>
                <a:ea typeface="Meiryo UI" panose="020B0604030504040204" pitchFamily="50" charset="-128"/>
              </a:rPr>
              <a:t>学習</a:t>
            </a:r>
            <a:r>
              <a:rPr kumimoji="1" lang="ja-JP" altLang="en-US" dirty="0">
                <a:solidFill>
                  <a:srgbClr val="DD462F"/>
                </a:solidFill>
                <a:latin typeface="Meiryo UI" panose="020B0604030504040204" pitchFamily="50" charset="-128"/>
                <a:ea typeface="Meiryo UI" panose="020B0604030504040204" pitchFamily="50" charset="-128"/>
              </a:rPr>
              <a:t>支援</a:t>
            </a:r>
            <a:r>
              <a:rPr kumimoji="1" lang="ja-JP" altLang="en-US" dirty="0" smtClean="0">
                <a:solidFill>
                  <a:srgbClr val="DD462F"/>
                </a:solidFill>
                <a:latin typeface="Meiryo UI" panose="020B0604030504040204" pitchFamily="50" charset="-128"/>
                <a:ea typeface="Meiryo UI" panose="020B0604030504040204" pitchFamily="50" charset="-128"/>
              </a:rPr>
              <a:t>システム上での「仮登録」だけでは成績評価はつきませんのでご注意ください。</a:t>
            </a:r>
            <a:endParaRPr kumimoji="1" lang="en-US" altLang="ja-JP" dirty="0" smtClean="0">
              <a:solidFill>
                <a:srgbClr val="DD462F"/>
              </a:solidFill>
              <a:latin typeface="Meiryo UI" panose="020B0604030504040204" pitchFamily="50" charset="-128"/>
              <a:ea typeface="Meiryo UI" panose="020B0604030504040204" pitchFamily="50" charset="-128"/>
            </a:endParaRPr>
          </a:p>
        </p:txBody>
      </p:sp>
      <p:pic>
        <p:nvPicPr>
          <p:cNvPr id="3" name="ガイダンス_スライド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98577" y="572356"/>
            <a:ext cx="609600" cy="609600"/>
          </a:xfrm>
          <a:prstGeom prst="rect">
            <a:avLst/>
          </a:prstGeom>
        </p:spPr>
      </p:pic>
    </p:spTree>
    <p:extLst>
      <p:ext uri="{BB962C8B-B14F-4D97-AF65-F5344CB8AC3E}">
        <p14:creationId xmlns:p14="http://schemas.microsoft.com/office/powerpoint/2010/main" val="318616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B1454CC-F5AB-4789-BDB0-6AE85198C7A2}"/>
              </a:ext>
            </a:extLst>
          </p:cNvPr>
          <p:cNvSpPr>
            <a:spLocks noGrp="1"/>
          </p:cNvSpPr>
          <p:nvPr>
            <p:ph sz="quarter" idx="13"/>
          </p:nvPr>
        </p:nvSpPr>
        <p:spPr>
          <a:xfrm>
            <a:off x="539496" y="2560320"/>
            <a:ext cx="11279972" cy="3942080"/>
          </a:xfrm>
        </p:spPr>
        <p:txBody>
          <a:bodyPr>
            <a:normAutofit lnSpcReduction="10000"/>
          </a:bodyPr>
          <a:lstStyle/>
          <a:p>
            <a:r>
              <a:rPr kumimoji="1" lang="ja-JP" altLang="en-US" dirty="0"/>
              <a:t>（１）統合認証</a:t>
            </a:r>
            <a:r>
              <a:rPr kumimoji="1" lang="en-US" altLang="ja-JP" dirty="0"/>
              <a:t>ID</a:t>
            </a:r>
            <a:r>
              <a:rPr kumimoji="1" lang="ja-JP" altLang="en-US" dirty="0"/>
              <a:t>・パスワード</a:t>
            </a:r>
            <a:r>
              <a:rPr kumimoji="1" lang="en-US" altLang="ja-JP" dirty="0"/>
              <a:t>			</a:t>
            </a:r>
            <a:r>
              <a:rPr kumimoji="1" lang="ja-JP" altLang="en-US" dirty="0"/>
              <a:t>⊳</a:t>
            </a:r>
            <a:r>
              <a:rPr kumimoji="1" lang="ja-JP" altLang="en-US" dirty="0">
                <a:hlinkClick r:id="rId5" action="ppaction://hlinksldjump"/>
              </a:rPr>
              <a:t>スライド </a:t>
            </a:r>
            <a:r>
              <a:rPr kumimoji="1" lang="en-US" altLang="ja-JP" dirty="0" smtClean="0">
                <a:hlinkClick r:id="rId5" action="ppaction://hlinksldjump"/>
              </a:rPr>
              <a:t>P27</a:t>
            </a:r>
            <a:endParaRPr kumimoji="1" lang="en-US" altLang="ja-JP" dirty="0"/>
          </a:p>
          <a:p>
            <a:r>
              <a:rPr lang="ja-JP" altLang="en-US" dirty="0"/>
              <a:t>（２）法政</a:t>
            </a:r>
            <a:r>
              <a:rPr lang="en-US" altLang="ja-JP" dirty="0"/>
              <a:t>G</a:t>
            </a:r>
            <a:r>
              <a:rPr lang="ja-JP" altLang="en-US" dirty="0"/>
              <a:t>メールアドレス</a:t>
            </a:r>
            <a:r>
              <a:rPr lang="en-US" altLang="ja-JP" dirty="0"/>
              <a:t>				</a:t>
            </a:r>
            <a:r>
              <a:rPr lang="ja-JP" altLang="en-US" dirty="0"/>
              <a:t>⊳</a:t>
            </a:r>
            <a:r>
              <a:rPr lang="ja-JP" altLang="en-US" dirty="0">
                <a:hlinkClick r:id="rId6" action="ppaction://hlinksldjump"/>
              </a:rPr>
              <a:t>スライド </a:t>
            </a:r>
            <a:r>
              <a:rPr lang="en-US" altLang="ja-JP" dirty="0" smtClean="0">
                <a:hlinkClick r:id="rId6" action="ppaction://hlinksldjump"/>
              </a:rPr>
              <a:t>P28</a:t>
            </a:r>
            <a:endParaRPr lang="en-US" altLang="ja-JP" dirty="0"/>
          </a:p>
          <a:p>
            <a:r>
              <a:rPr lang="ja-JP" altLang="en-US" dirty="0"/>
              <a:t>（３）各種システム</a:t>
            </a:r>
            <a:r>
              <a:rPr lang="en-US" altLang="ja-JP" dirty="0"/>
              <a:t>					</a:t>
            </a:r>
            <a:r>
              <a:rPr lang="ja-JP" altLang="en-US" dirty="0"/>
              <a:t>⊳</a:t>
            </a:r>
            <a:r>
              <a:rPr lang="ja-JP" altLang="en-US" dirty="0">
                <a:hlinkClick r:id="rId7" action="ppaction://hlinksldjump"/>
              </a:rPr>
              <a:t>スライド </a:t>
            </a:r>
            <a:r>
              <a:rPr lang="en-US" altLang="ja-JP" dirty="0" smtClean="0">
                <a:hlinkClick r:id="rId7" action="ppaction://hlinksldjump"/>
              </a:rPr>
              <a:t>P29</a:t>
            </a:r>
            <a:endParaRPr lang="en-US" altLang="ja-JP" dirty="0"/>
          </a:p>
          <a:p>
            <a:r>
              <a:rPr lang="ja-JP" altLang="en-US" dirty="0"/>
              <a:t>（４）</a:t>
            </a:r>
            <a:r>
              <a:rPr lang="en-US" altLang="ja-JP" dirty="0"/>
              <a:t>FAQ						</a:t>
            </a:r>
            <a:r>
              <a:rPr lang="ja-JP" altLang="en-US" dirty="0"/>
              <a:t>⊳</a:t>
            </a:r>
            <a:r>
              <a:rPr lang="ja-JP" altLang="en-US" dirty="0">
                <a:hlinkClick r:id="rId8" action="ppaction://hlinksldjump"/>
              </a:rPr>
              <a:t>スライド </a:t>
            </a:r>
            <a:r>
              <a:rPr lang="en-US" altLang="ja-JP" dirty="0" smtClean="0">
                <a:hlinkClick r:id="rId8" action="ppaction://hlinksldjump"/>
              </a:rPr>
              <a:t>P30</a:t>
            </a:r>
            <a:endParaRPr lang="en-US" altLang="ja-JP" dirty="0" smtClean="0"/>
          </a:p>
          <a:p>
            <a:r>
              <a:rPr lang="ja-JP" altLang="en-US" dirty="0">
                <a:cs typeface="Segoe UI Light" panose="020B0502040204020203" pitchFamily="34" charset="0"/>
              </a:rPr>
              <a:t>（５）</a:t>
            </a:r>
            <a:r>
              <a:rPr lang="en-US" altLang="ja-JP" dirty="0" err="1" smtClean="0">
                <a:cs typeface="Segoe UI Light" panose="020B0502040204020203" pitchFamily="34" charset="0"/>
              </a:rPr>
              <a:t>Chappii</a:t>
            </a:r>
            <a:r>
              <a:rPr lang="en-US" altLang="ja-JP" dirty="0"/>
              <a:t>			</a:t>
            </a:r>
            <a:r>
              <a:rPr lang="en-US" altLang="ja-JP" dirty="0" smtClean="0"/>
              <a:t>	</a:t>
            </a:r>
            <a:r>
              <a:rPr lang="en-US" altLang="ja-JP" dirty="0"/>
              <a:t>	</a:t>
            </a:r>
            <a:r>
              <a:rPr lang="ja-JP" altLang="en-US" dirty="0"/>
              <a:t>⊳</a:t>
            </a:r>
            <a:r>
              <a:rPr lang="ja-JP" altLang="en-US" dirty="0">
                <a:hlinkClick r:id="rId9" action="ppaction://hlinksldjump"/>
              </a:rPr>
              <a:t>スライド </a:t>
            </a:r>
            <a:r>
              <a:rPr lang="en-US" altLang="ja-JP" dirty="0" smtClean="0">
                <a:hlinkClick r:id="rId9" action="ppaction://hlinksldjump"/>
              </a:rPr>
              <a:t>P31</a:t>
            </a:r>
            <a:endParaRPr lang="en-US" altLang="ja-JP" dirty="0"/>
          </a:p>
          <a:p>
            <a:endParaRPr lang="ja-JP" altLang="en-US" dirty="0">
              <a:cs typeface="Segoe UI Light" panose="020B0502040204020203" pitchFamily="34" charset="0"/>
            </a:endParaRPr>
          </a:p>
        </p:txBody>
      </p:sp>
      <p:sp>
        <p:nvSpPr>
          <p:cNvPr id="2" name="タイトル 1">
            <a:extLst>
              <a:ext uri="{FF2B5EF4-FFF2-40B4-BE49-F238E27FC236}">
                <a16:creationId xmlns:a16="http://schemas.microsoft.com/office/drawing/2014/main" id="{04EC3D5E-7062-4ECF-8EFF-7028A12642E7}"/>
              </a:ext>
            </a:extLst>
          </p:cNvPr>
          <p:cNvSpPr>
            <a:spLocks noGrp="1"/>
          </p:cNvSpPr>
          <p:nvPr>
            <p:ph type="title"/>
          </p:nvPr>
        </p:nvSpPr>
        <p:spPr/>
        <p:txBody>
          <a:bodyPr/>
          <a:lstStyle/>
          <a:p>
            <a:r>
              <a:rPr lang="ja-JP" altLang="en-US" dirty="0"/>
              <a:t>５．その他</a:t>
            </a:r>
            <a:endParaRPr lang="en-US" altLang="ja-JP" dirty="0"/>
          </a:p>
        </p:txBody>
      </p:sp>
      <p:sp>
        <p:nvSpPr>
          <p:cNvPr id="5" name="スライド番号プレースホルダー 3">
            <a:extLst>
              <a:ext uri="{FF2B5EF4-FFF2-40B4-BE49-F238E27FC236}">
                <a16:creationId xmlns:a16="http://schemas.microsoft.com/office/drawing/2014/main" id="{F1BED1D2-3563-45C5-9234-74E0D8919837}"/>
              </a:ext>
            </a:extLst>
          </p:cNvPr>
          <p:cNvSpPr txBox="1">
            <a:spLocks/>
          </p:cNvSpPr>
          <p:nvPr/>
        </p:nvSpPr>
        <p:spPr>
          <a:xfrm>
            <a:off x="8375904" y="6244592"/>
            <a:ext cx="3276600" cy="365125"/>
          </a:xfrm>
          <a:prstGeom prst="rect">
            <a:avLst/>
          </a:prstGeom>
        </p:spPr>
        <p:txBody>
          <a:bodyPr/>
          <a:ls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860EDB8-5305-433F-BE41-D7A86D811DB3}" type="slidenum">
              <a:rPr lang="en-US" altLang="ja-JP" sz="1200" smtClean="0">
                <a:latin typeface="Meiryo UI" panose="020B0604030504040204" pitchFamily="50" charset="-128"/>
                <a:ea typeface="Meiryo UI" panose="020B0604030504040204" pitchFamily="50" charset="-128"/>
              </a:rPr>
              <a:pPr algn="r"/>
              <a:t>26</a:t>
            </a:fld>
            <a:endParaRPr lang="ja-JP" altLang="en-US" sz="1200" dirty="0">
              <a:latin typeface="Meiryo UI" panose="020B0604030504040204" pitchFamily="50" charset="-128"/>
              <a:ea typeface="Meiryo UI" panose="020B0604030504040204" pitchFamily="50" charset="-128"/>
            </a:endParaRPr>
          </a:p>
        </p:txBody>
      </p:sp>
      <p:pic>
        <p:nvPicPr>
          <p:cNvPr id="4" name="ガイダンス_スライド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448365" y="1566672"/>
            <a:ext cx="609600" cy="609600"/>
          </a:xfrm>
          <a:prstGeom prst="rect">
            <a:avLst/>
          </a:prstGeom>
        </p:spPr>
      </p:pic>
    </p:spTree>
    <p:extLst>
      <p:ext uri="{BB962C8B-B14F-4D97-AF65-F5344CB8AC3E}">
        <p14:creationId xmlns:p14="http://schemas.microsoft.com/office/powerpoint/2010/main" val="89276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27</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521207" y="448056"/>
            <a:ext cx="6877119" cy="640080"/>
          </a:xfrm>
        </p:spPr>
        <p:txBody>
          <a:bodyPr rtlCol="0">
            <a:normAutofit fontScale="90000"/>
          </a:bodyPr>
          <a:lstStyle/>
          <a:p>
            <a:pPr rtl="0"/>
            <a:r>
              <a:rPr lang="en-US" altLang="ja-JP" dirty="0">
                <a:cs typeface="Segoe UI Light" panose="020B0502040204020203" pitchFamily="34" charset="0"/>
              </a:rPr>
              <a:t>5</a:t>
            </a:r>
            <a:r>
              <a:rPr lang="ja-JP" altLang="en-US" dirty="0">
                <a:cs typeface="Segoe UI Light" panose="020B0502040204020203" pitchFamily="34" charset="0"/>
              </a:rPr>
              <a:t>．その他</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（１）統合認証</a:t>
            </a:r>
            <a:r>
              <a:rPr lang="en-US" altLang="ja-JP" dirty="0">
                <a:cs typeface="Segoe UI Light" panose="020B0502040204020203" pitchFamily="34" charset="0"/>
              </a:rPr>
              <a:t>ID</a:t>
            </a:r>
            <a:r>
              <a:rPr lang="ja-JP" altLang="en-US" dirty="0">
                <a:cs typeface="Segoe UI Light" panose="020B0502040204020203" pitchFamily="34" charset="0"/>
              </a:rPr>
              <a:t>・パスワード</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6" name="テキスト ボックス 5">
            <a:extLst>
              <a:ext uri="{FF2B5EF4-FFF2-40B4-BE49-F238E27FC236}">
                <a16:creationId xmlns:a16="http://schemas.microsoft.com/office/drawing/2014/main" id="{F5835360-72B8-4A76-B85D-4CB3BA9B50CB}"/>
              </a:ext>
            </a:extLst>
          </p:cNvPr>
          <p:cNvSpPr txBox="1"/>
          <p:nvPr/>
        </p:nvSpPr>
        <p:spPr>
          <a:xfrm>
            <a:off x="521207" y="1548015"/>
            <a:ext cx="11311806" cy="1477328"/>
          </a:xfrm>
          <a:prstGeom prst="rect">
            <a:avLst/>
          </a:prstGeom>
          <a:noFill/>
        </p:spPr>
        <p:txBody>
          <a:bodyPr wrap="square" rtlCol="0">
            <a:spAutoFit/>
          </a:bodyPr>
          <a:lstStyle/>
          <a:p>
            <a:r>
              <a:rPr lang="ja-JP" altLang="en-US" dirty="0" smtClean="0">
                <a:solidFill>
                  <a:srgbClr val="2C261F"/>
                </a:solidFill>
                <a:latin typeface="Meiryo UI" panose="020B0604030504040204" pitchFamily="50" charset="-128"/>
                <a:ea typeface="Meiryo UI" panose="020B0604030504040204" pitchFamily="50" charset="-128"/>
              </a:rPr>
              <a:t>ユーザ</a:t>
            </a:r>
            <a:r>
              <a:rPr lang="en-US" altLang="ja-JP" dirty="0">
                <a:solidFill>
                  <a:srgbClr val="2C261F"/>
                </a:solidFill>
                <a:latin typeface="Meiryo UI" panose="020B0604030504040204" pitchFamily="50" charset="-128"/>
                <a:ea typeface="Meiryo UI" panose="020B0604030504040204" pitchFamily="50" charset="-128"/>
              </a:rPr>
              <a:t>ID</a:t>
            </a:r>
            <a:r>
              <a:rPr lang="ja-JP" altLang="en-US" dirty="0">
                <a:solidFill>
                  <a:srgbClr val="2C261F"/>
                </a:solidFill>
                <a:latin typeface="Meiryo UI" panose="020B0604030504040204" pitchFamily="50" charset="-128"/>
                <a:ea typeface="Meiryo UI" panose="020B0604030504040204" pitchFamily="50" charset="-128"/>
              </a:rPr>
              <a:t>（統合認証</a:t>
            </a:r>
            <a:r>
              <a:rPr lang="en-US" altLang="ja-JP" dirty="0">
                <a:solidFill>
                  <a:srgbClr val="2C261F"/>
                </a:solidFill>
                <a:latin typeface="Meiryo UI" panose="020B0604030504040204" pitchFamily="50" charset="-128"/>
                <a:ea typeface="Meiryo UI" panose="020B0604030504040204" pitchFamily="50" charset="-128"/>
              </a:rPr>
              <a:t>ID</a:t>
            </a:r>
            <a:r>
              <a:rPr lang="ja-JP" altLang="en-US" dirty="0">
                <a:solidFill>
                  <a:srgbClr val="2C261F"/>
                </a:solidFill>
                <a:latin typeface="Meiryo UI" panose="020B0604030504040204" pitchFamily="50" charset="-128"/>
                <a:ea typeface="Meiryo UI" panose="020B0604030504040204" pitchFamily="50" charset="-128"/>
              </a:rPr>
              <a:t>）は、</a:t>
            </a:r>
            <a:r>
              <a:rPr lang="en-US" altLang="ja-JP" dirty="0">
                <a:solidFill>
                  <a:srgbClr val="2C261F"/>
                </a:solidFill>
                <a:latin typeface="Meiryo UI" panose="020B0604030504040204" pitchFamily="50" charset="-128"/>
                <a:ea typeface="Meiryo UI" panose="020B0604030504040204" pitchFamily="50" charset="-128"/>
              </a:rPr>
              <a:t>3</a:t>
            </a:r>
            <a:r>
              <a:rPr lang="ja-JP" altLang="en-US" dirty="0">
                <a:solidFill>
                  <a:srgbClr val="2C261F"/>
                </a:solidFill>
                <a:latin typeface="Meiryo UI" panose="020B0604030504040204" pitchFamily="50" charset="-128"/>
                <a:ea typeface="Meiryo UI" panose="020B0604030504040204" pitchFamily="50" charset="-128"/>
              </a:rPr>
              <a:t>月</a:t>
            </a:r>
            <a:r>
              <a:rPr lang="en-US" altLang="ja-JP" dirty="0">
                <a:solidFill>
                  <a:srgbClr val="2C261F"/>
                </a:solidFill>
                <a:latin typeface="Meiryo UI" panose="020B0604030504040204" pitchFamily="50" charset="-128"/>
                <a:ea typeface="Meiryo UI" panose="020B0604030504040204" pitchFamily="50" charset="-128"/>
              </a:rPr>
              <a:t>31</a:t>
            </a:r>
            <a:r>
              <a:rPr lang="ja-JP" altLang="en-US" dirty="0">
                <a:solidFill>
                  <a:srgbClr val="2C261F"/>
                </a:solidFill>
                <a:latin typeface="Meiryo UI" panose="020B0604030504040204" pitchFamily="50" charset="-128"/>
                <a:ea typeface="Meiryo UI" panose="020B0604030504040204" pitchFamily="50" charset="-128"/>
              </a:rPr>
              <a:t>日以降に確認することができます</a:t>
            </a:r>
            <a:r>
              <a:rPr lang="ja-JP" altLang="en-US" dirty="0" smtClean="0">
                <a:solidFill>
                  <a:srgbClr val="2C261F"/>
                </a:solidFill>
                <a:latin typeface="Meiryo UI" panose="020B0604030504040204" pitchFamily="50" charset="-128"/>
                <a:ea typeface="Meiryo UI" panose="020B0604030504040204" pitchFamily="50" charset="-128"/>
              </a:rPr>
              <a:t>。</a:t>
            </a:r>
            <a:endParaRPr lang="en-US" altLang="ja-JP" dirty="0" smtClean="0">
              <a:solidFill>
                <a:srgbClr val="2C261F"/>
              </a:solidFill>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ユーザ</a:t>
            </a:r>
            <a:r>
              <a:rPr kumimoji="1" lang="en-US" altLang="ja-JP" dirty="0">
                <a:latin typeface="Meiryo UI" panose="020B0604030504040204" pitchFamily="50" charset="-128"/>
                <a:ea typeface="Meiryo UI" panose="020B0604030504040204" pitchFamily="50" charset="-128"/>
              </a:rPr>
              <a:t>ID</a:t>
            </a:r>
            <a:r>
              <a:rPr kumimoji="1" lang="ja-JP" altLang="en-US" dirty="0">
                <a:latin typeface="Meiryo UI" panose="020B0604030504040204" pitchFamily="50" charset="-128"/>
                <a:ea typeface="Meiryo UI" panose="020B0604030504040204" pitchFamily="50" charset="-128"/>
              </a:rPr>
              <a:t>（統合認証</a:t>
            </a:r>
            <a:r>
              <a:rPr kumimoji="1" lang="en-US" altLang="ja-JP" dirty="0">
                <a:latin typeface="Meiryo UI" panose="020B0604030504040204" pitchFamily="50" charset="-128"/>
                <a:ea typeface="Meiryo UI" panose="020B0604030504040204" pitchFamily="50" charset="-128"/>
              </a:rPr>
              <a:t>ID</a:t>
            </a:r>
            <a:r>
              <a:rPr kumimoji="1" lang="ja-JP" altLang="en-US" dirty="0">
                <a:latin typeface="Meiryo UI" panose="020B0604030504040204" pitchFamily="50" charset="-128"/>
                <a:ea typeface="Meiryo UI" panose="020B0604030504040204" pitchFamily="50" charset="-128"/>
              </a:rPr>
              <a:t>）の確認と併せて、ユーザ</a:t>
            </a:r>
            <a:r>
              <a:rPr kumimoji="1" lang="en-US" altLang="ja-JP" dirty="0">
                <a:latin typeface="Meiryo UI" panose="020B0604030504040204" pitchFamily="50" charset="-128"/>
                <a:ea typeface="Meiryo UI" panose="020B0604030504040204" pitchFamily="50" charset="-128"/>
              </a:rPr>
              <a:t>ID</a:t>
            </a:r>
            <a:r>
              <a:rPr kumimoji="1" lang="ja-JP" altLang="en-US" dirty="0">
                <a:latin typeface="Meiryo UI" panose="020B0604030504040204" pitchFamily="50" charset="-128"/>
                <a:ea typeface="Meiryo UI" panose="020B0604030504040204" pitchFamily="50" charset="-128"/>
              </a:rPr>
              <a:t>（統合認証</a:t>
            </a:r>
            <a:r>
              <a:rPr kumimoji="1" lang="en-US" altLang="ja-JP" dirty="0">
                <a:latin typeface="Meiryo UI" panose="020B0604030504040204" pitchFamily="50" charset="-128"/>
                <a:ea typeface="Meiryo UI" panose="020B0604030504040204" pitchFamily="50" charset="-128"/>
              </a:rPr>
              <a:t>ID</a:t>
            </a:r>
            <a:r>
              <a:rPr kumimoji="1" lang="ja-JP" altLang="en-US" dirty="0">
                <a:latin typeface="Meiryo UI" panose="020B0604030504040204" pitchFamily="50" charset="-128"/>
                <a:ea typeface="Meiryo UI" panose="020B0604030504040204" pitchFamily="50" charset="-128"/>
              </a:rPr>
              <a:t>）の</a:t>
            </a:r>
            <a:r>
              <a:rPr kumimoji="1" lang="ja-JP" altLang="en-US" dirty="0">
                <a:latin typeface="Meiryo UI" panose="020B0604030504040204" pitchFamily="50" charset="-128"/>
                <a:ea typeface="Meiryo UI" panose="020B0604030504040204" pitchFamily="50" charset="-128"/>
                <a:hlinkClick r:id="rId5"/>
              </a:rPr>
              <a:t>パスワード発行</a:t>
            </a:r>
            <a:r>
              <a:rPr kumimoji="1" lang="ja-JP" altLang="en-US" dirty="0">
                <a:latin typeface="Meiryo UI" panose="020B0604030504040204" pitchFamily="50" charset="-128"/>
                <a:ea typeface="Meiryo UI" panose="020B0604030504040204" pitchFamily="50" charset="-128"/>
              </a:rPr>
              <a:t>についても</a:t>
            </a:r>
            <a:r>
              <a:rPr kumimoji="1" lang="ja-JP" altLang="en-US" dirty="0" smtClean="0">
                <a:latin typeface="Meiryo UI" panose="020B0604030504040204" pitchFamily="50" charset="-128"/>
                <a:ea typeface="Meiryo UI" panose="020B0604030504040204" pitchFamily="50" charset="-128"/>
              </a:rPr>
              <a:t>、必ず</a:t>
            </a:r>
            <a:r>
              <a:rPr kumimoji="1" lang="ja-JP" altLang="en-US" dirty="0">
                <a:latin typeface="Meiryo UI" panose="020B0604030504040204" pitchFamily="50" charset="-128"/>
                <a:ea typeface="Meiryo UI" panose="020B0604030504040204" pitchFamily="50" charset="-128"/>
              </a:rPr>
              <a:t>ご確認ください（</a:t>
            </a:r>
            <a:r>
              <a:rPr kumimoji="1"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月</a:t>
            </a:r>
            <a:r>
              <a:rPr kumimoji="1" lang="en-US" altLang="ja-JP" dirty="0">
                <a:latin typeface="Meiryo UI" panose="020B0604030504040204" pitchFamily="50" charset="-128"/>
                <a:ea typeface="Meiryo UI" panose="020B0604030504040204" pitchFamily="50" charset="-128"/>
              </a:rPr>
              <a:t>31</a:t>
            </a:r>
            <a:r>
              <a:rPr kumimoji="1" lang="ja-JP" altLang="en-US" dirty="0">
                <a:latin typeface="Meiryo UI" panose="020B0604030504040204" pitchFamily="50" charset="-128"/>
                <a:ea typeface="Meiryo UI" panose="020B0604030504040204" pitchFamily="50" charset="-128"/>
              </a:rPr>
              <a:t>日より発行開始）</a:t>
            </a:r>
            <a:r>
              <a:rPr kumimoji="1" lang="ja-JP" altLang="en-US" dirty="0" smtClean="0">
                <a:latin typeface="Meiryo UI" panose="020B0604030504040204" pitchFamily="50" charset="-128"/>
                <a:ea typeface="Meiryo UI" panose="020B0604030504040204" pitchFamily="50" charset="-128"/>
              </a:rPr>
              <a:t>。</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この</a:t>
            </a:r>
            <a:r>
              <a:rPr kumimoji="1" lang="en-US" altLang="ja-JP" dirty="0" smtClean="0">
                <a:latin typeface="Meiryo UI" panose="020B0604030504040204" pitchFamily="50" charset="-128"/>
                <a:ea typeface="Meiryo UI" panose="020B0604030504040204" pitchFamily="50" charset="-128"/>
              </a:rPr>
              <a:t>ID</a:t>
            </a:r>
            <a:r>
              <a:rPr kumimoji="1" lang="ja-JP" altLang="en-US" dirty="0" smtClean="0">
                <a:latin typeface="Meiryo UI" panose="020B0604030504040204" pitchFamily="50" charset="-128"/>
                <a:ea typeface="Meiryo UI" panose="020B0604030504040204" pitchFamily="50" charset="-128"/>
              </a:rPr>
              <a:t>・パスワードで、本学</a:t>
            </a:r>
            <a:r>
              <a:rPr kumimoji="1" lang="ja-JP" altLang="en-US" dirty="0">
                <a:latin typeface="Meiryo UI" panose="020B0604030504040204" pitchFamily="50" charset="-128"/>
                <a:ea typeface="Meiryo UI" panose="020B0604030504040204" pitchFamily="50" charset="-128"/>
              </a:rPr>
              <a:t>のあらゆるシステムや、学内の</a:t>
            </a:r>
            <a:r>
              <a:rPr kumimoji="1" lang="en-US" altLang="ja-JP" dirty="0">
                <a:latin typeface="Meiryo UI" panose="020B0604030504040204" pitchFamily="50" charset="-128"/>
                <a:ea typeface="Meiryo UI" panose="020B0604030504040204" pitchFamily="50" charset="-128"/>
              </a:rPr>
              <a:t>Wi-Fi</a:t>
            </a:r>
            <a:r>
              <a:rPr kumimoji="1" lang="ja-JP" altLang="en-US" dirty="0">
                <a:latin typeface="Meiryo UI" panose="020B0604030504040204" pitchFamily="50" charset="-128"/>
                <a:ea typeface="Meiryo UI" panose="020B0604030504040204" pitchFamily="50" charset="-128"/>
              </a:rPr>
              <a:t>などにアクセスすることができます</a:t>
            </a:r>
            <a:r>
              <a:rPr kumimoji="1" lang="ja-JP" altLang="en-US" dirty="0" smtClean="0">
                <a:latin typeface="Meiryo UI" panose="020B0604030504040204" pitchFamily="50" charset="-128"/>
                <a:ea typeface="Meiryo UI" panose="020B0604030504040204" pitchFamily="50" charset="-128"/>
              </a:rPr>
              <a:t>。</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取り扱い</a:t>
            </a:r>
            <a:r>
              <a:rPr kumimoji="1" lang="ja-JP" altLang="en-US" dirty="0">
                <a:latin typeface="Meiryo UI" panose="020B0604030504040204" pitchFamily="50" charset="-128"/>
                <a:ea typeface="Meiryo UI" panose="020B0604030504040204" pitchFamily="50" charset="-128"/>
              </a:rPr>
              <a:t>には十分注意しましょう。</a:t>
            </a:r>
          </a:p>
        </p:txBody>
      </p:sp>
      <p:pic>
        <p:nvPicPr>
          <p:cNvPr id="3" name="図 2">
            <a:extLst>
              <a:ext uri="{FF2B5EF4-FFF2-40B4-BE49-F238E27FC236}">
                <a16:creationId xmlns:a16="http://schemas.microsoft.com/office/drawing/2014/main" id="{6D621489-5211-442A-8010-49DD66F6674E}"/>
              </a:ext>
            </a:extLst>
          </p:cNvPr>
          <p:cNvPicPr>
            <a:picLocks noChangeAspect="1"/>
          </p:cNvPicPr>
          <p:nvPr/>
        </p:nvPicPr>
        <p:blipFill rotWithShape="1">
          <a:blip r:embed="rId6"/>
          <a:srcRect r="39202" b="12592"/>
          <a:stretch/>
        </p:blipFill>
        <p:spPr>
          <a:xfrm>
            <a:off x="2614954" y="3090357"/>
            <a:ext cx="2410242" cy="3478720"/>
          </a:xfrm>
          <a:prstGeom prst="rect">
            <a:avLst/>
          </a:prstGeom>
          <a:ln>
            <a:solidFill>
              <a:schemeClr val="tx1"/>
            </a:solidFill>
          </a:ln>
        </p:spPr>
      </p:pic>
      <p:sp>
        <p:nvSpPr>
          <p:cNvPr id="8" name="正方形/長方形 7">
            <a:extLst>
              <a:ext uri="{FF2B5EF4-FFF2-40B4-BE49-F238E27FC236}">
                <a16:creationId xmlns:a16="http://schemas.microsoft.com/office/drawing/2014/main" id="{E606C5B6-1B80-4E2D-BD51-79D7ED4EDCC1}"/>
              </a:ext>
            </a:extLst>
          </p:cNvPr>
          <p:cNvSpPr/>
          <p:nvPr/>
        </p:nvSpPr>
        <p:spPr>
          <a:xfrm>
            <a:off x="2833792" y="3593288"/>
            <a:ext cx="1972566" cy="1047251"/>
          </a:xfrm>
          <a:prstGeom prst="rect">
            <a:avLst/>
          </a:prstGeom>
          <a:noFill/>
          <a:ln w="3810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24726"/>
              </a:solidFill>
            </a:endParaRPr>
          </a:p>
        </p:txBody>
      </p:sp>
      <p:sp>
        <p:nvSpPr>
          <p:cNvPr id="9" name="吹き出し: 線 8">
            <a:extLst>
              <a:ext uri="{FF2B5EF4-FFF2-40B4-BE49-F238E27FC236}">
                <a16:creationId xmlns:a16="http://schemas.microsoft.com/office/drawing/2014/main" id="{9A7D7668-CAE5-4EBE-B6B0-957A4926B787}"/>
              </a:ext>
            </a:extLst>
          </p:cNvPr>
          <p:cNvSpPr/>
          <p:nvPr/>
        </p:nvSpPr>
        <p:spPr>
          <a:xfrm>
            <a:off x="7254240" y="3375261"/>
            <a:ext cx="2755986" cy="1782967"/>
          </a:xfrm>
          <a:prstGeom prst="borderCallout1">
            <a:avLst>
              <a:gd name="adj1" fmla="val 52869"/>
              <a:gd name="adj2" fmla="val -182"/>
              <a:gd name="adj3" fmla="val 44977"/>
              <a:gd name="adj4" fmla="val -89549"/>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この画面が出た場合、</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統合認証</a:t>
            </a:r>
            <a:r>
              <a:rPr kumimoji="1" lang="en-US" altLang="ja-JP" dirty="0">
                <a:latin typeface="Meiryo UI" panose="020B0604030504040204" pitchFamily="50" charset="-128"/>
                <a:ea typeface="Meiryo UI" panose="020B0604030504040204" pitchFamily="50" charset="-128"/>
              </a:rPr>
              <a:t>ID</a:t>
            </a:r>
            <a:r>
              <a:rPr kumimoji="1" lang="ja-JP" altLang="en-US" dirty="0">
                <a:latin typeface="Meiryo UI" panose="020B0604030504040204" pitchFamily="50" charset="-128"/>
                <a:ea typeface="Meiryo UI" panose="020B0604030504040204" pitchFamily="50" charset="-128"/>
              </a:rPr>
              <a:t>とパスワードを</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入力してください。</a:t>
            </a:r>
          </a:p>
        </p:txBody>
      </p:sp>
      <p:pic>
        <p:nvPicPr>
          <p:cNvPr id="7" name="ガイダンス_スライド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5196" y="574263"/>
            <a:ext cx="609600" cy="609600"/>
          </a:xfrm>
          <a:prstGeom prst="rect">
            <a:avLst/>
          </a:prstGeom>
        </p:spPr>
      </p:pic>
    </p:spTree>
    <p:extLst>
      <p:ext uri="{BB962C8B-B14F-4D97-AF65-F5344CB8AC3E}">
        <p14:creationId xmlns:p14="http://schemas.microsoft.com/office/powerpoint/2010/main" val="19853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28</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521207" y="448056"/>
            <a:ext cx="6877119" cy="640080"/>
          </a:xfrm>
        </p:spPr>
        <p:txBody>
          <a:bodyPr rtlCol="0">
            <a:normAutofit fontScale="90000"/>
          </a:bodyPr>
          <a:lstStyle/>
          <a:p>
            <a:r>
              <a:rPr lang="en-US" altLang="ja-JP" dirty="0">
                <a:cs typeface="Segoe UI Light" panose="020B0502040204020203" pitchFamily="34" charset="0"/>
              </a:rPr>
              <a:t>5</a:t>
            </a:r>
            <a:r>
              <a:rPr lang="ja-JP" altLang="en-US" dirty="0">
                <a:cs typeface="Segoe UI Light" panose="020B0502040204020203" pitchFamily="34" charset="0"/>
              </a:rPr>
              <a:t>．その他</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（２）</a:t>
            </a:r>
            <a:r>
              <a:rPr lang="ja-JP" altLang="en-US" dirty="0"/>
              <a:t>法政</a:t>
            </a:r>
            <a:r>
              <a:rPr lang="en-US" altLang="ja-JP" dirty="0"/>
              <a:t>G</a:t>
            </a:r>
            <a:r>
              <a:rPr lang="ja-JP" altLang="en-US" dirty="0"/>
              <a:t>メールアドレス</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sp>
        <p:nvSpPr>
          <p:cNvPr id="6" name="テキスト ボックス 5">
            <a:extLst>
              <a:ext uri="{FF2B5EF4-FFF2-40B4-BE49-F238E27FC236}">
                <a16:creationId xmlns:a16="http://schemas.microsoft.com/office/drawing/2014/main" id="{F5835360-72B8-4A76-B85D-4CB3BA9B50CB}"/>
              </a:ext>
            </a:extLst>
          </p:cNvPr>
          <p:cNvSpPr txBox="1"/>
          <p:nvPr/>
        </p:nvSpPr>
        <p:spPr>
          <a:xfrm>
            <a:off x="521207" y="1386252"/>
            <a:ext cx="11311806" cy="1754326"/>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全学生に個人の</a:t>
            </a:r>
            <a:r>
              <a:rPr kumimoji="1" lang="en-US" altLang="ja-JP" dirty="0" smtClean="0">
                <a:latin typeface="Meiryo UI" panose="020B0604030504040204" pitchFamily="50" charset="-128"/>
                <a:ea typeface="Meiryo UI" panose="020B0604030504040204" pitchFamily="50" charset="-128"/>
              </a:rPr>
              <a:t>G</a:t>
            </a:r>
            <a:r>
              <a:rPr kumimoji="1" lang="ja-JP" altLang="en-US" dirty="0">
                <a:latin typeface="Meiryo UI" panose="020B0604030504040204" pitchFamily="50" charset="-128"/>
                <a:ea typeface="Meiryo UI" panose="020B0604030504040204" pitchFamily="50" charset="-128"/>
              </a:rPr>
              <a:t>メールアドレス</a:t>
            </a:r>
            <a:r>
              <a:rPr kumimoji="1" lang="ja-JP" altLang="en-US" dirty="0" smtClean="0">
                <a:latin typeface="Meiryo UI" panose="020B0604030504040204" pitchFamily="50" charset="-128"/>
                <a:ea typeface="Meiryo UI" panose="020B0604030504040204" pitchFamily="50" charset="-128"/>
              </a:rPr>
              <a:t>を付与</a:t>
            </a:r>
            <a:r>
              <a:rPr kumimoji="1" lang="ja-JP" altLang="en-US" dirty="0">
                <a:latin typeface="Meiryo UI" panose="020B0604030504040204" pitchFamily="50" charset="-128"/>
                <a:ea typeface="Meiryo UI" panose="020B0604030504040204" pitchFamily="50" charset="-128"/>
              </a:rPr>
              <a:t>して</a:t>
            </a:r>
            <a:r>
              <a:rPr kumimoji="1" lang="ja-JP" altLang="en-US" dirty="0" smtClean="0">
                <a:latin typeface="Meiryo UI" panose="020B0604030504040204" pitchFamily="50" charset="-128"/>
                <a:ea typeface="Meiryo UI" panose="020B0604030504040204" pitchFamily="50" charset="-128"/>
              </a:rPr>
              <a:t>います。</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@stu.hosei.ac.jp</a:t>
            </a:r>
            <a:r>
              <a:rPr kumimoji="1" lang="ja-JP" altLang="en-US" dirty="0" smtClean="0">
                <a:latin typeface="Meiryo UI" panose="020B0604030504040204" pitchFamily="50" charset="-128"/>
                <a:ea typeface="Meiryo UI" panose="020B0604030504040204" pitchFamily="50" charset="-128"/>
              </a:rPr>
              <a:t>」が、</a:t>
            </a:r>
            <a:r>
              <a:rPr kumimoji="1" lang="ja-JP" altLang="en-US" dirty="0">
                <a:latin typeface="Meiryo UI" panose="020B0604030504040204" pitchFamily="50" charset="-128"/>
                <a:ea typeface="Meiryo UI" panose="020B0604030504040204" pitchFamily="50" charset="-128"/>
              </a:rPr>
              <a:t>法政大学独自のメールアドレスになります</a:t>
            </a:r>
            <a:r>
              <a:rPr kumimoji="1" lang="ja-JP" altLang="en-US" dirty="0" smtClean="0">
                <a:latin typeface="Meiryo UI" panose="020B0604030504040204" pitchFamily="50" charset="-128"/>
                <a:ea typeface="Meiryo UI" panose="020B0604030504040204" pitchFamily="50" charset="-128"/>
              </a:rPr>
              <a:t>。</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統合認証</a:t>
            </a:r>
            <a:r>
              <a:rPr kumimoji="1" lang="en-US" altLang="ja-JP" dirty="0" smtClean="0">
                <a:latin typeface="Meiryo UI" panose="020B0604030504040204" pitchFamily="50" charset="-128"/>
                <a:ea typeface="Meiryo UI" panose="020B0604030504040204" pitchFamily="50" charset="-128"/>
              </a:rPr>
              <a:t>ID</a:t>
            </a:r>
            <a:r>
              <a:rPr kumimoji="1" lang="ja-JP" altLang="en-US" dirty="0" smtClean="0">
                <a:latin typeface="Meiryo UI" panose="020B0604030504040204" pitchFamily="50" charset="-128"/>
                <a:ea typeface="Meiryo UI" panose="020B0604030504040204" pitchFamily="50" charset="-128"/>
              </a:rPr>
              <a:t>・パスワード発行時の画面に自身のメールアドレスが表示されます。</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大学からのメールを随時確認できるよう各自登録をしてください。</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事務室から</a:t>
            </a:r>
            <a:r>
              <a:rPr kumimoji="1" lang="ja-JP" altLang="en-US" dirty="0" smtClean="0">
                <a:latin typeface="Meiryo UI" panose="020B0604030504040204" pitchFamily="50" charset="-128"/>
                <a:ea typeface="Meiryo UI" panose="020B0604030504040204" pitchFamily="50" charset="-128"/>
              </a:rPr>
              <a:t>の履修・成績に関わる重要なお知らせなどを</a:t>
            </a:r>
            <a:r>
              <a:rPr kumimoji="1" lang="ja-JP" altLang="en-US" dirty="0">
                <a:latin typeface="Meiryo UI" panose="020B0604030504040204" pitchFamily="50" charset="-128"/>
                <a:ea typeface="Meiryo UI" panose="020B0604030504040204" pitchFamily="50" charset="-128"/>
              </a:rPr>
              <a:t>送</a:t>
            </a:r>
            <a:r>
              <a:rPr kumimoji="1" lang="ja-JP" altLang="en-US" dirty="0" smtClean="0">
                <a:latin typeface="Meiryo UI" panose="020B0604030504040204" pitchFamily="50" charset="-128"/>
                <a:ea typeface="Meiryo UI" panose="020B0604030504040204" pitchFamily="50" charset="-128"/>
              </a:rPr>
              <a:t>りますの</a:t>
            </a:r>
            <a:r>
              <a:rPr kumimoji="1" lang="ja-JP" altLang="en-US" dirty="0">
                <a:latin typeface="Meiryo UI" panose="020B0604030504040204" pitchFamily="50" charset="-128"/>
                <a:ea typeface="Meiryo UI" panose="020B0604030504040204" pitchFamily="50" charset="-128"/>
              </a:rPr>
              <a:t>で</a:t>
            </a:r>
            <a:r>
              <a:rPr kumimoji="1" lang="ja-JP" altLang="en-US" dirty="0" smtClean="0">
                <a:latin typeface="Meiryo UI" panose="020B0604030504040204" pitchFamily="50" charset="-128"/>
                <a:ea typeface="Meiryo UI" panose="020B0604030504040204" pitchFamily="50" charset="-128"/>
              </a:rPr>
              <a:t>、必ず確認</a:t>
            </a:r>
            <a:r>
              <a:rPr kumimoji="1" lang="ja-JP" altLang="en-US" dirty="0">
                <a:latin typeface="Meiryo UI" panose="020B0604030504040204" pitchFamily="50" charset="-128"/>
                <a:ea typeface="Meiryo UI" panose="020B0604030504040204" pitchFamily="50" charset="-128"/>
              </a:rPr>
              <a:t>するようにしてください。</a:t>
            </a:r>
          </a:p>
        </p:txBody>
      </p:sp>
      <p:pic>
        <p:nvPicPr>
          <p:cNvPr id="8" name="図 7">
            <a:extLst>
              <a:ext uri="{FF2B5EF4-FFF2-40B4-BE49-F238E27FC236}">
                <a16:creationId xmlns:a16="http://schemas.microsoft.com/office/drawing/2014/main" id="{DFB50CED-465D-4597-8D83-7AB4587B1908}"/>
              </a:ext>
            </a:extLst>
          </p:cNvPr>
          <p:cNvPicPr>
            <a:picLocks noChangeAspect="1"/>
          </p:cNvPicPr>
          <p:nvPr/>
        </p:nvPicPr>
        <p:blipFill rotWithShape="1">
          <a:blip r:embed="rId5"/>
          <a:srcRect l="3234" r="1500" b="4194"/>
          <a:stretch/>
        </p:blipFill>
        <p:spPr>
          <a:xfrm>
            <a:off x="700829" y="3365959"/>
            <a:ext cx="2690014" cy="3203118"/>
          </a:xfrm>
          <a:prstGeom prst="rect">
            <a:avLst/>
          </a:prstGeom>
          <a:ln>
            <a:solidFill>
              <a:schemeClr val="tx1"/>
            </a:solidFill>
          </a:ln>
        </p:spPr>
      </p:pic>
      <p:pic>
        <p:nvPicPr>
          <p:cNvPr id="10" name="図 9">
            <a:extLst>
              <a:ext uri="{FF2B5EF4-FFF2-40B4-BE49-F238E27FC236}">
                <a16:creationId xmlns:a16="http://schemas.microsoft.com/office/drawing/2014/main" id="{4FD17862-A12C-44FE-A336-71EA91C4E68C}"/>
              </a:ext>
            </a:extLst>
          </p:cNvPr>
          <p:cNvPicPr>
            <a:picLocks noChangeAspect="1"/>
          </p:cNvPicPr>
          <p:nvPr/>
        </p:nvPicPr>
        <p:blipFill>
          <a:blip r:embed="rId6"/>
          <a:stretch>
            <a:fillRect/>
          </a:stretch>
        </p:blipFill>
        <p:spPr>
          <a:xfrm>
            <a:off x="6177110" y="3369637"/>
            <a:ext cx="4139142" cy="2421516"/>
          </a:xfrm>
          <a:prstGeom prst="rect">
            <a:avLst/>
          </a:prstGeom>
          <a:ln>
            <a:solidFill>
              <a:schemeClr val="tx1"/>
            </a:solidFill>
          </a:ln>
        </p:spPr>
      </p:pic>
      <p:sp>
        <p:nvSpPr>
          <p:cNvPr id="11" name="正方形/長方形 10">
            <a:extLst>
              <a:ext uri="{FF2B5EF4-FFF2-40B4-BE49-F238E27FC236}">
                <a16:creationId xmlns:a16="http://schemas.microsoft.com/office/drawing/2014/main" id="{D91FB295-86E7-4905-9CBB-6419010DC086}"/>
              </a:ext>
            </a:extLst>
          </p:cNvPr>
          <p:cNvSpPr/>
          <p:nvPr/>
        </p:nvSpPr>
        <p:spPr>
          <a:xfrm>
            <a:off x="873491" y="4338731"/>
            <a:ext cx="2330027" cy="616373"/>
          </a:xfrm>
          <a:prstGeom prst="rect">
            <a:avLst/>
          </a:prstGeom>
          <a:noFill/>
          <a:ln w="3810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24726"/>
              </a:solidFill>
            </a:endParaRPr>
          </a:p>
        </p:txBody>
      </p:sp>
      <p:sp>
        <p:nvSpPr>
          <p:cNvPr id="12" name="正方形/長方形 11">
            <a:extLst>
              <a:ext uri="{FF2B5EF4-FFF2-40B4-BE49-F238E27FC236}">
                <a16:creationId xmlns:a16="http://schemas.microsoft.com/office/drawing/2014/main" id="{36C5ADF8-CC9F-47B2-833F-08E8FC7974C4}"/>
              </a:ext>
            </a:extLst>
          </p:cNvPr>
          <p:cNvSpPr/>
          <p:nvPr/>
        </p:nvSpPr>
        <p:spPr>
          <a:xfrm>
            <a:off x="6625166" y="4338730"/>
            <a:ext cx="3180081" cy="616373"/>
          </a:xfrm>
          <a:prstGeom prst="rect">
            <a:avLst/>
          </a:prstGeom>
          <a:noFill/>
          <a:ln w="3810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24726"/>
              </a:solidFill>
            </a:endParaRPr>
          </a:p>
        </p:txBody>
      </p:sp>
      <p:sp>
        <p:nvSpPr>
          <p:cNvPr id="13" name="吹き出し: 線 12">
            <a:extLst>
              <a:ext uri="{FF2B5EF4-FFF2-40B4-BE49-F238E27FC236}">
                <a16:creationId xmlns:a16="http://schemas.microsoft.com/office/drawing/2014/main" id="{8FD067B4-2EF9-4E0D-98B5-9CB88946FEFC}"/>
              </a:ext>
            </a:extLst>
          </p:cNvPr>
          <p:cNvSpPr/>
          <p:nvPr/>
        </p:nvSpPr>
        <p:spPr>
          <a:xfrm>
            <a:off x="3643551" y="3369873"/>
            <a:ext cx="2165975" cy="1042952"/>
          </a:xfrm>
          <a:prstGeom prst="borderCallout1">
            <a:avLst>
              <a:gd name="adj1" fmla="val 52869"/>
              <a:gd name="adj2" fmla="val -182"/>
              <a:gd name="adj3" fmla="val 123423"/>
              <a:gd name="adj4" fmla="val -17902"/>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初めてログインするブラウザで、</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この画面が出た場合、</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大学</a:t>
            </a:r>
            <a:r>
              <a:rPr kumimoji="1" lang="en-US" altLang="ja-JP" sz="1200" dirty="0">
                <a:latin typeface="Meiryo UI" panose="020B0604030504040204" pitchFamily="50" charset="-128"/>
                <a:ea typeface="Meiryo UI" panose="020B0604030504040204" pitchFamily="50" charset="-128"/>
              </a:rPr>
              <a:t>G</a:t>
            </a:r>
            <a:r>
              <a:rPr kumimoji="1" lang="ja-JP" altLang="en-US" sz="1200" dirty="0">
                <a:latin typeface="Meiryo UI" panose="020B0604030504040204" pitchFamily="50" charset="-128"/>
                <a:ea typeface="Meiryo UI" panose="020B0604030504040204" pitchFamily="50" charset="-128"/>
              </a:rPr>
              <a:t>メールアドレスを</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入力してください。</a:t>
            </a:r>
            <a:endParaRPr kumimoji="1" lang="ja-JP" altLang="en-US" sz="1100" dirty="0">
              <a:latin typeface="Meiryo UI" panose="020B0604030504040204" pitchFamily="50" charset="-128"/>
              <a:ea typeface="Meiryo UI" panose="020B0604030504040204" pitchFamily="50" charset="-128"/>
            </a:endParaRPr>
          </a:p>
        </p:txBody>
      </p:sp>
      <p:sp>
        <p:nvSpPr>
          <p:cNvPr id="14" name="吹き出し: 線 13">
            <a:extLst>
              <a:ext uri="{FF2B5EF4-FFF2-40B4-BE49-F238E27FC236}">
                <a16:creationId xmlns:a16="http://schemas.microsoft.com/office/drawing/2014/main" id="{B086A027-ECC5-40FA-A4BB-DDA832EC5652}"/>
              </a:ext>
            </a:extLst>
          </p:cNvPr>
          <p:cNvSpPr/>
          <p:nvPr/>
        </p:nvSpPr>
        <p:spPr>
          <a:xfrm>
            <a:off x="8562426" y="5904792"/>
            <a:ext cx="1944326" cy="801232"/>
          </a:xfrm>
          <a:prstGeom prst="borderCallout1">
            <a:avLst>
              <a:gd name="adj1" fmla="val 52869"/>
              <a:gd name="adj2" fmla="val -182"/>
              <a:gd name="adj3" fmla="val -119742"/>
              <a:gd name="adj4" fmla="val -28408"/>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この画面が出た場合、</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統合認証</a:t>
            </a:r>
            <a:r>
              <a:rPr kumimoji="1" lang="en-US" altLang="ja-JP" sz="1200" dirty="0">
                <a:latin typeface="Meiryo UI" panose="020B0604030504040204" pitchFamily="50" charset="-128"/>
                <a:ea typeface="Meiryo UI" panose="020B0604030504040204" pitchFamily="50" charset="-128"/>
              </a:rPr>
              <a:t>ID</a:t>
            </a:r>
            <a:r>
              <a:rPr kumimoji="1" lang="ja-JP" altLang="en-US" sz="1200" dirty="0">
                <a:latin typeface="Meiryo UI" panose="020B0604030504040204" pitchFamily="50" charset="-128"/>
                <a:ea typeface="Meiryo UI" panose="020B0604030504040204" pitchFamily="50" charset="-128"/>
              </a:rPr>
              <a:t>とパスワードを</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入力してください。</a:t>
            </a:r>
          </a:p>
        </p:txBody>
      </p:sp>
      <p:pic>
        <p:nvPicPr>
          <p:cNvPr id="2" name="ガイダンス_スライド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1738" y="547357"/>
            <a:ext cx="609600" cy="609600"/>
          </a:xfrm>
          <a:prstGeom prst="rect">
            <a:avLst/>
          </a:prstGeom>
        </p:spPr>
      </p:pic>
    </p:spTree>
    <p:extLst>
      <p:ext uri="{BB962C8B-B14F-4D97-AF65-F5344CB8AC3E}">
        <p14:creationId xmlns:p14="http://schemas.microsoft.com/office/powerpoint/2010/main" val="324146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000EC987-768F-4E1E-BCAA-F5D8AB8F436C}"/>
              </a:ext>
            </a:extLst>
          </p:cNvPr>
          <p:cNvGrpSpPr/>
          <p:nvPr/>
        </p:nvGrpSpPr>
        <p:grpSpPr>
          <a:xfrm>
            <a:off x="4978853" y="1836996"/>
            <a:ext cx="2037433" cy="3917992"/>
            <a:chOff x="608182" y="1753511"/>
            <a:chExt cx="2885159" cy="2630979"/>
          </a:xfrm>
        </p:grpSpPr>
        <p:sp>
          <p:nvSpPr>
            <p:cNvPr id="33" name="正方形/長方形 32">
              <a:extLst>
                <a:ext uri="{FF2B5EF4-FFF2-40B4-BE49-F238E27FC236}">
                  <a16:creationId xmlns:a16="http://schemas.microsoft.com/office/drawing/2014/main" id="{EF33BE62-176F-46E0-A602-17C19FC2D327}"/>
                </a:ext>
              </a:extLst>
            </p:cNvPr>
            <p:cNvSpPr/>
            <p:nvPr/>
          </p:nvSpPr>
          <p:spPr>
            <a:xfrm>
              <a:off x="608182" y="2473511"/>
              <a:ext cx="2880000" cy="191097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sz="7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rPr>
                <a:t>ILAC</a:t>
              </a:r>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科目や専門科目</a:t>
              </a:r>
              <a:r>
                <a:rPr kumimoji="1" lang="ja-JP" altLang="en-US" sz="16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の授業内容</a:t>
              </a:r>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、学習目標、評価方法</a:t>
              </a:r>
              <a:r>
                <a:rPr kumimoji="1" lang="ja-JP" altLang="en-US" sz="16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などが確認できます</a:t>
              </a:r>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188D36E5-57D9-44BC-977E-193BD4FB9918}"/>
                </a:ext>
              </a:extLst>
            </p:cNvPr>
            <p:cNvSpPr/>
            <p:nvPr/>
          </p:nvSpPr>
          <p:spPr>
            <a:xfrm>
              <a:off x="613341" y="1753511"/>
              <a:ext cx="2880000" cy="72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Meiryo UI" panose="020B0604030504040204" pitchFamily="50" charset="-128"/>
                  <a:ea typeface="Meiryo UI" panose="020B0604030504040204" pitchFamily="50" charset="-128"/>
                </a:rPr>
                <a:t>WEB</a:t>
              </a:r>
              <a:r>
                <a:rPr kumimoji="1" lang="ja-JP" altLang="en-US" sz="2400" b="1" dirty="0">
                  <a:latin typeface="Meiryo UI" panose="020B0604030504040204" pitchFamily="50" charset="-128"/>
                  <a:ea typeface="Meiryo UI" panose="020B0604030504040204" pitchFamily="50" charset="-128"/>
                </a:rPr>
                <a:t>シラバス</a:t>
              </a:r>
            </a:p>
          </p:txBody>
        </p:sp>
      </p:grpSp>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29</a:t>
            </a:fld>
            <a:endParaRPr lang="ja-JP" altLang="en-US" dirty="0"/>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521207" y="448056"/>
            <a:ext cx="6877119" cy="640080"/>
          </a:xfrm>
        </p:spPr>
        <p:txBody>
          <a:bodyPr rtlCol="0">
            <a:normAutofit fontScale="90000"/>
          </a:bodyPr>
          <a:lstStyle/>
          <a:p>
            <a:pPr rtl="0"/>
            <a:r>
              <a:rPr lang="en-US" altLang="ja-JP" dirty="0">
                <a:cs typeface="Segoe UI Light" panose="020B0502040204020203" pitchFamily="34" charset="0"/>
              </a:rPr>
              <a:t>5</a:t>
            </a:r>
            <a:r>
              <a:rPr lang="ja-JP" altLang="en-US" dirty="0">
                <a:cs typeface="Segoe UI Light" panose="020B0502040204020203" pitchFamily="34" charset="0"/>
              </a:rPr>
              <a:t>．その他</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（３）各種システム</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grpSp>
        <p:nvGrpSpPr>
          <p:cNvPr id="12" name="グループ化 11">
            <a:extLst>
              <a:ext uri="{FF2B5EF4-FFF2-40B4-BE49-F238E27FC236}">
                <a16:creationId xmlns:a16="http://schemas.microsoft.com/office/drawing/2014/main" id="{000EC987-768F-4E1E-BCAA-F5D8AB8F436C}"/>
              </a:ext>
            </a:extLst>
          </p:cNvPr>
          <p:cNvGrpSpPr/>
          <p:nvPr/>
        </p:nvGrpSpPr>
        <p:grpSpPr>
          <a:xfrm>
            <a:off x="441750" y="1836996"/>
            <a:ext cx="2037433" cy="3917992"/>
            <a:chOff x="608182" y="1753511"/>
            <a:chExt cx="2885159" cy="2630979"/>
          </a:xfrm>
        </p:grpSpPr>
        <p:sp>
          <p:nvSpPr>
            <p:cNvPr id="9" name="正方形/長方形 8">
              <a:extLst>
                <a:ext uri="{FF2B5EF4-FFF2-40B4-BE49-F238E27FC236}">
                  <a16:creationId xmlns:a16="http://schemas.microsoft.com/office/drawing/2014/main" id="{EF33BE62-176F-46E0-A602-17C19FC2D327}"/>
                </a:ext>
              </a:extLst>
            </p:cNvPr>
            <p:cNvSpPr/>
            <p:nvPr/>
          </p:nvSpPr>
          <p:spPr>
            <a:xfrm>
              <a:off x="608182" y="2473511"/>
              <a:ext cx="2880000" cy="191097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sz="7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ja-JP" altLang="en-US" sz="16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授業・履修、試験・成績、ゼミ選考等の情報が確認できます。</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188D36E5-57D9-44BC-977E-193BD4FB9918}"/>
                </a:ext>
              </a:extLst>
            </p:cNvPr>
            <p:cNvSpPr/>
            <p:nvPr/>
          </p:nvSpPr>
          <p:spPr>
            <a:xfrm>
              <a:off x="613341" y="1753511"/>
              <a:ext cx="2880000" cy="72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atin typeface="Meiryo UI" panose="020B0604030504040204" pitchFamily="50" charset="-128"/>
                  <a:ea typeface="Meiryo UI" panose="020B0604030504040204" pitchFamily="50" charset="-128"/>
                </a:rPr>
                <a:t>学部</a:t>
              </a:r>
              <a:r>
                <a:rPr kumimoji="1" lang="en-US" altLang="ja-JP" sz="2400" b="1" dirty="0" smtClean="0">
                  <a:latin typeface="Meiryo UI" panose="020B0604030504040204" pitchFamily="50" charset="-128"/>
                  <a:ea typeface="Meiryo UI" panose="020B0604030504040204" pitchFamily="50" charset="-128"/>
                </a:rPr>
                <a:t>HP</a:t>
              </a:r>
            </a:p>
          </p:txBody>
        </p:sp>
      </p:grpSp>
      <p:sp>
        <p:nvSpPr>
          <p:cNvPr id="23" name="テキスト ボックス 22">
            <a:extLst>
              <a:ext uri="{FF2B5EF4-FFF2-40B4-BE49-F238E27FC236}">
                <a16:creationId xmlns:a16="http://schemas.microsoft.com/office/drawing/2014/main" id="{5525BF19-57CC-4C3C-B191-A83F44EA3BE5}"/>
              </a:ext>
            </a:extLst>
          </p:cNvPr>
          <p:cNvSpPr txBox="1"/>
          <p:nvPr/>
        </p:nvSpPr>
        <p:spPr>
          <a:xfrm>
            <a:off x="7943514" y="5942342"/>
            <a:ext cx="3705012" cy="261610"/>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rPr>
              <a:t>QR</a:t>
            </a:r>
            <a:r>
              <a:rPr kumimoji="1" lang="ja-JP" altLang="en-US" sz="1050" dirty="0">
                <a:latin typeface="Meiryo UI" panose="020B0604030504040204" pitchFamily="50" charset="-128"/>
                <a:ea typeface="Meiryo UI" panose="020B0604030504040204" pitchFamily="50" charset="-128"/>
              </a:rPr>
              <a:t>コードを読み込むか、</a:t>
            </a:r>
            <a:r>
              <a:rPr kumimoji="1" lang="en-US" altLang="ja-JP" sz="1050" dirty="0">
                <a:latin typeface="Meiryo UI" panose="020B0604030504040204" pitchFamily="50" charset="-128"/>
                <a:ea typeface="Meiryo UI" panose="020B0604030504040204" pitchFamily="50" charset="-128"/>
              </a:rPr>
              <a:t> QR</a:t>
            </a:r>
            <a:r>
              <a:rPr kumimoji="1" lang="ja-JP" altLang="en-US" sz="1050" dirty="0">
                <a:latin typeface="Meiryo UI" panose="020B0604030504040204" pitchFamily="50" charset="-128"/>
                <a:ea typeface="Meiryo UI" panose="020B0604030504040204" pitchFamily="50" charset="-128"/>
              </a:rPr>
              <a:t>コードをクリックすると、サイトにとびます。</a:t>
            </a:r>
            <a:endParaRPr kumimoji="1" lang="en-US" altLang="ja-JP" sz="1050" dirty="0">
              <a:latin typeface="Meiryo UI" panose="020B0604030504040204" pitchFamily="50" charset="-128"/>
              <a:ea typeface="Meiryo UI" panose="020B0604030504040204" pitchFamily="50" charset="-128"/>
            </a:endParaRPr>
          </a:p>
        </p:txBody>
      </p:sp>
      <p:grpSp>
        <p:nvGrpSpPr>
          <p:cNvPr id="28" name="グループ化 27">
            <a:extLst>
              <a:ext uri="{FF2B5EF4-FFF2-40B4-BE49-F238E27FC236}">
                <a16:creationId xmlns:a16="http://schemas.microsoft.com/office/drawing/2014/main" id="{000EC987-768F-4E1E-BCAA-F5D8AB8F436C}"/>
              </a:ext>
            </a:extLst>
          </p:cNvPr>
          <p:cNvGrpSpPr/>
          <p:nvPr/>
        </p:nvGrpSpPr>
        <p:grpSpPr>
          <a:xfrm>
            <a:off x="2712123" y="1836996"/>
            <a:ext cx="2037433" cy="3917992"/>
            <a:chOff x="608182" y="1753511"/>
            <a:chExt cx="2885159" cy="2630979"/>
          </a:xfrm>
        </p:grpSpPr>
        <p:sp>
          <p:nvSpPr>
            <p:cNvPr id="30" name="正方形/長方形 29">
              <a:extLst>
                <a:ext uri="{FF2B5EF4-FFF2-40B4-BE49-F238E27FC236}">
                  <a16:creationId xmlns:a16="http://schemas.microsoft.com/office/drawing/2014/main" id="{EF33BE62-176F-46E0-A602-17C19FC2D327}"/>
                </a:ext>
              </a:extLst>
            </p:cNvPr>
            <p:cNvSpPr/>
            <p:nvPr/>
          </p:nvSpPr>
          <p:spPr>
            <a:xfrm>
              <a:off x="608182" y="2473511"/>
              <a:ext cx="2880000" cy="191097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sz="7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ja-JP" altLang="en-US" sz="16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法学部掲示板では抽選授業等の情報、</a:t>
              </a:r>
              <a:r>
                <a:rPr kumimoji="1" lang="en-US" altLang="ja-JP" sz="16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ILAC</a:t>
              </a:r>
              <a:r>
                <a:rPr kumimoji="1" lang="ja-JP" altLang="en-US" sz="16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掲示板では</a:t>
              </a:r>
              <a:r>
                <a:rPr kumimoji="1" lang="en-US" altLang="ja-JP" sz="16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ILAC</a:t>
              </a:r>
              <a:r>
                <a:rPr kumimoji="1" lang="ja-JP" altLang="en-US" sz="16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科目の重要な情報が確認できます。</a:t>
              </a:r>
              <a:endParaRPr kumimoji="1" lang="en-US" altLang="ja-JP" sz="1600" dirty="0" smtClean="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188D36E5-57D9-44BC-977E-193BD4FB9918}"/>
                </a:ext>
              </a:extLst>
            </p:cNvPr>
            <p:cNvSpPr/>
            <p:nvPr/>
          </p:nvSpPr>
          <p:spPr>
            <a:xfrm>
              <a:off x="613341" y="1753511"/>
              <a:ext cx="2880000" cy="72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atin typeface="Meiryo UI" panose="020B0604030504040204" pitchFamily="50" charset="-128"/>
                  <a:ea typeface="Meiryo UI" panose="020B0604030504040204" pitchFamily="50" charset="-128"/>
                </a:rPr>
                <a:t>学部掲示板</a:t>
              </a:r>
              <a:endParaRPr kumimoji="1" lang="en-US" altLang="ja-JP" sz="2400" b="1" dirty="0" smtClean="0">
                <a:latin typeface="Meiryo UI" panose="020B0604030504040204" pitchFamily="50" charset="-128"/>
                <a:ea typeface="Meiryo UI" panose="020B0604030504040204" pitchFamily="50" charset="-128"/>
              </a:endParaRPr>
            </a:p>
          </p:txBody>
        </p:sp>
      </p:grpSp>
      <p:grpSp>
        <p:nvGrpSpPr>
          <p:cNvPr id="35" name="グループ化 34">
            <a:extLst>
              <a:ext uri="{FF2B5EF4-FFF2-40B4-BE49-F238E27FC236}">
                <a16:creationId xmlns:a16="http://schemas.microsoft.com/office/drawing/2014/main" id="{000EC987-768F-4E1E-BCAA-F5D8AB8F436C}"/>
              </a:ext>
            </a:extLst>
          </p:cNvPr>
          <p:cNvGrpSpPr/>
          <p:nvPr/>
        </p:nvGrpSpPr>
        <p:grpSpPr>
          <a:xfrm>
            <a:off x="7249226" y="1836996"/>
            <a:ext cx="2037433" cy="3917992"/>
            <a:chOff x="608182" y="1753511"/>
            <a:chExt cx="2885159" cy="2630979"/>
          </a:xfrm>
        </p:grpSpPr>
        <p:sp>
          <p:nvSpPr>
            <p:cNvPr id="36" name="正方形/長方形 35">
              <a:extLst>
                <a:ext uri="{FF2B5EF4-FFF2-40B4-BE49-F238E27FC236}">
                  <a16:creationId xmlns:a16="http://schemas.microsoft.com/office/drawing/2014/main" id="{EF33BE62-176F-46E0-A602-17C19FC2D327}"/>
                </a:ext>
              </a:extLst>
            </p:cNvPr>
            <p:cNvSpPr/>
            <p:nvPr/>
          </p:nvSpPr>
          <p:spPr>
            <a:xfrm>
              <a:off x="608182" y="2473511"/>
              <a:ext cx="2880000" cy="191097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sz="7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rPr>
                <a:t>WEB</a:t>
              </a:r>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履修登録や、</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ja-JP" altLang="en-US" sz="1600" dirty="0" smtClean="0">
                  <a:ln>
                    <a:solidFill>
                      <a:sysClr val="windowText" lastClr="000000"/>
                    </a:solidFill>
                  </a:ln>
                  <a:solidFill>
                    <a:schemeClr val="tx1"/>
                  </a:solidFill>
                  <a:latin typeface="Meiryo UI" panose="020B0604030504040204" pitchFamily="50" charset="-128"/>
                  <a:ea typeface="Meiryo UI" panose="020B0604030504040204" pitchFamily="50" charset="-128"/>
                </a:rPr>
                <a:t>成績が確認が</a:t>
              </a:r>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できます。</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188D36E5-57D9-44BC-977E-193BD4FB9918}"/>
                </a:ext>
              </a:extLst>
            </p:cNvPr>
            <p:cNvSpPr/>
            <p:nvPr/>
          </p:nvSpPr>
          <p:spPr>
            <a:xfrm>
              <a:off x="613341" y="1753511"/>
              <a:ext cx="2880000" cy="72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eiryo UI" panose="020B0604030504040204" pitchFamily="50" charset="-128"/>
                  <a:ea typeface="Meiryo UI" panose="020B0604030504040204" pitchFamily="50" charset="-128"/>
                </a:rPr>
                <a:t>情報システム</a:t>
              </a:r>
            </a:p>
          </p:txBody>
        </p:sp>
      </p:grpSp>
      <p:grpSp>
        <p:nvGrpSpPr>
          <p:cNvPr id="38" name="グループ化 37">
            <a:extLst>
              <a:ext uri="{FF2B5EF4-FFF2-40B4-BE49-F238E27FC236}">
                <a16:creationId xmlns:a16="http://schemas.microsoft.com/office/drawing/2014/main" id="{000EC987-768F-4E1E-BCAA-F5D8AB8F436C}"/>
              </a:ext>
            </a:extLst>
          </p:cNvPr>
          <p:cNvGrpSpPr/>
          <p:nvPr/>
        </p:nvGrpSpPr>
        <p:grpSpPr>
          <a:xfrm>
            <a:off x="9541774" y="1836996"/>
            <a:ext cx="2037433" cy="3917992"/>
            <a:chOff x="608182" y="1753511"/>
            <a:chExt cx="2885159" cy="2630979"/>
          </a:xfrm>
        </p:grpSpPr>
        <p:sp>
          <p:nvSpPr>
            <p:cNvPr id="39" name="正方形/長方形 38">
              <a:extLst>
                <a:ext uri="{FF2B5EF4-FFF2-40B4-BE49-F238E27FC236}">
                  <a16:creationId xmlns:a16="http://schemas.microsoft.com/office/drawing/2014/main" id="{EF33BE62-176F-46E0-A602-17C19FC2D327}"/>
                </a:ext>
              </a:extLst>
            </p:cNvPr>
            <p:cNvSpPr/>
            <p:nvPr/>
          </p:nvSpPr>
          <p:spPr>
            <a:xfrm>
              <a:off x="608182" y="2473511"/>
              <a:ext cx="2880000" cy="191097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sz="7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ja-JP" altLang="en-US" sz="1600" dirty="0">
                  <a:ln>
                    <a:solidFill>
                      <a:sysClr val="windowText" lastClr="000000"/>
                    </a:solidFill>
                  </a:ln>
                  <a:solidFill>
                    <a:schemeClr val="tx1"/>
                  </a:solidFill>
                  <a:latin typeface="Meiryo UI" panose="020B0604030504040204" pitchFamily="50" charset="-128"/>
                  <a:ea typeface="Meiryo UI" panose="020B0604030504040204" pitchFamily="50" charset="-128"/>
                </a:rPr>
                <a:t>授業の教材や課題を提出するのに使用します。</a:t>
              </a: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a:t>
              </a:r>
              <a:r>
                <a:rPr kumimoji="1" lang="en-US" altLang="ja-JP" sz="1200" dirty="0" err="1">
                  <a:ln>
                    <a:solidFill>
                      <a:sysClr val="windowText" lastClr="000000"/>
                    </a:solidFill>
                  </a:ln>
                  <a:solidFill>
                    <a:schemeClr val="tx1"/>
                  </a:solidFill>
                  <a:latin typeface="Meiryo UI" panose="020B0604030504040204" pitchFamily="50" charset="-128"/>
                  <a:ea typeface="Meiryo UI" panose="020B0604030504040204" pitchFamily="50" charset="-128"/>
                </a:rPr>
                <a:t>Hoppii</a:t>
              </a:r>
              <a:r>
                <a:rPr kumimoji="1" lang="ja-JP" altLang="en-US" sz="1200" dirty="0">
                  <a:ln>
                    <a:solidFill>
                      <a:sysClr val="windowText" lastClr="000000"/>
                    </a:solidFill>
                  </a:ln>
                  <a:solidFill>
                    <a:schemeClr val="tx1"/>
                  </a:solidFill>
                  <a:latin typeface="Meiryo UI" panose="020B0604030504040204" pitchFamily="50" charset="-128"/>
                  <a:ea typeface="Meiryo UI" panose="020B0604030504040204" pitchFamily="50" charset="-128"/>
                </a:rPr>
                <a:t>」のログイン画面と同じです。</a:t>
              </a:r>
              <a:endParaRPr kumimoji="1" lang="en-US" altLang="ja-JP" sz="12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a:p>
              <a:pPr algn="ctr"/>
              <a:endParaRPr kumimoji="1" lang="en-US" altLang="ja-JP" sz="1600" dirty="0">
                <a:ln>
                  <a:solidFill>
                    <a:sysClr val="windowText" lastClr="000000"/>
                  </a:solidFill>
                </a:ln>
                <a:solidFill>
                  <a:schemeClr val="tx1"/>
                </a:solidFill>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188D36E5-57D9-44BC-977E-193BD4FB9918}"/>
                </a:ext>
              </a:extLst>
            </p:cNvPr>
            <p:cNvSpPr/>
            <p:nvPr/>
          </p:nvSpPr>
          <p:spPr>
            <a:xfrm>
              <a:off x="613341" y="1753511"/>
              <a:ext cx="2880000" cy="72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eiryo UI" panose="020B0604030504040204" pitchFamily="50" charset="-128"/>
                  <a:ea typeface="Meiryo UI" panose="020B0604030504040204" pitchFamily="50" charset="-128"/>
                </a:rPr>
                <a:t>学習</a:t>
              </a:r>
              <a:r>
                <a:rPr kumimoji="1" lang="ja-JP" altLang="en-US" sz="2400" b="1" dirty="0" smtClean="0">
                  <a:latin typeface="Meiryo UI" panose="020B0604030504040204" pitchFamily="50" charset="-128"/>
                  <a:ea typeface="Meiryo UI" panose="020B0604030504040204" pitchFamily="50" charset="-128"/>
                </a:rPr>
                <a:t>支援</a:t>
              </a:r>
              <a:endParaRPr kumimoji="1" lang="en-US" altLang="ja-JP" sz="2400" b="1" dirty="0" smtClean="0">
                <a:latin typeface="Meiryo UI" panose="020B0604030504040204" pitchFamily="50" charset="-128"/>
                <a:ea typeface="Meiryo UI" panose="020B0604030504040204" pitchFamily="50" charset="-128"/>
              </a:endParaRPr>
            </a:p>
            <a:p>
              <a:pPr algn="ctr"/>
              <a:r>
                <a:rPr kumimoji="1" lang="ja-JP" altLang="en-US" sz="2400" b="1" dirty="0" smtClean="0">
                  <a:latin typeface="Meiryo UI" panose="020B0604030504040204" pitchFamily="50" charset="-128"/>
                  <a:ea typeface="Meiryo UI" panose="020B0604030504040204" pitchFamily="50" charset="-128"/>
                </a:rPr>
                <a:t>システム</a:t>
              </a:r>
              <a:endParaRPr kumimoji="1" lang="ja-JP" altLang="en-US" sz="2400" b="1" dirty="0">
                <a:latin typeface="Meiryo UI" panose="020B0604030504040204" pitchFamily="50" charset="-128"/>
                <a:ea typeface="Meiryo UI" panose="020B0604030504040204" pitchFamily="50" charset="-128"/>
              </a:endParaRPr>
            </a:p>
          </p:txBody>
        </p:sp>
      </p:grpSp>
      <p:pic>
        <p:nvPicPr>
          <p:cNvPr id="7" name="図 6">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6054" y="4332095"/>
            <a:ext cx="1171429" cy="1171429"/>
          </a:xfrm>
          <a:prstGeom prst="rect">
            <a:avLst/>
          </a:prstGeom>
        </p:spPr>
      </p:pic>
      <p:pic>
        <p:nvPicPr>
          <p:cNvPr id="8" name="図 7">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9740" y="4364881"/>
            <a:ext cx="1074130" cy="1074130"/>
          </a:xfrm>
          <a:prstGeom prst="rect">
            <a:avLst/>
          </a:prstGeom>
        </p:spPr>
      </p:pic>
      <p:pic>
        <p:nvPicPr>
          <p:cNvPr id="10" name="図 9">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1700" y="4334379"/>
            <a:ext cx="1104632" cy="1104632"/>
          </a:xfrm>
          <a:prstGeom prst="rect">
            <a:avLst/>
          </a:prstGeom>
        </p:spPr>
      </p:pic>
      <p:pic>
        <p:nvPicPr>
          <p:cNvPr id="13" name="図 12">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0799" y="4364881"/>
            <a:ext cx="1178001" cy="1138643"/>
          </a:xfrm>
          <a:prstGeom prst="rect">
            <a:avLst/>
          </a:prstGeom>
        </p:spPr>
      </p:pic>
      <p:pic>
        <p:nvPicPr>
          <p:cNvPr id="14" name="図 13">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23682" y="4364881"/>
            <a:ext cx="1074130" cy="1074130"/>
          </a:xfrm>
          <a:prstGeom prst="rect">
            <a:avLst/>
          </a:prstGeom>
        </p:spPr>
      </p:pic>
      <p:pic>
        <p:nvPicPr>
          <p:cNvPr id="2" name="ガイダンス_スライド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435031" y="548166"/>
            <a:ext cx="609600" cy="609600"/>
          </a:xfrm>
          <a:prstGeom prst="rect">
            <a:avLst/>
          </a:prstGeom>
        </p:spPr>
      </p:pic>
    </p:spTree>
    <p:extLst>
      <p:ext uri="{BB962C8B-B14F-4D97-AF65-F5344CB8AC3E}">
        <p14:creationId xmlns:p14="http://schemas.microsoft.com/office/powerpoint/2010/main" val="14349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B1454CC-F5AB-4789-BDB0-6AE85198C7A2}"/>
              </a:ext>
            </a:extLst>
          </p:cNvPr>
          <p:cNvSpPr>
            <a:spLocks noGrp="1"/>
          </p:cNvSpPr>
          <p:nvPr>
            <p:ph sz="quarter" idx="13"/>
          </p:nvPr>
        </p:nvSpPr>
        <p:spPr>
          <a:xfrm>
            <a:off x="539496" y="2560320"/>
            <a:ext cx="11279972" cy="3942080"/>
          </a:xfrm>
        </p:spPr>
        <p:txBody>
          <a:bodyPr/>
          <a:lstStyle/>
          <a:p>
            <a:r>
              <a:rPr kumimoji="1" lang="ja-JP" altLang="en-US" dirty="0"/>
              <a:t>（１）２セメスター制</a:t>
            </a:r>
            <a:r>
              <a:rPr kumimoji="1" lang="en-US" altLang="ja-JP" dirty="0"/>
              <a:t>					</a:t>
            </a:r>
            <a:r>
              <a:rPr kumimoji="1" lang="ja-JP" altLang="en-US" dirty="0"/>
              <a:t>⊳</a:t>
            </a:r>
            <a:r>
              <a:rPr kumimoji="1" lang="ja-JP" altLang="en-US" dirty="0">
                <a:hlinkClick r:id="rId5" action="ppaction://hlinksldjump"/>
              </a:rPr>
              <a:t>スライド </a:t>
            </a:r>
            <a:r>
              <a:rPr kumimoji="1" lang="en-US" altLang="ja-JP" dirty="0">
                <a:hlinkClick r:id="rId5" action="ppaction://hlinksldjump"/>
              </a:rPr>
              <a:t>P4</a:t>
            </a:r>
            <a:endParaRPr kumimoji="1" lang="en-US" altLang="ja-JP" dirty="0"/>
          </a:p>
          <a:p>
            <a:r>
              <a:rPr lang="ja-JP" altLang="en-US" dirty="0"/>
              <a:t>（２）１年間の流れ</a:t>
            </a:r>
            <a:r>
              <a:rPr lang="en-US" altLang="ja-JP" dirty="0"/>
              <a:t>					</a:t>
            </a:r>
            <a:r>
              <a:rPr lang="ja-JP" altLang="en-US" dirty="0"/>
              <a:t>⊳</a:t>
            </a:r>
            <a:r>
              <a:rPr lang="ja-JP" altLang="en-US" dirty="0">
                <a:hlinkClick r:id="rId6" action="ppaction://hlinksldjump"/>
              </a:rPr>
              <a:t>スライド </a:t>
            </a:r>
            <a:r>
              <a:rPr lang="en-US" altLang="ja-JP" dirty="0">
                <a:hlinkClick r:id="rId6" action="ppaction://hlinksldjump"/>
              </a:rPr>
              <a:t>P5</a:t>
            </a:r>
            <a:endParaRPr lang="en-US" altLang="ja-JP" dirty="0"/>
          </a:p>
          <a:p>
            <a:r>
              <a:rPr kumimoji="1" lang="ja-JP" altLang="en-US" dirty="0"/>
              <a:t>（３）当面の予定</a:t>
            </a:r>
            <a:r>
              <a:rPr kumimoji="1" lang="en-US" altLang="ja-JP" dirty="0"/>
              <a:t>					</a:t>
            </a:r>
            <a:r>
              <a:rPr lang="ja-JP" altLang="en-US" dirty="0"/>
              <a:t>⊳</a:t>
            </a:r>
            <a:r>
              <a:rPr lang="ja-JP" altLang="en-US" dirty="0">
                <a:hlinkClick r:id="rId7" action="ppaction://hlinksldjump"/>
              </a:rPr>
              <a:t>スライド </a:t>
            </a:r>
            <a:r>
              <a:rPr lang="en-US" altLang="ja-JP" dirty="0" smtClean="0">
                <a:hlinkClick r:id="rId7" action="ppaction://hlinksldjump"/>
              </a:rPr>
              <a:t>P6</a:t>
            </a:r>
            <a:endParaRPr lang="en-US" altLang="ja-JP" dirty="0" smtClean="0"/>
          </a:p>
        </p:txBody>
      </p:sp>
      <p:sp>
        <p:nvSpPr>
          <p:cNvPr id="2" name="タイトル 1">
            <a:extLst>
              <a:ext uri="{FF2B5EF4-FFF2-40B4-BE49-F238E27FC236}">
                <a16:creationId xmlns:a16="http://schemas.microsoft.com/office/drawing/2014/main" id="{04EC3D5E-7062-4ECF-8EFF-7028A12642E7}"/>
              </a:ext>
            </a:extLst>
          </p:cNvPr>
          <p:cNvSpPr>
            <a:spLocks noGrp="1"/>
          </p:cNvSpPr>
          <p:nvPr>
            <p:ph type="title"/>
          </p:nvPr>
        </p:nvSpPr>
        <p:spPr/>
        <p:txBody>
          <a:bodyPr/>
          <a:lstStyle/>
          <a:p>
            <a:r>
              <a:rPr lang="ja-JP" altLang="en-US" dirty="0"/>
              <a:t>１．スケジュール</a:t>
            </a:r>
            <a:endParaRPr kumimoji="1" lang="ja-JP" altLang="en-US" dirty="0"/>
          </a:p>
        </p:txBody>
      </p:sp>
      <p:sp>
        <p:nvSpPr>
          <p:cNvPr id="5" name="スライド番号プレースホルダー 3">
            <a:extLst>
              <a:ext uri="{FF2B5EF4-FFF2-40B4-BE49-F238E27FC236}">
                <a16:creationId xmlns:a16="http://schemas.microsoft.com/office/drawing/2014/main" id="{F1BED1D2-3563-45C5-9234-74E0D8919837}"/>
              </a:ext>
            </a:extLst>
          </p:cNvPr>
          <p:cNvSpPr txBox="1">
            <a:spLocks/>
          </p:cNvSpPr>
          <p:nvPr/>
        </p:nvSpPr>
        <p:spPr>
          <a:xfrm>
            <a:off x="8375904" y="6244592"/>
            <a:ext cx="3276600" cy="365125"/>
          </a:xfrm>
          <a:prstGeom prst="rect">
            <a:avLst/>
          </a:prstGeom>
        </p:spPr>
        <p:txBody>
          <a:bodyPr/>
          <a:ls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860EDB8-5305-433F-BE41-D7A86D811DB3}" type="slidenum">
              <a:rPr lang="en-US" altLang="ja-JP" sz="1200" smtClean="0">
                <a:latin typeface="Meiryo UI" panose="020B0604030504040204" pitchFamily="50" charset="-128"/>
                <a:ea typeface="Meiryo UI" panose="020B0604030504040204" pitchFamily="50" charset="-128"/>
              </a:rPr>
              <a:pPr algn="r"/>
              <a:t>3</a:t>
            </a:fld>
            <a:endParaRPr lang="ja-JP" altLang="en-US" sz="1200" dirty="0">
              <a:latin typeface="Meiryo UI" panose="020B0604030504040204" pitchFamily="50" charset="-128"/>
              <a:ea typeface="Meiryo UI" panose="020B0604030504040204" pitchFamily="50" charset="-128"/>
            </a:endParaRPr>
          </a:p>
        </p:txBody>
      </p:sp>
      <p:pic>
        <p:nvPicPr>
          <p:cNvPr id="4" name="ガイダンス_スライド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59352" y="1620331"/>
            <a:ext cx="609600" cy="609600"/>
          </a:xfrm>
          <a:prstGeom prst="rect">
            <a:avLst/>
          </a:prstGeom>
        </p:spPr>
      </p:pic>
    </p:spTree>
    <p:extLst>
      <p:ext uri="{BB962C8B-B14F-4D97-AF65-F5344CB8AC3E}">
        <p14:creationId xmlns:p14="http://schemas.microsoft.com/office/powerpoint/2010/main" val="10700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30</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521207" y="448056"/>
            <a:ext cx="6877119" cy="640080"/>
          </a:xfrm>
        </p:spPr>
        <p:txBody>
          <a:bodyPr rtlCol="0">
            <a:normAutofit fontScale="90000"/>
          </a:bodyPr>
          <a:lstStyle/>
          <a:p>
            <a:pPr rtl="0"/>
            <a:r>
              <a:rPr lang="en-US" altLang="ja-JP" dirty="0">
                <a:cs typeface="Segoe UI Light" panose="020B0502040204020203" pitchFamily="34" charset="0"/>
              </a:rPr>
              <a:t>5</a:t>
            </a:r>
            <a:r>
              <a:rPr lang="ja-JP" altLang="en-US" dirty="0">
                <a:cs typeface="Segoe UI Light" panose="020B0502040204020203" pitchFamily="34" charset="0"/>
              </a:rPr>
              <a:t>．その他</a:t>
            </a:r>
            <a:r>
              <a:rPr lang="en-US" altLang="ja-JP" dirty="0">
                <a:cs typeface="Segoe UI Light" panose="020B0502040204020203" pitchFamily="34" charset="0"/>
              </a:rPr>
              <a:t/>
            </a:r>
            <a:br>
              <a:rPr lang="en-US" altLang="ja-JP" dirty="0">
                <a:cs typeface="Segoe UI Light" panose="020B0502040204020203" pitchFamily="34" charset="0"/>
              </a:rPr>
            </a:br>
            <a:r>
              <a:rPr lang="ja-JP" altLang="en-US" dirty="0">
                <a:cs typeface="Segoe UI Light" panose="020B0502040204020203" pitchFamily="34" charset="0"/>
              </a:rPr>
              <a:t>（４）</a:t>
            </a:r>
            <a:r>
              <a:rPr lang="en-US" altLang="ja-JP" dirty="0">
                <a:cs typeface="Segoe UI Light" panose="020B0502040204020203" pitchFamily="34" charset="0"/>
              </a:rPr>
              <a:t>FAQ</a:t>
            </a:r>
            <a:endParaRPr lang="ja-JP" altLang="en-US" dirty="0">
              <a:latin typeface="Meiryo UI" panose="020B0604030504040204" pitchFamily="50" charset="-128"/>
              <a:ea typeface="Meiryo UI" panose="020B0604030504040204" pitchFamily="50" charset="-128"/>
              <a:cs typeface="Segoe UI Light" panose="020B0502040204020203" pitchFamily="34" charset="0"/>
            </a:endParaRPr>
          </a:p>
        </p:txBody>
      </p:sp>
      <p:graphicFrame>
        <p:nvGraphicFramePr>
          <p:cNvPr id="10" name="表 10">
            <a:extLst>
              <a:ext uri="{FF2B5EF4-FFF2-40B4-BE49-F238E27FC236}">
                <a16:creationId xmlns:a16="http://schemas.microsoft.com/office/drawing/2014/main" id="{7D1BEA9A-B4C3-43A5-ABAC-1A194A33B1FB}"/>
              </a:ext>
            </a:extLst>
          </p:cNvPr>
          <p:cNvGraphicFramePr>
            <a:graphicFrameLocks noGrp="1"/>
          </p:cNvGraphicFramePr>
          <p:nvPr>
            <p:extLst>
              <p:ext uri="{D42A27DB-BD31-4B8C-83A1-F6EECF244321}">
                <p14:modId xmlns:p14="http://schemas.microsoft.com/office/powerpoint/2010/main" val="515080990"/>
              </p:ext>
            </p:extLst>
          </p:nvPr>
        </p:nvGraphicFramePr>
        <p:xfrm>
          <a:off x="521207" y="1546010"/>
          <a:ext cx="10680193" cy="4448391"/>
        </p:xfrm>
        <a:graphic>
          <a:graphicData uri="http://schemas.openxmlformats.org/drawingml/2006/table">
            <a:tbl>
              <a:tblPr firstRow="1" bandRow="1">
                <a:tableStyleId>{F5AB1C69-6EDB-4FF4-983F-18BD219EF322}</a:tableStyleId>
              </a:tblPr>
              <a:tblGrid>
                <a:gridCol w="851034">
                  <a:extLst>
                    <a:ext uri="{9D8B030D-6E8A-4147-A177-3AD203B41FA5}">
                      <a16:colId xmlns:a16="http://schemas.microsoft.com/office/drawing/2014/main" val="3420291186"/>
                    </a:ext>
                  </a:extLst>
                </a:gridCol>
                <a:gridCol w="4391220">
                  <a:extLst>
                    <a:ext uri="{9D8B030D-6E8A-4147-A177-3AD203B41FA5}">
                      <a16:colId xmlns:a16="http://schemas.microsoft.com/office/drawing/2014/main" val="732805455"/>
                    </a:ext>
                  </a:extLst>
                </a:gridCol>
                <a:gridCol w="5437939">
                  <a:extLst>
                    <a:ext uri="{9D8B030D-6E8A-4147-A177-3AD203B41FA5}">
                      <a16:colId xmlns:a16="http://schemas.microsoft.com/office/drawing/2014/main" val="27246297"/>
                    </a:ext>
                  </a:extLst>
                </a:gridCol>
              </a:tblGrid>
              <a:tr h="849989">
                <a:tc>
                  <a:txBody>
                    <a:bodyPr/>
                    <a:lstStyle/>
                    <a:p>
                      <a:pPr algn="ctr"/>
                      <a:r>
                        <a:rPr kumimoji="1" lang="ja-JP" altLang="en-US" sz="2000" dirty="0">
                          <a:latin typeface="Meiryo UI" panose="020B0604030504040204" pitchFamily="50" charset="-128"/>
                          <a:ea typeface="Meiryo UI" panose="020B0604030504040204" pitchFamily="50" charset="-128"/>
                        </a:rPr>
                        <a:t>項番</a:t>
                      </a:r>
                    </a:p>
                  </a:txBody>
                  <a:tcPr anchor="ctr"/>
                </a:tc>
                <a:tc>
                  <a:txBody>
                    <a:bodyPr/>
                    <a:lstStyle/>
                    <a:p>
                      <a:pPr algn="ctr"/>
                      <a:r>
                        <a:rPr kumimoji="1" lang="ja-JP" altLang="en-US" sz="2000" dirty="0">
                          <a:latin typeface="Meiryo UI" panose="020B0604030504040204" pitchFamily="50" charset="-128"/>
                          <a:ea typeface="Meiryo UI" panose="020B0604030504040204" pitchFamily="50" charset="-128"/>
                        </a:rPr>
                        <a:t>質問</a:t>
                      </a:r>
                    </a:p>
                  </a:txBody>
                  <a:tcPr anchor="ctr"/>
                </a:tc>
                <a:tc>
                  <a:txBody>
                    <a:bodyPr/>
                    <a:lstStyle/>
                    <a:p>
                      <a:pPr algn="ctr"/>
                      <a:r>
                        <a:rPr kumimoji="1" lang="ja-JP" altLang="en-US" sz="2000" dirty="0">
                          <a:latin typeface="Meiryo UI" panose="020B0604030504040204" pitchFamily="50" charset="-128"/>
                          <a:ea typeface="Meiryo UI" panose="020B0604030504040204" pitchFamily="50" charset="-128"/>
                        </a:rPr>
                        <a:t>回答</a:t>
                      </a:r>
                    </a:p>
                  </a:txBody>
                  <a:tcPr anchor="ctr"/>
                </a:tc>
                <a:extLst>
                  <a:ext uri="{0D108BD9-81ED-4DB2-BD59-A6C34878D82A}">
                    <a16:rowId xmlns:a16="http://schemas.microsoft.com/office/drawing/2014/main" val="3762712280"/>
                  </a:ext>
                </a:extLst>
              </a:tr>
              <a:tr h="942439">
                <a:tc>
                  <a:txBody>
                    <a:bodyPr/>
                    <a:lstStyle/>
                    <a:p>
                      <a:pPr algn="ctr"/>
                      <a:r>
                        <a:rPr kumimoji="1" lang="ja-JP" altLang="en-US" sz="1600" dirty="0">
                          <a:latin typeface="Meiryo UI" panose="020B0604030504040204" pitchFamily="50" charset="-128"/>
                          <a:ea typeface="Meiryo UI" panose="020B0604030504040204" pitchFamily="50" charset="-128"/>
                        </a:rPr>
                        <a:t>１</a:t>
                      </a: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rPr>
                        <a:t>先生の連絡先もしくは研究室を教えてほしい。</a:t>
                      </a: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rPr>
                        <a:t>法学部事務では、一切連絡先・研究室を教えていません。先生へ質問がある場合は、</a:t>
                      </a:r>
                      <a:r>
                        <a:rPr kumimoji="1" lang="ja-JP" altLang="en-US" sz="1600" dirty="0" smtClean="0">
                          <a:latin typeface="Meiryo UI" panose="020B0604030504040204" pitchFamily="50" charset="-128"/>
                          <a:ea typeface="Meiryo UI" panose="020B0604030504040204" pitchFamily="50" charset="-128"/>
                        </a:rPr>
                        <a:t>直接授業前後に先生に聞く、もしくは、学習支援システムの授業内掲示板等でお伝えください。</a:t>
                      </a:r>
                      <a:endParaRPr kumimoji="1" lang="ja-JP" altLang="en-US" sz="16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878615664"/>
                  </a:ext>
                </a:extLst>
              </a:tr>
              <a:tr h="942439">
                <a:tc>
                  <a:txBody>
                    <a:bodyPr/>
                    <a:lstStyle/>
                    <a:p>
                      <a:pPr algn="ctr"/>
                      <a:r>
                        <a:rPr kumimoji="1" lang="ja-JP" altLang="en-US" sz="1600" dirty="0">
                          <a:latin typeface="Meiryo UI" panose="020B0604030504040204" pitchFamily="50" charset="-128"/>
                          <a:ea typeface="Meiryo UI" panose="020B0604030504040204" pitchFamily="50" charset="-128"/>
                        </a:rPr>
                        <a:t>２</a:t>
                      </a:r>
                      <a:endParaRPr kumimoji="1" lang="en-US" altLang="ja-JP" sz="16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rPr>
                        <a:t>授業に欠席します。先生に言ってもらえますか。</a:t>
                      </a: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rPr>
                        <a:t>感染症罹患の場合は、事務にお知らせください。それ以外の場合は、事務では取り扱わないので</a:t>
                      </a:r>
                      <a:r>
                        <a:rPr kumimoji="1" lang="ja-JP" altLang="en-US" sz="1600" dirty="0" smtClean="0">
                          <a:latin typeface="Meiryo UI" panose="020B0604030504040204" pitchFamily="50" charset="-128"/>
                          <a:ea typeface="Meiryo UI" panose="020B0604030504040204" pitchFamily="50" charset="-128"/>
                        </a:rPr>
                        <a:t>、学習支援システムの授業内掲示板等で先生</a:t>
                      </a:r>
                      <a:r>
                        <a:rPr kumimoji="1" lang="ja-JP" altLang="en-US" sz="1600" dirty="0">
                          <a:latin typeface="Meiryo UI" panose="020B0604030504040204" pitchFamily="50" charset="-128"/>
                          <a:ea typeface="Meiryo UI" panose="020B0604030504040204" pitchFamily="50" charset="-128"/>
                        </a:rPr>
                        <a:t>にお伝えください。</a:t>
                      </a:r>
                    </a:p>
                  </a:txBody>
                  <a:tcPr anchor="ctr"/>
                </a:tc>
                <a:extLst>
                  <a:ext uri="{0D108BD9-81ED-4DB2-BD59-A6C34878D82A}">
                    <a16:rowId xmlns:a16="http://schemas.microsoft.com/office/drawing/2014/main" val="3710464320"/>
                  </a:ext>
                </a:extLst>
              </a:tr>
              <a:tr h="858220">
                <a:tc>
                  <a:txBody>
                    <a:bodyPr/>
                    <a:lstStyle/>
                    <a:p>
                      <a:pPr algn="ctr"/>
                      <a:r>
                        <a:rPr kumimoji="1" lang="ja-JP" altLang="en-US" sz="1600" dirty="0">
                          <a:latin typeface="Meiryo UI" panose="020B0604030504040204" pitchFamily="50" charset="-128"/>
                          <a:ea typeface="Meiryo UI" panose="020B0604030504040204" pitchFamily="50" charset="-128"/>
                        </a:rPr>
                        <a:t>３</a:t>
                      </a: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rPr>
                        <a:t>提出できなかった課題があるのですが、渡してもらえますか。</a:t>
                      </a: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rPr>
                        <a:t>教員より事務に連絡がない限り、学生の皆さんの課題を事務では受け取りができません。</a:t>
                      </a:r>
                    </a:p>
                  </a:txBody>
                  <a:tcPr anchor="ctr"/>
                </a:tc>
                <a:extLst>
                  <a:ext uri="{0D108BD9-81ED-4DB2-BD59-A6C34878D82A}">
                    <a16:rowId xmlns:a16="http://schemas.microsoft.com/office/drawing/2014/main" val="4064862475"/>
                  </a:ext>
                </a:extLst>
              </a:tr>
              <a:tr h="855304">
                <a:tc>
                  <a:txBody>
                    <a:bodyPr/>
                    <a:lstStyle/>
                    <a:p>
                      <a:pPr algn="ctr"/>
                      <a:r>
                        <a:rPr kumimoji="1" lang="en-US" altLang="ja-JP" sz="1600" dirty="0" smtClean="0">
                          <a:latin typeface="Meiryo UI" panose="020B0604030504040204" pitchFamily="50" charset="-128"/>
                          <a:ea typeface="Meiryo UI" panose="020B0604030504040204" pitchFamily="50" charset="-128"/>
                        </a:rPr>
                        <a:t>4</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600" dirty="0">
                          <a:latin typeface="Meiryo UI" panose="020B0604030504040204" pitchFamily="50" charset="-128"/>
                          <a:ea typeface="Meiryo UI" panose="020B0604030504040204" pitchFamily="50" charset="-128"/>
                        </a:rPr>
                        <a:t>Google </a:t>
                      </a:r>
                      <a:r>
                        <a:rPr kumimoji="1" lang="ja-JP" altLang="en-US" sz="1600" dirty="0">
                          <a:latin typeface="Meiryo UI" panose="020B0604030504040204" pitchFamily="50" charset="-128"/>
                          <a:ea typeface="Meiryo UI" panose="020B0604030504040204" pitchFamily="50" charset="-128"/>
                        </a:rPr>
                        <a:t>フォームの回答の仕方を教えてほしい。</a:t>
                      </a:r>
                    </a:p>
                  </a:txBody>
                  <a:tcPr anchor="ctr"/>
                </a:tc>
                <a:tc>
                  <a:txBody>
                    <a:bodyPr/>
                    <a:lstStyle/>
                    <a:p>
                      <a:pPr algn="l"/>
                      <a:r>
                        <a:rPr kumimoji="1" lang="ja-JP" altLang="en-US" sz="1600" dirty="0">
                          <a:latin typeface="Meiryo UI" panose="020B0604030504040204" pitchFamily="50" charset="-128"/>
                          <a:ea typeface="Meiryo UI" panose="020B0604030504040204" pitchFamily="50" charset="-128"/>
                          <a:hlinkClick r:id="rId5"/>
                        </a:rPr>
                        <a:t>こちら</a:t>
                      </a:r>
                      <a:r>
                        <a:rPr kumimoji="1" lang="ja-JP" altLang="en-US" sz="1600" dirty="0">
                          <a:latin typeface="Meiryo UI" panose="020B0604030504040204" pitchFamily="50" charset="-128"/>
                          <a:ea typeface="Meiryo UI" panose="020B0604030504040204" pitchFamily="50" charset="-128"/>
                        </a:rPr>
                        <a:t>を参照ください。</a:t>
                      </a:r>
                    </a:p>
                  </a:txBody>
                  <a:tcPr anchor="ctr"/>
                </a:tc>
                <a:extLst>
                  <a:ext uri="{0D108BD9-81ED-4DB2-BD59-A6C34878D82A}">
                    <a16:rowId xmlns:a16="http://schemas.microsoft.com/office/drawing/2014/main" val="2616783120"/>
                  </a:ext>
                </a:extLst>
              </a:tr>
            </a:tbl>
          </a:graphicData>
        </a:graphic>
      </p:graphicFrame>
      <p:pic>
        <p:nvPicPr>
          <p:cNvPr id="2" name="ガイダンス_スライド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53871" y="478536"/>
            <a:ext cx="609600" cy="609600"/>
          </a:xfrm>
          <a:prstGeom prst="rect">
            <a:avLst/>
          </a:prstGeom>
        </p:spPr>
      </p:pic>
    </p:spTree>
    <p:extLst>
      <p:ext uri="{BB962C8B-B14F-4D97-AF65-F5344CB8AC3E}">
        <p14:creationId xmlns:p14="http://schemas.microsoft.com/office/powerpoint/2010/main" val="211789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9860EDB8-5305-433F-BE41-D7A86D811DB3}" type="slidenum">
              <a:rPr lang="en-US" altLang="ja-JP" smtClean="0"/>
              <a:pPr/>
              <a:t>31</a:t>
            </a:fld>
            <a:endParaRPr lang="ja-JP" altLang="en-US"/>
          </a:p>
        </p:txBody>
      </p:sp>
      <p:sp>
        <p:nvSpPr>
          <p:cNvPr id="5" name="タイトル 2">
            <a:extLst>
              <a:ext uri="{FF2B5EF4-FFF2-40B4-BE49-F238E27FC236}">
                <a16:creationId xmlns:a16="http://schemas.microsoft.com/office/drawing/2014/main" id="{7DAC46C1-1F13-4849-831A-059FB3285F90}"/>
              </a:ext>
            </a:extLst>
          </p:cNvPr>
          <p:cNvSpPr txBox="1">
            <a:spLocks/>
          </p:cNvSpPr>
          <p:nvPr/>
        </p:nvSpPr>
        <p:spPr>
          <a:xfrm>
            <a:off x="564896" y="342900"/>
            <a:ext cx="6877119" cy="770636"/>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kumimoji="1" sz="2800" kern="1200">
                <a:solidFill>
                  <a:schemeClr val="bg2">
                    <a:lumMod val="25000"/>
                  </a:schemeClr>
                </a:solidFill>
                <a:latin typeface="Meiryo UI" panose="020B0604030504040204" pitchFamily="50" charset="-128"/>
                <a:ea typeface="Meiryo UI" panose="020B0604030504040204" pitchFamily="50" charset="-128"/>
                <a:cs typeface="+mj-cs"/>
              </a:defRPr>
            </a:lvl1pPr>
          </a:lstStyle>
          <a:p>
            <a:r>
              <a:rPr lang="en-US" altLang="ja-JP" sz="2500" dirty="0" smtClean="0">
                <a:cs typeface="Segoe UI Light" panose="020B0502040204020203" pitchFamily="34" charset="0"/>
              </a:rPr>
              <a:t>5</a:t>
            </a:r>
            <a:r>
              <a:rPr lang="ja-JP" altLang="en-US" sz="2500" dirty="0" err="1" smtClean="0">
                <a:cs typeface="Segoe UI Light" panose="020B0502040204020203" pitchFamily="34" charset="0"/>
              </a:rPr>
              <a:t>．</a:t>
            </a:r>
            <a:r>
              <a:rPr lang="ja-JP" altLang="en-US" sz="2500" dirty="0" smtClean="0">
                <a:cs typeface="Segoe UI Light" panose="020B0502040204020203" pitchFamily="34" charset="0"/>
              </a:rPr>
              <a:t>その他</a:t>
            </a:r>
            <a:r>
              <a:rPr lang="en-US" altLang="ja-JP" sz="2500" dirty="0" smtClean="0">
                <a:cs typeface="Segoe UI Light" panose="020B0502040204020203" pitchFamily="34" charset="0"/>
              </a:rPr>
              <a:t/>
            </a:r>
            <a:br>
              <a:rPr lang="en-US" altLang="ja-JP" sz="2500" dirty="0" smtClean="0">
                <a:cs typeface="Segoe UI Light" panose="020B0502040204020203" pitchFamily="34" charset="0"/>
              </a:rPr>
            </a:br>
            <a:r>
              <a:rPr lang="ja-JP" altLang="en-US" sz="2500" dirty="0" smtClean="0">
                <a:cs typeface="Segoe UI Light" panose="020B0502040204020203" pitchFamily="34" charset="0"/>
              </a:rPr>
              <a:t>（５）</a:t>
            </a:r>
            <a:r>
              <a:rPr lang="en-US" altLang="ja-JP" sz="2500" dirty="0" err="1">
                <a:cs typeface="Segoe UI Light" panose="020B0502040204020203" pitchFamily="34" charset="0"/>
              </a:rPr>
              <a:t>Chappii</a:t>
            </a:r>
            <a:endParaRPr lang="ja-JP" altLang="en-US" sz="2500" dirty="0">
              <a:cs typeface="Segoe UI Light" panose="020B0502040204020203" pitchFamily="34" charset="0"/>
            </a:endParaRPr>
          </a:p>
        </p:txBody>
      </p:sp>
      <p:pic>
        <p:nvPicPr>
          <p:cNvPr id="6" name="図 5"/>
          <p:cNvPicPr>
            <a:picLocks noChangeAspect="1"/>
          </p:cNvPicPr>
          <p:nvPr/>
        </p:nvPicPr>
        <p:blipFill>
          <a:blip r:embed="rId5"/>
          <a:stretch>
            <a:fillRect/>
          </a:stretch>
        </p:blipFill>
        <p:spPr>
          <a:xfrm>
            <a:off x="1614103" y="1407996"/>
            <a:ext cx="8850697" cy="4978518"/>
          </a:xfrm>
          <a:prstGeom prst="rect">
            <a:avLst/>
          </a:prstGeom>
        </p:spPr>
      </p:pic>
      <p:pic>
        <p:nvPicPr>
          <p:cNvPr id="2" name="ガイダンス_スライド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76600" y="503936"/>
            <a:ext cx="609600" cy="609600"/>
          </a:xfrm>
          <a:prstGeom prst="rect">
            <a:avLst/>
          </a:prstGeom>
        </p:spPr>
      </p:pic>
    </p:spTree>
    <p:extLst>
      <p:ext uri="{BB962C8B-B14F-4D97-AF65-F5344CB8AC3E}">
        <p14:creationId xmlns:p14="http://schemas.microsoft.com/office/powerpoint/2010/main" val="197134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615CC5-01A1-4E24-AD68-98B5FA09F131}"/>
              </a:ext>
            </a:extLst>
          </p:cNvPr>
          <p:cNvSpPr>
            <a:spLocks noGrp="1"/>
          </p:cNvSpPr>
          <p:nvPr>
            <p:ph type="title"/>
          </p:nvPr>
        </p:nvSpPr>
        <p:spPr/>
        <p:txBody>
          <a:bodyPr/>
          <a:lstStyle/>
          <a:p>
            <a:r>
              <a:rPr kumimoji="1" lang="ja-JP" altLang="en-US" dirty="0">
                <a:solidFill>
                  <a:schemeClr val="bg1"/>
                </a:solidFill>
              </a:rPr>
              <a:t>最後に</a:t>
            </a:r>
          </a:p>
        </p:txBody>
      </p:sp>
      <p:sp>
        <p:nvSpPr>
          <p:cNvPr id="3" name="サブタイトル 2">
            <a:extLst>
              <a:ext uri="{FF2B5EF4-FFF2-40B4-BE49-F238E27FC236}">
                <a16:creationId xmlns:a16="http://schemas.microsoft.com/office/drawing/2014/main" id="{691A3A4E-152D-45A7-B5D2-A306A7005151}"/>
              </a:ext>
            </a:extLst>
          </p:cNvPr>
          <p:cNvSpPr txBox="1">
            <a:spLocks/>
          </p:cNvSpPr>
          <p:nvPr/>
        </p:nvSpPr>
        <p:spPr>
          <a:xfrm>
            <a:off x="737446" y="1403901"/>
            <a:ext cx="10877213" cy="417732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spcAft>
                <a:spcPts val="1200"/>
              </a:spcAft>
              <a:buFontTx/>
              <a:buNone/>
              <a:defRPr kumimoji="1" lang="en-US" sz="1200" kern="1200" dirty="0">
                <a:solidFill>
                  <a:schemeClr val="tx1"/>
                </a:solidFill>
                <a:latin typeface="Meiryo UI" panose="020B0604030504040204" pitchFamily="50" charset="-128"/>
                <a:ea typeface="Meiryo UI" panose="020B0604030504040204" pitchFamily="50" charset="-128"/>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a:solidFill>
                  <a:schemeClr val="tx1"/>
                </a:solidFill>
                <a:latin typeface="Meiryo UI" panose="020B0604030504040204" pitchFamily="50" charset="-128"/>
                <a:ea typeface="Meiryo UI" panose="020B0604030504040204" pitchFamily="50" charset="-128"/>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a:solidFill>
                  <a:schemeClr val="tx1"/>
                </a:solidFill>
                <a:latin typeface="Meiryo UI" panose="020B0604030504040204" pitchFamily="50" charset="-128"/>
                <a:ea typeface="Meiryo UI" panose="020B0604030504040204" pitchFamily="50" charset="-128"/>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smtClean="0">
                <a:solidFill>
                  <a:schemeClr val="tx1"/>
                </a:solidFill>
                <a:latin typeface="Meiryo UI" panose="020B0604030504040204" pitchFamily="50" charset="-128"/>
                <a:ea typeface="Meiryo UI" panose="020B0604030504040204" pitchFamily="50" charset="-128"/>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smtClean="0">
                <a:solidFill>
                  <a:schemeClr val="tx1"/>
                </a:solidFill>
                <a:latin typeface="Meiryo UI" panose="020B0604030504040204" pitchFamily="50" charset="-128"/>
                <a:ea typeface="Meiryo UI" panose="020B0604030504040204" pitchFamily="50" charset="-128"/>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kumimoji="1"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kumimoji="1" sz="1200" kern="1200">
                <a:solidFill>
                  <a:schemeClr val="tx1"/>
                </a:solidFill>
                <a:latin typeface="+mn-lt"/>
                <a:ea typeface="+mn-ea"/>
                <a:cs typeface="+mn-cs"/>
              </a:defRPr>
            </a:lvl9pPr>
          </a:lstStyle>
          <a:p>
            <a:r>
              <a:rPr lang="ja-JP" altLang="en-US" sz="2400" dirty="0">
                <a:solidFill>
                  <a:schemeClr val="bg1"/>
                </a:solidFill>
              </a:rPr>
              <a:t>沢山の情報の中から、取捨選択し、自分に必要な情報を得る習慣をつけてください。</a:t>
            </a:r>
            <a:endParaRPr lang="en-US" altLang="ja-JP" sz="2400" dirty="0">
              <a:solidFill>
                <a:schemeClr val="bg1"/>
              </a:solidFill>
            </a:endParaRPr>
          </a:p>
          <a:p>
            <a:r>
              <a:rPr lang="ja-JP" altLang="en-US" sz="2400" dirty="0">
                <a:solidFill>
                  <a:schemeClr val="bg1"/>
                </a:solidFill>
              </a:rPr>
              <a:t>また、「ルール」や「期限」を厳守してください。</a:t>
            </a:r>
            <a:endParaRPr lang="en-US" altLang="ja-JP" sz="2400" dirty="0">
              <a:solidFill>
                <a:schemeClr val="bg1"/>
              </a:solidFill>
            </a:endParaRPr>
          </a:p>
          <a:p>
            <a:r>
              <a:rPr lang="ja-JP" altLang="en-US" sz="2400" dirty="0">
                <a:solidFill>
                  <a:schemeClr val="bg1"/>
                </a:solidFill>
              </a:rPr>
              <a:t>充実した大学生活を過ごすことができるように、法学部事務は皆さんをサポートします</a:t>
            </a:r>
            <a:r>
              <a:rPr lang="ja-JP" altLang="en-US" sz="2400" dirty="0" smtClean="0">
                <a:solidFill>
                  <a:schemeClr val="bg1"/>
                </a:solidFill>
              </a:rPr>
              <a:t>。</a:t>
            </a:r>
            <a:endParaRPr lang="en-US" altLang="ja-JP" sz="2400" dirty="0" smtClean="0">
              <a:solidFill>
                <a:schemeClr val="bg1"/>
              </a:solidFill>
            </a:endParaRPr>
          </a:p>
        </p:txBody>
      </p:sp>
      <p:sp>
        <p:nvSpPr>
          <p:cNvPr id="6" name="スライド番号プレースホルダー 3">
            <a:extLst>
              <a:ext uri="{FF2B5EF4-FFF2-40B4-BE49-F238E27FC236}">
                <a16:creationId xmlns:a16="http://schemas.microsoft.com/office/drawing/2014/main" id="{EB484BAE-66DD-4693-9C61-9FEF43A98509}"/>
              </a:ext>
            </a:extLst>
          </p:cNvPr>
          <p:cNvSpPr txBox="1">
            <a:spLocks/>
          </p:cNvSpPr>
          <p:nvPr/>
        </p:nvSpPr>
        <p:spPr>
          <a:xfrm>
            <a:off x="8338060" y="6094806"/>
            <a:ext cx="3276600" cy="365125"/>
          </a:xfrm>
          <a:prstGeom prst="rect">
            <a:avLst/>
          </a:prstGeom>
        </p:spPr>
        <p:txBody>
          <a:bodyPr/>
          <a:ls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ja-JP" altLang="en-US" dirty="0">
                <a:solidFill>
                  <a:schemeClr val="bg1"/>
                </a:solidFill>
                <a:latin typeface="Meiryo UI" panose="020B0604030504040204" pitchFamily="50" charset="-128"/>
                <a:ea typeface="Meiryo UI" panose="020B0604030504040204" pitchFamily="50" charset="-128"/>
              </a:rPr>
              <a:t>以上</a:t>
            </a:r>
          </a:p>
        </p:txBody>
      </p:sp>
      <p:sp>
        <p:nvSpPr>
          <p:cNvPr id="7" name="テキスト ボックス 6">
            <a:extLst>
              <a:ext uri="{FF2B5EF4-FFF2-40B4-BE49-F238E27FC236}">
                <a16:creationId xmlns:a16="http://schemas.microsoft.com/office/drawing/2014/main" id="{31728A46-ACA1-44FB-8615-B67E25EE480B}"/>
              </a:ext>
            </a:extLst>
          </p:cNvPr>
          <p:cNvSpPr txBox="1"/>
          <p:nvPr/>
        </p:nvSpPr>
        <p:spPr>
          <a:xfrm>
            <a:off x="5191577" y="4565564"/>
            <a:ext cx="6292966" cy="1015663"/>
          </a:xfrm>
          <a:prstGeom prst="rect">
            <a:avLst/>
          </a:prstGeom>
          <a:solidFill>
            <a:schemeClr val="bg1"/>
          </a:solidFill>
        </p:spPr>
        <p:txBody>
          <a:bodyPr wrap="square" rtlCol="0" anchor="b">
            <a:spAutoFit/>
          </a:bodyPr>
          <a:lstStyle/>
          <a:p>
            <a:r>
              <a:rPr kumimoji="1" lang="ja-JP" altLang="en-US" sz="2000" dirty="0">
                <a:latin typeface="Meiryo UI" panose="020B0604030504040204" pitchFamily="50" charset="-128"/>
                <a:ea typeface="Meiryo UI" panose="020B0604030504040204" pitchFamily="50" charset="-128"/>
              </a:rPr>
              <a:t>法学部事務室</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場所：大内山校舎</a:t>
            </a:r>
            <a:r>
              <a:rPr kumimoji="1" lang="en-US" altLang="ja-JP" sz="2000" dirty="0">
                <a:latin typeface="Meiryo UI" panose="020B0604030504040204" pitchFamily="50" charset="-128"/>
                <a:ea typeface="Meiryo UI" panose="020B0604030504040204" pitchFamily="50" charset="-128"/>
              </a:rPr>
              <a:t>1</a:t>
            </a:r>
            <a:r>
              <a:rPr kumimoji="1" lang="ja-JP" altLang="en-US" sz="2000" dirty="0">
                <a:latin typeface="Meiryo UI" panose="020B0604030504040204" pitchFamily="50" charset="-128"/>
                <a:ea typeface="Meiryo UI" panose="020B0604030504040204" pitchFamily="50" charset="-128"/>
              </a:rPr>
              <a:t>階</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窓口開室</a:t>
            </a:r>
            <a:r>
              <a:rPr kumimoji="1" lang="ja-JP" altLang="en-US" sz="2000" dirty="0">
                <a:latin typeface="Meiryo UI" panose="020B0604030504040204" pitchFamily="50" charset="-128"/>
                <a:ea typeface="Meiryo UI" panose="020B0604030504040204" pitchFamily="50" charset="-128"/>
              </a:rPr>
              <a:t>時間</a:t>
            </a:r>
            <a:r>
              <a:rPr kumimoji="1" lang="ja-JP" altLang="en-US" sz="2000" dirty="0" smtClean="0">
                <a:latin typeface="Meiryo UI" panose="020B0604030504040204" pitchFamily="50" charset="-128"/>
                <a:ea typeface="Meiryo UI" panose="020B0604030504040204" pitchFamily="50" charset="-128"/>
              </a:rPr>
              <a:t>：</a:t>
            </a:r>
            <a:r>
              <a:rPr kumimoji="1" lang="en-US" altLang="ja-JP" sz="2000" dirty="0" smtClean="0">
                <a:latin typeface="Meiryo UI" panose="020B0604030504040204" pitchFamily="50" charset="-128"/>
                <a:ea typeface="Meiryo UI" panose="020B0604030504040204" pitchFamily="50" charset="-128"/>
              </a:rPr>
              <a:t>9:00~11:30</a:t>
            </a:r>
            <a:r>
              <a:rPr kumimoji="1" lang="ja-JP" altLang="en-US" sz="2000" dirty="0" err="1">
                <a:latin typeface="Meiryo UI" panose="020B0604030504040204" pitchFamily="50" charset="-128"/>
                <a:ea typeface="Meiryo UI" panose="020B0604030504040204" pitchFamily="50" charset="-128"/>
              </a:rPr>
              <a:t>、</a:t>
            </a:r>
            <a:r>
              <a:rPr kumimoji="1" lang="en-US" altLang="ja-JP" sz="2000" dirty="0" smtClean="0">
                <a:latin typeface="Meiryo UI" panose="020B0604030504040204" pitchFamily="50" charset="-128"/>
                <a:ea typeface="Meiryo UI" panose="020B0604030504040204" pitchFamily="50" charset="-128"/>
              </a:rPr>
              <a:t>12:30~17:00</a:t>
            </a:r>
          </a:p>
        </p:txBody>
      </p:sp>
      <p:pic>
        <p:nvPicPr>
          <p:cNvPr id="4" name="ガイダンス_スライド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19969" y="585522"/>
            <a:ext cx="609600" cy="609600"/>
          </a:xfrm>
          <a:prstGeom prst="rect">
            <a:avLst/>
          </a:prstGeom>
        </p:spPr>
      </p:pic>
      <p:pic>
        <p:nvPicPr>
          <p:cNvPr id="8" name="図 7">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9816" y="4800110"/>
            <a:ext cx="1294696" cy="1294696"/>
          </a:xfrm>
          <a:prstGeom prst="rect">
            <a:avLst/>
          </a:prstGeom>
        </p:spPr>
      </p:pic>
      <p:sp>
        <p:nvSpPr>
          <p:cNvPr id="9" name="テキスト ボックス 8"/>
          <p:cNvSpPr txBox="1"/>
          <p:nvPr/>
        </p:nvSpPr>
        <p:spPr>
          <a:xfrm>
            <a:off x="577420" y="4303954"/>
            <a:ext cx="3518912" cy="769441"/>
          </a:xfrm>
          <a:prstGeom prst="rect">
            <a:avLst/>
          </a:prstGeom>
          <a:noFill/>
        </p:spPr>
        <p:txBody>
          <a:bodyPr wrap="none" rtlCol="0">
            <a:spAutoFit/>
          </a:bodyPr>
          <a:lstStyle/>
          <a:p>
            <a:r>
              <a:rPr lang="ja-JP" altLang="en-US" sz="2000" dirty="0" smtClean="0">
                <a:solidFill>
                  <a:schemeClr val="bg1"/>
                </a:solidFill>
                <a:latin typeface="メイリオ" panose="020B0604030504040204" pitchFamily="50" charset="-128"/>
                <a:ea typeface="メイリオ" panose="020B0604030504040204" pitchFamily="50" charset="-128"/>
              </a:rPr>
              <a:t>新入生サポート制度</a:t>
            </a:r>
            <a:r>
              <a:rPr lang="ja-JP" altLang="en-US" sz="2000" dirty="0">
                <a:solidFill>
                  <a:schemeClr val="bg1"/>
                </a:solidFill>
                <a:latin typeface="メイリオ" panose="020B0604030504040204" pitchFamily="50" charset="-128"/>
                <a:ea typeface="メイリオ" panose="020B0604030504040204" pitchFamily="50" charset="-128"/>
              </a:rPr>
              <a:t>はこちら</a:t>
            </a:r>
            <a:endParaRPr lang="en-US" altLang="ja-JP" sz="2000" dirty="0">
              <a:solidFill>
                <a:schemeClr val="bg1"/>
              </a:solidFill>
              <a:latin typeface="メイリオ" panose="020B0604030504040204" pitchFamily="50" charset="-128"/>
              <a:ea typeface="メイリオ" panose="020B0604030504040204" pitchFamily="50" charset="-128"/>
            </a:endParaRPr>
          </a:p>
          <a:p>
            <a:endParaRPr kumimoji="1" lang="ja-JP" altLang="en-US" sz="2400" dirty="0"/>
          </a:p>
        </p:txBody>
      </p:sp>
      <p:sp>
        <p:nvSpPr>
          <p:cNvPr id="10" name="テキスト ボックス 9">
            <a:extLst>
              <a:ext uri="{FF2B5EF4-FFF2-40B4-BE49-F238E27FC236}">
                <a16:creationId xmlns:a16="http://schemas.microsoft.com/office/drawing/2014/main" id="{5525BF19-57CC-4C3C-B191-A83F44EA3BE5}"/>
              </a:ext>
            </a:extLst>
          </p:cNvPr>
          <p:cNvSpPr txBox="1"/>
          <p:nvPr/>
        </p:nvSpPr>
        <p:spPr>
          <a:xfrm>
            <a:off x="820615" y="6161859"/>
            <a:ext cx="3705012" cy="261610"/>
          </a:xfrm>
          <a:prstGeom prst="rect">
            <a:avLst/>
          </a:prstGeom>
          <a:noFill/>
        </p:spPr>
        <p:txBody>
          <a:bodyPr wrap="square" rtlCol="0">
            <a:spAutoFit/>
          </a:bodyPr>
          <a:lstStyle/>
          <a:p>
            <a:r>
              <a:rPr kumimoji="1" lang="en-US" altLang="ja-JP" sz="1050" dirty="0">
                <a:solidFill>
                  <a:schemeClr val="bg1"/>
                </a:solidFill>
                <a:latin typeface="Meiryo UI" panose="020B0604030504040204" pitchFamily="50" charset="-128"/>
                <a:ea typeface="Meiryo UI" panose="020B0604030504040204" pitchFamily="50" charset="-128"/>
              </a:rPr>
              <a:t>QR</a:t>
            </a:r>
            <a:r>
              <a:rPr kumimoji="1" lang="ja-JP" altLang="en-US" sz="1050" dirty="0">
                <a:solidFill>
                  <a:schemeClr val="bg1"/>
                </a:solidFill>
                <a:latin typeface="Meiryo UI" panose="020B0604030504040204" pitchFamily="50" charset="-128"/>
                <a:ea typeface="Meiryo UI" panose="020B0604030504040204" pitchFamily="50" charset="-128"/>
              </a:rPr>
              <a:t>コードを読み込むか、クリックすると、サイトにとびます。</a:t>
            </a:r>
            <a:endParaRPr kumimoji="1" lang="en-US" altLang="ja-JP" sz="105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669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r>
              <a:rPr lang="ja-JP" altLang="en-US" dirty="0"/>
              <a:t>１．スケジュール</a:t>
            </a:r>
            <a:r>
              <a:rPr lang="en-US" altLang="ja-JP" dirty="0"/>
              <a:t/>
            </a:r>
            <a:br>
              <a:rPr lang="en-US" altLang="ja-JP" dirty="0"/>
            </a:br>
            <a:r>
              <a:rPr lang="ja-JP" altLang="en-US" dirty="0"/>
              <a:t>（１）２セメスター制</a:t>
            </a:r>
            <a:endParaRPr lang="en-US" altLang="ja-JP" dirty="0"/>
          </a:p>
        </p:txBody>
      </p:sp>
      <p:sp>
        <p:nvSpPr>
          <p:cNvPr id="3" name="スライド番号プレースホルダー 2"/>
          <p:cNvSpPr>
            <a:spLocks noGrp="1"/>
          </p:cNvSpPr>
          <p:nvPr>
            <p:ph type="sldNum" sz="quarter" idx="4"/>
          </p:nvPr>
        </p:nvSpPr>
        <p:spPr/>
        <p:txBody>
          <a:bodyPr/>
          <a:lstStyle/>
          <a:p>
            <a:fld id="{9860EDB8-5305-433F-BE41-D7A86D811DB3}" type="slidenum">
              <a:rPr lang="en-US" altLang="ja-JP" smtClean="0"/>
              <a:pPr/>
              <a:t>4</a:t>
            </a:fld>
            <a:endParaRPr lang="ja-JP" altLang="en-US" dirty="0"/>
          </a:p>
        </p:txBody>
      </p:sp>
      <p:sp>
        <p:nvSpPr>
          <p:cNvPr id="6" name="正方形/長方形 5">
            <a:extLst>
              <a:ext uri="{FF2B5EF4-FFF2-40B4-BE49-F238E27FC236}">
                <a16:creationId xmlns:a16="http://schemas.microsoft.com/office/drawing/2014/main" id="{12893704-A425-4D69-AA3E-C7BA56FAE0F4}"/>
              </a:ext>
            </a:extLst>
          </p:cNvPr>
          <p:cNvSpPr/>
          <p:nvPr/>
        </p:nvSpPr>
        <p:spPr>
          <a:xfrm>
            <a:off x="543474" y="2403519"/>
            <a:ext cx="5300374" cy="3224197"/>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dirty="0">
                <a:ln w="0"/>
                <a:solidFill>
                  <a:schemeClr val="tx1"/>
                </a:solidFill>
                <a:latin typeface="Meiryo UI" panose="020B0604030504040204" pitchFamily="50" charset="-128"/>
                <a:ea typeface="Meiryo UI" panose="020B0604030504040204" pitchFamily="50" charset="-128"/>
              </a:rPr>
              <a:t>春学期</a:t>
            </a:r>
            <a:endParaRPr kumimoji="1" lang="en-US" altLang="ja-JP" sz="7200" dirty="0">
              <a:ln w="0"/>
              <a:solidFill>
                <a:schemeClr val="tx1"/>
              </a:solidFill>
              <a:latin typeface="Meiryo UI" panose="020B0604030504040204" pitchFamily="50" charset="-128"/>
              <a:ea typeface="Meiryo UI" panose="020B0604030504040204" pitchFamily="50" charset="-128"/>
            </a:endParaRPr>
          </a:p>
          <a:p>
            <a:pPr algn="ctr"/>
            <a:r>
              <a:rPr kumimoji="1" lang="ja-JP" altLang="en-US" sz="4400" dirty="0" smtClean="0">
                <a:ln w="0"/>
                <a:solidFill>
                  <a:schemeClr val="tx1"/>
                </a:solidFill>
                <a:latin typeface="Meiryo UI" panose="020B0604030504040204" pitchFamily="50" charset="-128"/>
                <a:ea typeface="Meiryo UI" panose="020B0604030504040204" pitchFamily="50" charset="-128"/>
              </a:rPr>
              <a:t>（</a:t>
            </a:r>
            <a:r>
              <a:rPr kumimoji="1" lang="en-US" altLang="ja-JP" sz="4400" dirty="0" smtClean="0">
                <a:ln w="0"/>
                <a:solidFill>
                  <a:schemeClr val="tx1"/>
                </a:solidFill>
                <a:latin typeface="Meiryo UI" panose="020B0604030504040204" pitchFamily="50" charset="-128"/>
                <a:ea typeface="Meiryo UI" panose="020B0604030504040204" pitchFamily="50" charset="-128"/>
              </a:rPr>
              <a:t>4/1</a:t>
            </a:r>
            <a:r>
              <a:rPr kumimoji="1" lang="ja-JP" altLang="en-US" sz="4400" dirty="0" smtClean="0">
                <a:ln w="0"/>
                <a:solidFill>
                  <a:schemeClr val="tx1"/>
                </a:solidFill>
                <a:latin typeface="Meiryo UI" panose="020B0604030504040204" pitchFamily="50" charset="-128"/>
                <a:ea typeface="Meiryo UI" panose="020B0604030504040204" pitchFamily="50" charset="-128"/>
              </a:rPr>
              <a:t>～</a:t>
            </a:r>
            <a:r>
              <a:rPr kumimoji="1" lang="en-US" altLang="ja-JP" sz="4400" dirty="0" smtClean="0">
                <a:ln w="0"/>
                <a:solidFill>
                  <a:schemeClr val="tx1"/>
                </a:solidFill>
                <a:latin typeface="Meiryo UI" panose="020B0604030504040204" pitchFamily="50" charset="-128"/>
                <a:ea typeface="Meiryo UI" panose="020B0604030504040204" pitchFamily="50" charset="-128"/>
              </a:rPr>
              <a:t>9/15</a:t>
            </a:r>
            <a:r>
              <a:rPr kumimoji="1" lang="ja-JP" altLang="en-US" sz="4400" dirty="0" smtClean="0">
                <a:ln w="0"/>
                <a:solidFill>
                  <a:schemeClr val="tx1"/>
                </a:solidFill>
                <a:latin typeface="Meiryo UI" panose="020B0604030504040204" pitchFamily="50" charset="-128"/>
                <a:ea typeface="Meiryo UI" panose="020B0604030504040204" pitchFamily="50" charset="-128"/>
              </a:rPr>
              <a:t>）</a:t>
            </a:r>
            <a:endParaRPr kumimoji="1" lang="ja-JP" altLang="en-US" sz="4400" dirty="0">
              <a:ln w="0"/>
              <a:solidFill>
                <a:schemeClr val="tx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9DF9FA08-135B-4823-88A4-E523D22A7F55}"/>
              </a:ext>
            </a:extLst>
          </p:cNvPr>
          <p:cNvSpPr/>
          <p:nvPr/>
        </p:nvSpPr>
        <p:spPr>
          <a:xfrm>
            <a:off x="6328123" y="2403519"/>
            <a:ext cx="5300374" cy="3224197"/>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dirty="0">
                <a:ln w="0"/>
                <a:solidFill>
                  <a:schemeClr val="tx1"/>
                </a:solidFill>
                <a:latin typeface="Meiryo UI" panose="020B0604030504040204" pitchFamily="50" charset="-128"/>
                <a:ea typeface="Meiryo UI" panose="020B0604030504040204" pitchFamily="50" charset="-128"/>
              </a:rPr>
              <a:t>秋学期</a:t>
            </a:r>
            <a:endParaRPr kumimoji="1" lang="en-US" altLang="ja-JP" sz="7200" dirty="0">
              <a:ln w="0"/>
              <a:solidFill>
                <a:schemeClr val="tx1"/>
              </a:solidFill>
              <a:latin typeface="Meiryo UI" panose="020B0604030504040204" pitchFamily="50" charset="-128"/>
              <a:ea typeface="Meiryo UI" panose="020B0604030504040204" pitchFamily="50" charset="-128"/>
            </a:endParaRPr>
          </a:p>
          <a:p>
            <a:pPr algn="ctr"/>
            <a:r>
              <a:rPr kumimoji="1" lang="ja-JP" altLang="en-US" sz="4400" dirty="0" smtClean="0">
                <a:ln w="0"/>
                <a:solidFill>
                  <a:schemeClr val="tx1"/>
                </a:solidFill>
                <a:latin typeface="Meiryo UI" panose="020B0604030504040204" pitchFamily="50" charset="-128"/>
                <a:ea typeface="Meiryo UI" panose="020B0604030504040204" pitchFamily="50" charset="-128"/>
              </a:rPr>
              <a:t>（</a:t>
            </a:r>
            <a:r>
              <a:rPr kumimoji="1" lang="en-US" altLang="ja-JP" sz="4400" dirty="0" smtClean="0">
                <a:ln w="0"/>
                <a:solidFill>
                  <a:schemeClr val="tx1"/>
                </a:solidFill>
                <a:latin typeface="Meiryo UI" panose="020B0604030504040204" pitchFamily="50" charset="-128"/>
                <a:ea typeface="Meiryo UI" panose="020B0604030504040204" pitchFamily="50" charset="-128"/>
              </a:rPr>
              <a:t>9/16</a:t>
            </a:r>
            <a:r>
              <a:rPr kumimoji="1" lang="ja-JP" altLang="en-US" sz="4400" dirty="0" smtClean="0">
                <a:ln w="0"/>
                <a:solidFill>
                  <a:schemeClr val="tx1"/>
                </a:solidFill>
                <a:latin typeface="Meiryo UI" panose="020B0604030504040204" pitchFamily="50" charset="-128"/>
                <a:ea typeface="Meiryo UI" panose="020B0604030504040204" pitchFamily="50" charset="-128"/>
              </a:rPr>
              <a:t>～</a:t>
            </a:r>
            <a:r>
              <a:rPr kumimoji="1" lang="en-US" altLang="ja-JP" sz="4400" dirty="0" smtClean="0">
                <a:ln w="0"/>
                <a:solidFill>
                  <a:schemeClr val="tx1"/>
                </a:solidFill>
                <a:latin typeface="Meiryo UI" panose="020B0604030504040204" pitchFamily="50" charset="-128"/>
                <a:ea typeface="Meiryo UI" panose="020B0604030504040204" pitchFamily="50" charset="-128"/>
              </a:rPr>
              <a:t>3/31</a:t>
            </a:r>
            <a:r>
              <a:rPr kumimoji="1" lang="ja-JP" altLang="en-US" sz="4400" dirty="0" smtClean="0">
                <a:ln w="0"/>
                <a:solidFill>
                  <a:schemeClr val="tx1"/>
                </a:solidFill>
                <a:latin typeface="Meiryo UI" panose="020B0604030504040204" pitchFamily="50" charset="-128"/>
                <a:ea typeface="Meiryo UI" panose="020B0604030504040204" pitchFamily="50" charset="-128"/>
              </a:rPr>
              <a:t>）</a:t>
            </a:r>
            <a:endParaRPr kumimoji="1" lang="ja-JP" altLang="en-US" sz="4400" dirty="0">
              <a:ln w="0"/>
              <a:solidFill>
                <a:schemeClr val="tx1"/>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1C3FB202-8CAF-483E-81F9-1883E192CECB}"/>
              </a:ext>
            </a:extLst>
          </p:cNvPr>
          <p:cNvSpPr/>
          <p:nvPr/>
        </p:nvSpPr>
        <p:spPr>
          <a:xfrm>
            <a:off x="543473" y="1385148"/>
            <a:ext cx="11085023" cy="721359"/>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ln w="0"/>
                <a:solidFill>
                  <a:schemeClr val="bg1"/>
                </a:solidFill>
                <a:latin typeface="Meiryo UI" panose="020B0604030504040204" pitchFamily="50" charset="-128"/>
                <a:ea typeface="Meiryo UI" panose="020B0604030504040204" pitchFamily="50" charset="-128"/>
              </a:rPr>
              <a:t>2022</a:t>
            </a:r>
            <a:r>
              <a:rPr kumimoji="1" lang="ja-JP" altLang="en-US" sz="2800" dirty="0" smtClean="0">
                <a:ln w="0"/>
                <a:solidFill>
                  <a:schemeClr val="bg1"/>
                </a:solidFill>
                <a:latin typeface="Meiryo UI" panose="020B0604030504040204" pitchFamily="50" charset="-128"/>
                <a:ea typeface="Meiryo UI" panose="020B0604030504040204" pitchFamily="50" charset="-128"/>
              </a:rPr>
              <a:t>年度</a:t>
            </a:r>
            <a:r>
              <a:rPr kumimoji="1" lang="ja-JP" altLang="en-US" sz="2800" dirty="0">
                <a:ln w="0"/>
                <a:solidFill>
                  <a:schemeClr val="bg1"/>
                </a:solidFill>
                <a:latin typeface="Meiryo UI" panose="020B0604030504040204" pitchFamily="50" charset="-128"/>
                <a:ea typeface="Meiryo UI" panose="020B0604030504040204" pitchFamily="50" charset="-128"/>
              </a:rPr>
              <a:t>（１年間）</a:t>
            </a:r>
          </a:p>
        </p:txBody>
      </p:sp>
      <p:sp>
        <p:nvSpPr>
          <p:cNvPr id="7" name="テキスト ボックス 6"/>
          <p:cNvSpPr txBox="1"/>
          <p:nvPr/>
        </p:nvSpPr>
        <p:spPr>
          <a:xfrm>
            <a:off x="8803178" y="626471"/>
            <a:ext cx="2876205"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P14</a:t>
            </a:r>
            <a:endParaRPr kumimoji="1" lang="ja-JP" altLang="en-US" sz="24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7D6E6947-056D-42BA-81A6-82BD422C13CC}"/>
              </a:ext>
            </a:extLst>
          </p:cNvPr>
          <p:cNvSpPr txBox="1"/>
          <p:nvPr/>
        </p:nvSpPr>
        <p:spPr>
          <a:xfrm>
            <a:off x="521207" y="5696120"/>
            <a:ext cx="10790260" cy="1015663"/>
          </a:xfrm>
          <a:prstGeom prst="rect">
            <a:avLst/>
          </a:prstGeom>
          <a:noFill/>
        </p:spPr>
        <p:txBody>
          <a:bodyPr wrap="square" rtlCol="0">
            <a:spAutoFit/>
          </a:bodyPr>
          <a:lstStyle/>
          <a:p>
            <a:r>
              <a:rPr kumimoji="1" lang="ja-JP" altLang="en-US" sz="2000" dirty="0" smtClean="0">
                <a:latin typeface="Meiryo UI" panose="020B0604030504040204" pitchFamily="50" charset="-128"/>
                <a:ea typeface="Meiryo UI" panose="020B0604030504040204" pitchFamily="50" charset="-128"/>
              </a:rPr>
              <a:t>法学部では、１年間を春学期と秋学期に分けて、授業を実施しています</a:t>
            </a:r>
            <a:endParaRPr kumimoji="1" lang="en-US" altLang="ja-JP" sz="2000" dirty="0" smtClean="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（一部、</a:t>
            </a:r>
            <a:r>
              <a:rPr kumimoji="1" lang="ja-JP" altLang="en-US" sz="2000" dirty="0">
                <a:latin typeface="Meiryo UI" panose="020B0604030504040204" pitchFamily="50" charset="-128"/>
                <a:ea typeface="Meiryo UI" panose="020B0604030504040204" pitchFamily="50" charset="-128"/>
              </a:rPr>
              <a:t>通年</a:t>
            </a:r>
            <a:r>
              <a:rPr kumimoji="1" lang="ja-JP" altLang="en-US" sz="2000" dirty="0" smtClean="0">
                <a:latin typeface="Meiryo UI" panose="020B0604030504040204" pitchFamily="50" charset="-128"/>
                <a:ea typeface="Meiryo UI" panose="020B0604030504040204" pitchFamily="50" charset="-128"/>
              </a:rPr>
              <a:t>で実施する授業があります）。</a:t>
            </a:r>
            <a:endParaRPr kumimoji="1" lang="en-US" altLang="ja-JP" sz="2000" dirty="0" smtClean="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時間割上では、通年・春学期・秋学期・●●セッションと開講する時期が分かれています。</a:t>
            </a:r>
            <a:endParaRPr kumimoji="1" lang="en-US" altLang="ja-JP" sz="2000" dirty="0">
              <a:latin typeface="Meiryo UI" panose="020B0604030504040204" pitchFamily="50" charset="-128"/>
              <a:ea typeface="Meiryo UI" panose="020B0604030504040204" pitchFamily="50" charset="-128"/>
            </a:endParaRPr>
          </a:p>
        </p:txBody>
      </p:sp>
      <p:pic>
        <p:nvPicPr>
          <p:cNvPr id="2" name="ガイダンス_スライド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01035" y="552503"/>
            <a:ext cx="609600" cy="609600"/>
          </a:xfrm>
          <a:prstGeom prst="rect">
            <a:avLst/>
          </a:prstGeom>
        </p:spPr>
      </p:pic>
    </p:spTree>
    <p:extLst>
      <p:ext uri="{BB962C8B-B14F-4D97-AF65-F5344CB8AC3E}">
        <p14:creationId xmlns:p14="http://schemas.microsoft.com/office/powerpoint/2010/main" val="452446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r>
              <a:rPr lang="ja-JP" altLang="en-US" dirty="0"/>
              <a:t>１．スケジュール</a:t>
            </a:r>
            <a:r>
              <a:rPr lang="en-US" altLang="ja-JP" dirty="0"/>
              <a:t/>
            </a:r>
            <a:br>
              <a:rPr lang="en-US" altLang="ja-JP" dirty="0"/>
            </a:br>
            <a:r>
              <a:rPr lang="ja-JP" altLang="en-US" dirty="0"/>
              <a:t>（２）１年間の流れ</a:t>
            </a:r>
            <a:endParaRPr lang="en-US" altLang="ja-JP" dirty="0"/>
          </a:p>
        </p:txBody>
      </p:sp>
      <p:sp>
        <p:nvSpPr>
          <p:cNvPr id="2" name="テキスト ボックス 1"/>
          <p:cNvSpPr txBox="1"/>
          <p:nvPr/>
        </p:nvSpPr>
        <p:spPr>
          <a:xfrm>
            <a:off x="8371926" y="626471"/>
            <a:ext cx="3307457" cy="461665"/>
          </a:xfrm>
          <a:prstGeom prst="rect">
            <a:avLst/>
          </a:prstGeom>
          <a:noFill/>
        </p:spPr>
        <p:txBody>
          <a:bodyPr wrap="square" rtlCol="0">
            <a:spAutoFit/>
          </a:bodyPr>
          <a:lstStyle/>
          <a:p>
            <a:pPr algn="r"/>
            <a:r>
              <a:rPr kumimoji="1" lang="ja-JP" altLang="en-US" sz="2400" dirty="0">
                <a:latin typeface="Meiryo UI" panose="020B0604030504040204" pitchFamily="50" charset="-128"/>
                <a:ea typeface="Meiryo UI" panose="020B0604030504040204" pitchFamily="50" charset="-128"/>
              </a:rPr>
              <a:t>履修の手引き </a:t>
            </a:r>
            <a:r>
              <a:rPr kumimoji="1" lang="en-US" altLang="ja-JP" sz="2400" dirty="0" smtClean="0">
                <a:latin typeface="Meiryo UI" panose="020B0604030504040204" pitchFamily="50" charset="-128"/>
                <a:ea typeface="Meiryo UI" panose="020B0604030504040204" pitchFamily="50" charset="-128"/>
              </a:rPr>
              <a:t>P13</a:t>
            </a:r>
            <a:r>
              <a:rPr kumimoji="1" lang="ja-JP" altLang="en-US" sz="2400" dirty="0" smtClean="0">
                <a:latin typeface="Meiryo UI" panose="020B0604030504040204" pitchFamily="50" charset="-128"/>
                <a:ea typeface="Meiryo UI" panose="020B0604030504040204" pitchFamily="50" charset="-128"/>
              </a:rPr>
              <a:t>・</a:t>
            </a:r>
            <a:r>
              <a:rPr kumimoji="1" lang="en-US" altLang="ja-JP" sz="2400" dirty="0" smtClean="0">
                <a:latin typeface="Meiryo UI" panose="020B0604030504040204" pitchFamily="50" charset="-128"/>
                <a:ea typeface="Meiryo UI" panose="020B0604030504040204" pitchFamily="50" charset="-128"/>
              </a:rPr>
              <a:t>14</a:t>
            </a:r>
            <a:endParaRPr kumimoji="1" lang="ja-JP" altLang="en-US" sz="24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4"/>
          </p:nvPr>
        </p:nvSpPr>
        <p:spPr/>
        <p:txBody>
          <a:bodyPr/>
          <a:lstStyle/>
          <a:p>
            <a:fld id="{9860EDB8-5305-433F-BE41-D7A86D811DB3}" type="slidenum">
              <a:rPr lang="en-US" altLang="ja-JP" smtClean="0"/>
              <a:pPr/>
              <a:t>5</a:t>
            </a:fld>
            <a:endParaRPr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2288864020"/>
              </p:ext>
            </p:extLst>
          </p:nvPr>
        </p:nvGraphicFramePr>
        <p:xfrm>
          <a:off x="521208" y="1526001"/>
          <a:ext cx="5322640" cy="3667683"/>
        </p:xfrm>
        <a:graphic>
          <a:graphicData uri="http://schemas.openxmlformats.org/drawingml/2006/table">
            <a:tbl>
              <a:tblPr firstRow="1" bandRow="1">
                <a:tableStyleId>{F5AB1C69-6EDB-4FF4-983F-18BD219EF322}</a:tableStyleId>
              </a:tblPr>
              <a:tblGrid>
                <a:gridCol w="1221719">
                  <a:extLst>
                    <a:ext uri="{9D8B030D-6E8A-4147-A177-3AD203B41FA5}">
                      <a16:colId xmlns:a16="http://schemas.microsoft.com/office/drawing/2014/main" val="2503483129"/>
                    </a:ext>
                  </a:extLst>
                </a:gridCol>
                <a:gridCol w="4100921">
                  <a:extLst>
                    <a:ext uri="{9D8B030D-6E8A-4147-A177-3AD203B41FA5}">
                      <a16:colId xmlns:a16="http://schemas.microsoft.com/office/drawing/2014/main" val="1249275475"/>
                    </a:ext>
                  </a:extLst>
                </a:gridCol>
              </a:tblGrid>
              <a:tr h="673921">
                <a:tc>
                  <a:txBody>
                    <a:bodyPr/>
                    <a:lstStyle/>
                    <a:p>
                      <a:pPr algn="ctr"/>
                      <a:r>
                        <a:rPr kumimoji="1" lang="ja-JP" altLang="en-US" sz="2400" dirty="0">
                          <a:latin typeface="Meiryo UI" panose="020B0604030504040204" pitchFamily="50" charset="-128"/>
                          <a:ea typeface="Meiryo UI" panose="020B0604030504040204" pitchFamily="50" charset="-128"/>
                        </a:rPr>
                        <a:t>月</a:t>
                      </a:r>
                    </a:p>
                  </a:txBody>
                  <a:tcPr anchor="ctr"/>
                </a:tc>
                <a:tc>
                  <a:txBody>
                    <a:bodyPr/>
                    <a:lstStyle/>
                    <a:p>
                      <a:pPr algn="ctr"/>
                      <a:r>
                        <a:rPr kumimoji="1" lang="ja-JP" altLang="en-US" sz="2400" dirty="0">
                          <a:latin typeface="Meiryo UI" panose="020B0604030504040204" pitchFamily="50" charset="-128"/>
                          <a:ea typeface="Meiryo UI" panose="020B0604030504040204" pitchFamily="50" charset="-128"/>
                        </a:rPr>
                        <a:t>内容</a:t>
                      </a:r>
                    </a:p>
                  </a:txBody>
                  <a:tcPr anchor="ctr"/>
                </a:tc>
                <a:extLst>
                  <a:ext uri="{0D108BD9-81ED-4DB2-BD59-A6C34878D82A}">
                    <a16:rowId xmlns:a16="http://schemas.microsoft.com/office/drawing/2014/main" val="3627872757"/>
                  </a:ext>
                </a:extLst>
              </a:tr>
              <a:tr h="673921">
                <a:tc>
                  <a:txBody>
                    <a:bodyPr/>
                    <a:lstStyle/>
                    <a:p>
                      <a:pPr algn="ctr"/>
                      <a:r>
                        <a:rPr kumimoji="1" lang="en-US" altLang="ja-JP" sz="2400" dirty="0">
                          <a:latin typeface="Meiryo UI" panose="020B0604030504040204" pitchFamily="50" charset="-128"/>
                          <a:ea typeface="Meiryo UI" panose="020B0604030504040204" pitchFamily="50" charset="-128"/>
                        </a:rPr>
                        <a:t>4</a:t>
                      </a:r>
                      <a:r>
                        <a:rPr kumimoji="1" lang="ja-JP" altLang="en-US" sz="2400" dirty="0">
                          <a:latin typeface="Meiryo UI" panose="020B0604030504040204" pitchFamily="50" charset="-128"/>
                          <a:ea typeface="Meiryo UI" panose="020B0604030504040204" pitchFamily="50" charset="-128"/>
                        </a:rPr>
                        <a:t>月</a:t>
                      </a:r>
                    </a:p>
                  </a:txBody>
                  <a:tcPr anchor="ctr"/>
                </a:tc>
                <a:tc>
                  <a:txBody>
                    <a:bodyPr/>
                    <a:lstStyle/>
                    <a:p>
                      <a:pPr algn="ctr"/>
                      <a:r>
                        <a:rPr kumimoji="1" lang="ja-JP" altLang="en-US" sz="2400" dirty="0" smtClean="0">
                          <a:latin typeface="Meiryo UI" panose="020B0604030504040204" pitchFamily="50" charset="-128"/>
                          <a:ea typeface="Meiryo UI" panose="020B0604030504040204" pitchFamily="50" charset="-128"/>
                        </a:rPr>
                        <a:t>春</a:t>
                      </a:r>
                      <a:r>
                        <a:rPr kumimoji="1" lang="ja-JP" altLang="en-US" sz="2400" dirty="0">
                          <a:latin typeface="Meiryo UI" panose="020B0604030504040204" pitchFamily="50" charset="-128"/>
                          <a:ea typeface="Meiryo UI" panose="020B0604030504040204" pitchFamily="50" charset="-128"/>
                        </a:rPr>
                        <a:t>学期授業</a:t>
                      </a:r>
                      <a:r>
                        <a:rPr kumimoji="1" lang="ja-JP" altLang="en-US" sz="2400" dirty="0" smtClean="0">
                          <a:latin typeface="Meiryo UI" panose="020B0604030504040204" pitchFamily="50" charset="-128"/>
                          <a:ea typeface="Meiryo UI" panose="020B0604030504040204" pitchFamily="50" charset="-128"/>
                        </a:rPr>
                        <a:t>開始</a:t>
                      </a:r>
                      <a:endParaRPr kumimoji="1" lang="en-US" altLang="ja-JP" sz="2400" dirty="0" smtClean="0">
                        <a:latin typeface="Meiryo UI" panose="020B0604030504040204" pitchFamily="50" charset="-128"/>
                        <a:ea typeface="Meiryo UI" panose="020B0604030504040204" pitchFamily="50" charset="-128"/>
                      </a:endParaRPr>
                    </a:p>
                    <a:p>
                      <a:pPr algn="ctr"/>
                      <a:r>
                        <a:rPr kumimoji="1" lang="en-US" altLang="ja-JP" sz="2400" dirty="0" smtClean="0">
                          <a:latin typeface="Meiryo UI" panose="020B0604030504040204" pitchFamily="50" charset="-128"/>
                          <a:ea typeface="Meiryo UI" panose="020B0604030504040204" pitchFamily="50" charset="-128"/>
                        </a:rPr>
                        <a:t>Web</a:t>
                      </a:r>
                      <a:r>
                        <a:rPr kumimoji="1" lang="ja-JP" altLang="en-US" sz="2400" dirty="0" smtClean="0">
                          <a:latin typeface="Meiryo UI" panose="020B0604030504040204" pitchFamily="50" charset="-128"/>
                          <a:ea typeface="Meiryo UI" panose="020B0604030504040204" pitchFamily="50" charset="-128"/>
                        </a:rPr>
                        <a:t>履修登録</a:t>
                      </a:r>
                      <a:endParaRPr kumimoji="1" lang="en-US" altLang="ja-JP" sz="2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958182247"/>
                  </a:ext>
                </a:extLst>
              </a:tr>
              <a:tr h="673921">
                <a:tc>
                  <a:txBody>
                    <a:bodyPr/>
                    <a:lstStyle/>
                    <a:p>
                      <a:pPr algn="ctr"/>
                      <a:r>
                        <a:rPr kumimoji="1" lang="en-US" altLang="ja-JP" sz="2400" dirty="0">
                          <a:latin typeface="Meiryo UI" panose="020B0604030504040204" pitchFamily="50" charset="-128"/>
                          <a:ea typeface="Meiryo UI" panose="020B0604030504040204" pitchFamily="50" charset="-128"/>
                        </a:rPr>
                        <a:t>5</a:t>
                      </a:r>
                      <a:r>
                        <a:rPr kumimoji="1" lang="ja-JP" altLang="en-US" sz="2400" dirty="0">
                          <a:latin typeface="Meiryo UI" panose="020B0604030504040204" pitchFamily="50" charset="-128"/>
                          <a:ea typeface="Meiryo UI" panose="020B0604030504040204" pitchFamily="50" charset="-128"/>
                        </a:rPr>
                        <a:t>月</a:t>
                      </a:r>
                    </a:p>
                  </a:txBody>
                  <a:tcPr anchor="ctr"/>
                </a:tc>
                <a:tc>
                  <a:txBody>
                    <a:bodyPr/>
                    <a:lstStyle/>
                    <a:p>
                      <a:pPr algn="ctr"/>
                      <a:r>
                        <a:rPr kumimoji="1" lang="en-US" altLang="ja-JP" sz="2400" dirty="0" smtClean="0">
                          <a:latin typeface="Meiryo UI" panose="020B0604030504040204" pitchFamily="50" charset="-128"/>
                          <a:ea typeface="Meiryo UI" panose="020B0604030504040204" pitchFamily="50" charset="-128"/>
                        </a:rPr>
                        <a:t>Web</a:t>
                      </a:r>
                      <a:r>
                        <a:rPr kumimoji="1" lang="ja-JP" altLang="en-US" sz="2400" dirty="0" smtClean="0">
                          <a:latin typeface="Meiryo UI" panose="020B0604030504040204" pitchFamily="50" charset="-128"/>
                          <a:ea typeface="Meiryo UI" panose="020B0604030504040204" pitchFamily="50" charset="-128"/>
                        </a:rPr>
                        <a:t>履修修正・確認</a:t>
                      </a:r>
                      <a:endParaRPr kumimoji="1" lang="ja-JP" altLang="en-US" sz="2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808854055"/>
                  </a:ext>
                </a:extLst>
              </a:tr>
              <a:tr h="673921">
                <a:tc>
                  <a:txBody>
                    <a:bodyPr/>
                    <a:lstStyle/>
                    <a:p>
                      <a:pPr algn="ctr"/>
                      <a:r>
                        <a:rPr kumimoji="1" lang="en-US" altLang="ja-JP" sz="2400" dirty="0">
                          <a:latin typeface="Meiryo UI" panose="020B0604030504040204" pitchFamily="50" charset="-128"/>
                          <a:ea typeface="Meiryo UI" panose="020B0604030504040204" pitchFamily="50" charset="-128"/>
                        </a:rPr>
                        <a:t>7</a:t>
                      </a:r>
                      <a:r>
                        <a:rPr kumimoji="1" lang="ja-JP" altLang="en-US" sz="2400" dirty="0">
                          <a:latin typeface="Meiryo UI" panose="020B0604030504040204" pitchFamily="50" charset="-128"/>
                          <a:ea typeface="Meiryo UI" panose="020B0604030504040204" pitchFamily="50" charset="-128"/>
                        </a:rPr>
                        <a:t>月</a:t>
                      </a:r>
                      <a:endParaRPr kumimoji="1" lang="en-US" altLang="ja-JP" sz="2400" dirty="0">
                        <a:latin typeface="Meiryo UI" panose="020B0604030504040204" pitchFamily="50" charset="-128"/>
                        <a:ea typeface="Meiryo UI" panose="020B0604030504040204" pitchFamily="50" charset="-128"/>
                      </a:endParaRPr>
                    </a:p>
                  </a:txBody>
                  <a:tcPr anchor="ctr"/>
                </a:tc>
                <a:tc>
                  <a:txBody>
                    <a:bodyPr/>
                    <a:lstStyle/>
                    <a:p>
                      <a:pPr algn="ctr"/>
                      <a:r>
                        <a:rPr kumimoji="1" lang="zh-TW" altLang="en-US" sz="2400" dirty="0">
                          <a:latin typeface="Meiryo UI" panose="020B0604030504040204" pitchFamily="50" charset="-128"/>
                          <a:ea typeface="Meiryo UI" panose="020B0604030504040204" pitchFamily="50" charset="-128"/>
                        </a:rPr>
                        <a:t>春学期授業終了</a:t>
                      </a:r>
                      <a:endParaRPr kumimoji="1" lang="en-US" altLang="zh-TW" sz="2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latin typeface="Meiryo UI" panose="020B0604030504040204" pitchFamily="50" charset="-128"/>
                          <a:ea typeface="Meiryo UI" panose="020B0604030504040204" pitchFamily="50" charset="-128"/>
                        </a:rPr>
                        <a:t>春学期試験</a:t>
                      </a:r>
                    </a:p>
                  </a:txBody>
                  <a:tcPr anchor="ctr"/>
                </a:tc>
                <a:extLst>
                  <a:ext uri="{0D108BD9-81ED-4DB2-BD59-A6C34878D82A}">
                    <a16:rowId xmlns:a16="http://schemas.microsoft.com/office/drawing/2014/main" val="876912284"/>
                  </a:ext>
                </a:extLst>
              </a:tr>
              <a:tr h="673921">
                <a:tc>
                  <a:txBody>
                    <a:bodyPr/>
                    <a:lstStyle/>
                    <a:p>
                      <a:pPr algn="ctr"/>
                      <a:r>
                        <a:rPr kumimoji="1" lang="en-US" altLang="ja-JP" sz="2400" dirty="0">
                          <a:latin typeface="Meiryo UI" panose="020B0604030504040204" pitchFamily="50" charset="-128"/>
                          <a:ea typeface="Meiryo UI" panose="020B0604030504040204" pitchFamily="50" charset="-128"/>
                        </a:rPr>
                        <a:t>9</a:t>
                      </a:r>
                      <a:r>
                        <a:rPr kumimoji="1" lang="ja-JP" altLang="en-US" sz="2400" dirty="0">
                          <a:latin typeface="Meiryo UI" panose="020B0604030504040204" pitchFamily="50" charset="-128"/>
                          <a:ea typeface="Meiryo UI" panose="020B0604030504040204" pitchFamily="50" charset="-128"/>
                        </a:rPr>
                        <a:t>月</a:t>
                      </a:r>
                    </a:p>
                  </a:txBody>
                  <a:tcPr anchor="ctr"/>
                </a:tc>
                <a:tc>
                  <a:txBody>
                    <a:bodyPr/>
                    <a:lstStyle/>
                    <a:p>
                      <a:pPr algn="ctr"/>
                      <a:r>
                        <a:rPr kumimoji="1" lang="ja-JP" altLang="en-US" sz="2400" dirty="0">
                          <a:latin typeface="Meiryo UI" panose="020B0604030504040204" pitchFamily="50" charset="-128"/>
                          <a:ea typeface="Meiryo UI" panose="020B0604030504040204" pitchFamily="50" charset="-128"/>
                        </a:rPr>
                        <a:t>春学期成績発表</a:t>
                      </a:r>
                    </a:p>
                  </a:txBody>
                  <a:tcPr anchor="ctr"/>
                </a:tc>
                <a:extLst>
                  <a:ext uri="{0D108BD9-81ED-4DB2-BD59-A6C34878D82A}">
                    <a16:rowId xmlns:a16="http://schemas.microsoft.com/office/drawing/2014/main" val="11571268"/>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659213325"/>
              </p:ext>
            </p:extLst>
          </p:nvPr>
        </p:nvGraphicFramePr>
        <p:xfrm>
          <a:off x="6325886" y="1526001"/>
          <a:ext cx="5322640" cy="3816722"/>
        </p:xfrm>
        <a:graphic>
          <a:graphicData uri="http://schemas.openxmlformats.org/drawingml/2006/table">
            <a:tbl>
              <a:tblPr firstRow="1" bandRow="1">
                <a:tableStyleId>{F5AB1C69-6EDB-4FF4-983F-18BD219EF322}</a:tableStyleId>
              </a:tblPr>
              <a:tblGrid>
                <a:gridCol w="1221719">
                  <a:extLst>
                    <a:ext uri="{9D8B030D-6E8A-4147-A177-3AD203B41FA5}">
                      <a16:colId xmlns:a16="http://schemas.microsoft.com/office/drawing/2014/main" val="1779284285"/>
                    </a:ext>
                  </a:extLst>
                </a:gridCol>
                <a:gridCol w="4100921">
                  <a:extLst>
                    <a:ext uri="{9D8B030D-6E8A-4147-A177-3AD203B41FA5}">
                      <a16:colId xmlns:a16="http://schemas.microsoft.com/office/drawing/2014/main" val="3640566543"/>
                    </a:ext>
                  </a:extLst>
                </a:gridCol>
              </a:tblGrid>
              <a:tr h="673921">
                <a:tc>
                  <a:txBody>
                    <a:bodyPr/>
                    <a:lstStyle/>
                    <a:p>
                      <a:pPr algn="ctr"/>
                      <a:r>
                        <a:rPr kumimoji="1" lang="ja-JP" altLang="en-US" sz="2400" dirty="0">
                          <a:latin typeface="Meiryo UI" panose="020B0604030504040204" pitchFamily="50" charset="-128"/>
                          <a:ea typeface="Meiryo UI" panose="020B0604030504040204" pitchFamily="50" charset="-128"/>
                        </a:rPr>
                        <a:t>月</a:t>
                      </a:r>
                    </a:p>
                  </a:txBody>
                  <a:tcPr anchor="ctr"/>
                </a:tc>
                <a:tc>
                  <a:txBody>
                    <a:bodyPr/>
                    <a:lstStyle/>
                    <a:p>
                      <a:pPr algn="ctr"/>
                      <a:r>
                        <a:rPr kumimoji="1" lang="ja-JP" altLang="en-US" sz="2400" dirty="0">
                          <a:latin typeface="Meiryo UI" panose="020B0604030504040204" pitchFamily="50" charset="-128"/>
                          <a:ea typeface="Meiryo UI" panose="020B0604030504040204" pitchFamily="50" charset="-128"/>
                        </a:rPr>
                        <a:t>内容</a:t>
                      </a:r>
                    </a:p>
                  </a:txBody>
                  <a:tcPr anchor="ctr"/>
                </a:tc>
                <a:extLst>
                  <a:ext uri="{0D108BD9-81ED-4DB2-BD59-A6C34878D82A}">
                    <a16:rowId xmlns:a16="http://schemas.microsoft.com/office/drawing/2014/main" val="1469915504"/>
                  </a:ext>
                </a:extLst>
              </a:tr>
              <a:tr h="673921">
                <a:tc>
                  <a:txBody>
                    <a:bodyPr/>
                    <a:lstStyle/>
                    <a:p>
                      <a:pPr algn="ctr"/>
                      <a:r>
                        <a:rPr kumimoji="1" lang="en-US" altLang="ja-JP" sz="2400" dirty="0">
                          <a:latin typeface="Meiryo UI" panose="020B0604030504040204" pitchFamily="50" charset="-128"/>
                          <a:ea typeface="Meiryo UI" panose="020B0604030504040204" pitchFamily="50" charset="-128"/>
                        </a:rPr>
                        <a:t>9</a:t>
                      </a:r>
                      <a:r>
                        <a:rPr kumimoji="1" lang="ja-JP" altLang="en-US" sz="2400" dirty="0">
                          <a:latin typeface="Meiryo UI" panose="020B0604030504040204" pitchFamily="50" charset="-128"/>
                          <a:ea typeface="Meiryo UI" panose="020B0604030504040204" pitchFamily="50" charset="-128"/>
                        </a:rPr>
                        <a:t>月</a:t>
                      </a:r>
                    </a:p>
                  </a:txBody>
                  <a:tcPr anchor="ctr"/>
                </a:tc>
                <a:tc>
                  <a:txBody>
                    <a:bodyPr/>
                    <a:lstStyle/>
                    <a:p>
                      <a:pPr algn="ctr"/>
                      <a:r>
                        <a:rPr kumimoji="1" lang="ja-JP" altLang="en-US" sz="2400" dirty="0">
                          <a:latin typeface="Meiryo UI" panose="020B0604030504040204" pitchFamily="50" charset="-128"/>
                          <a:ea typeface="Meiryo UI" panose="020B0604030504040204" pitchFamily="50" charset="-128"/>
                        </a:rPr>
                        <a:t>秋学期授業開始</a:t>
                      </a:r>
                      <a:endParaRPr kumimoji="1" lang="en-US" altLang="ja-JP" sz="2400" dirty="0">
                        <a:latin typeface="Meiryo UI" panose="020B0604030504040204" pitchFamily="50" charset="-128"/>
                        <a:ea typeface="Meiryo UI" panose="020B0604030504040204" pitchFamily="50" charset="-128"/>
                      </a:endParaRPr>
                    </a:p>
                    <a:p>
                      <a:pPr algn="ctr"/>
                      <a:r>
                        <a:rPr kumimoji="1" lang="en-US" altLang="ja-JP" sz="2400" dirty="0">
                          <a:latin typeface="Meiryo UI" panose="020B0604030504040204" pitchFamily="50" charset="-128"/>
                          <a:ea typeface="Meiryo UI" panose="020B0604030504040204" pitchFamily="50" charset="-128"/>
                        </a:rPr>
                        <a:t>Web</a:t>
                      </a:r>
                      <a:r>
                        <a:rPr kumimoji="1" lang="ja-JP" altLang="en-US" sz="2400" dirty="0">
                          <a:latin typeface="Meiryo UI" panose="020B0604030504040204" pitchFamily="50" charset="-128"/>
                          <a:ea typeface="Meiryo UI" panose="020B0604030504040204" pitchFamily="50" charset="-128"/>
                        </a:rPr>
                        <a:t>履修</a:t>
                      </a:r>
                      <a:r>
                        <a:rPr kumimoji="1" lang="ja-JP" altLang="en-US" sz="2400" dirty="0" smtClean="0">
                          <a:latin typeface="Meiryo UI" panose="020B0604030504040204" pitchFamily="50" charset="-128"/>
                          <a:ea typeface="Meiryo UI" panose="020B0604030504040204" pitchFamily="50" charset="-128"/>
                        </a:rPr>
                        <a:t>修正・確認</a:t>
                      </a:r>
                      <a:endParaRPr kumimoji="1" lang="en-US" altLang="ja-JP" sz="2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372556644"/>
                  </a:ext>
                </a:extLst>
              </a:tr>
              <a:tr h="673921">
                <a:tc>
                  <a:txBody>
                    <a:bodyPr/>
                    <a:lstStyle/>
                    <a:p>
                      <a:pPr algn="ctr"/>
                      <a:r>
                        <a:rPr kumimoji="1" lang="en-US" altLang="ja-JP" sz="2400" dirty="0">
                          <a:latin typeface="Meiryo UI" panose="020B0604030504040204" pitchFamily="50" charset="-128"/>
                          <a:ea typeface="Meiryo UI" panose="020B0604030504040204" pitchFamily="50" charset="-128"/>
                        </a:rPr>
                        <a:t>1</a:t>
                      </a:r>
                      <a:r>
                        <a:rPr kumimoji="1" lang="ja-JP" altLang="en-US" sz="2400" dirty="0">
                          <a:latin typeface="Meiryo UI" panose="020B0604030504040204" pitchFamily="50" charset="-128"/>
                          <a:ea typeface="Meiryo UI" panose="020B0604030504040204" pitchFamily="50" charset="-128"/>
                        </a:rPr>
                        <a:t>月</a:t>
                      </a:r>
                    </a:p>
                  </a:txBody>
                  <a:tcPr anchor="ctr"/>
                </a:tc>
                <a:tc>
                  <a:txBody>
                    <a:bodyPr/>
                    <a:lstStyle/>
                    <a:p>
                      <a:pPr algn="ctr"/>
                      <a:r>
                        <a:rPr kumimoji="1" lang="zh-TW" altLang="en-US" sz="2400" dirty="0">
                          <a:latin typeface="Meiryo UI" panose="020B0604030504040204" pitchFamily="50" charset="-128"/>
                          <a:ea typeface="Meiryo UI" panose="020B0604030504040204" pitchFamily="50" charset="-128"/>
                        </a:rPr>
                        <a:t>秋学期授業終了</a:t>
                      </a:r>
                    </a:p>
                  </a:txBody>
                  <a:tcPr anchor="ctr"/>
                </a:tc>
                <a:extLst>
                  <a:ext uri="{0D108BD9-81ED-4DB2-BD59-A6C34878D82A}">
                    <a16:rowId xmlns:a16="http://schemas.microsoft.com/office/drawing/2014/main" val="663798766"/>
                  </a:ext>
                </a:extLst>
              </a:tr>
              <a:tr h="673921">
                <a:tc>
                  <a:txBody>
                    <a:bodyPr/>
                    <a:lstStyle/>
                    <a:p>
                      <a:pPr algn="ctr"/>
                      <a:r>
                        <a:rPr kumimoji="1" lang="en-US" altLang="ja-JP" sz="2400" dirty="0">
                          <a:latin typeface="Meiryo UI" panose="020B0604030504040204" pitchFamily="50" charset="-128"/>
                          <a:ea typeface="Meiryo UI" panose="020B0604030504040204" pitchFamily="50" charset="-128"/>
                        </a:rPr>
                        <a:t>1</a:t>
                      </a:r>
                      <a:r>
                        <a:rPr kumimoji="1" lang="ja-JP" altLang="en-US" sz="2400" dirty="0">
                          <a:latin typeface="Meiryo UI" panose="020B0604030504040204" pitchFamily="50" charset="-128"/>
                          <a:ea typeface="Meiryo UI" panose="020B0604030504040204" pitchFamily="50" charset="-128"/>
                        </a:rPr>
                        <a:t>月～２月</a:t>
                      </a:r>
                      <a:endParaRPr kumimoji="1" lang="en-US" altLang="ja-JP" sz="24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2400" dirty="0">
                          <a:latin typeface="Meiryo UI" panose="020B0604030504040204" pitchFamily="50" charset="-128"/>
                          <a:ea typeface="Meiryo UI" panose="020B0604030504040204" pitchFamily="50" charset="-128"/>
                        </a:rPr>
                        <a:t>秋学期試験</a:t>
                      </a:r>
                    </a:p>
                  </a:txBody>
                  <a:tcPr anchor="ctr"/>
                </a:tc>
                <a:extLst>
                  <a:ext uri="{0D108BD9-81ED-4DB2-BD59-A6C34878D82A}">
                    <a16:rowId xmlns:a16="http://schemas.microsoft.com/office/drawing/2014/main" val="3589478241"/>
                  </a:ext>
                </a:extLst>
              </a:tr>
              <a:tr h="673921">
                <a:tc>
                  <a:txBody>
                    <a:bodyPr/>
                    <a:lstStyle/>
                    <a:p>
                      <a:pPr algn="ctr"/>
                      <a:r>
                        <a:rPr kumimoji="1" lang="en-US" altLang="ja-JP" sz="2400" dirty="0">
                          <a:latin typeface="Meiryo UI" panose="020B0604030504040204" pitchFamily="50" charset="-128"/>
                          <a:ea typeface="Meiryo UI" panose="020B0604030504040204" pitchFamily="50" charset="-128"/>
                        </a:rPr>
                        <a:t>3</a:t>
                      </a:r>
                      <a:r>
                        <a:rPr kumimoji="1" lang="ja-JP" altLang="en-US" sz="2400" dirty="0">
                          <a:latin typeface="Meiryo UI" panose="020B0604030504040204" pitchFamily="50" charset="-128"/>
                          <a:ea typeface="Meiryo UI" panose="020B0604030504040204" pitchFamily="50" charset="-128"/>
                        </a:rPr>
                        <a:t>月</a:t>
                      </a:r>
                      <a:endParaRPr kumimoji="1" lang="en-US" altLang="ja-JP" sz="24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2400" dirty="0">
                          <a:latin typeface="Meiryo UI" panose="020B0604030504040204" pitchFamily="50" charset="-128"/>
                          <a:ea typeface="Meiryo UI" panose="020B0604030504040204" pitchFamily="50" charset="-128"/>
                        </a:rPr>
                        <a:t>秋学期成績発表</a:t>
                      </a:r>
                      <a:endParaRPr kumimoji="1" lang="en-US" altLang="ja-JP" sz="2400" dirty="0">
                        <a:latin typeface="Meiryo UI" panose="020B0604030504040204" pitchFamily="50" charset="-128"/>
                        <a:ea typeface="Meiryo UI" panose="020B0604030504040204" pitchFamily="50" charset="-128"/>
                      </a:endParaRPr>
                    </a:p>
                    <a:p>
                      <a:pPr algn="ctr"/>
                      <a:r>
                        <a:rPr kumimoji="1" lang="ja-JP" altLang="en-US" sz="2400" dirty="0">
                          <a:latin typeface="Meiryo UI" panose="020B0604030504040204" pitchFamily="50" charset="-128"/>
                          <a:ea typeface="Meiryo UI" panose="020B0604030504040204" pitchFamily="50" charset="-128"/>
                        </a:rPr>
                        <a:t>進級・卒業発表</a:t>
                      </a:r>
                    </a:p>
                  </a:txBody>
                  <a:tcPr anchor="ctr"/>
                </a:tc>
                <a:extLst>
                  <a:ext uri="{0D108BD9-81ED-4DB2-BD59-A6C34878D82A}">
                    <a16:rowId xmlns:a16="http://schemas.microsoft.com/office/drawing/2014/main" val="4037516713"/>
                  </a:ext>
                </a:extLst>
              </a:tr>
            </a:tbl>
          </a:graphicData>
        </a:graphic>
      </p:graphicFrame>
      <p:sp>
        <p:nvSpPr>
          <p:cNvPr id="9" name="テキスト ボックス 8">
            <a:extLst>
              <a:ext uri="{FF2B5EF4-FFF2-40B4-BE49-F238E27FC236}">
                <a16:creationId xmlns:a16="http://schemas.microsoft.com/office/drawing/2014/main" id="{7D6E6947-056D-42BA-81A6-82BD422C13CC}"/>
              </a:ext>
            </a:extLst>
          </p:cNvPr>
          <p:cNvSpPr txBox="1"/>
          <p:nvPr/>
        </p:nvSpPr>
        <p:spPr>
          <a:xfrm>
            <a:off x="521207" y="5811469"/>
            <a:ext cx="10790260" cy="400110"/>
          </a:xfrm>
          <a:prstGeom prst="rect">
            <a:avLst/>
          </a:prstGeom>
          <a:noFill/>
        </p:spPr>
        <p:txBody>
          <a:bodyPr wrap="square" rtlCol="0">
            <a:spAutoFit/>
          </a:bodyPr>
          <a:lstStyle/>
          <a:p>
            <a:r>
              <a:rPr kumimoji="1" lang="ja-JP" altLang="en-US" sz="2000" dirty="0" smtClean="0">
                <a:latin typeface="Meiryo UI" panose="020B0604030504040204" pitchFamily="50" charset="-128"/>
                <a:ea typeface="Meiryo UI" panose="020B0604030504040204" pitchFamily="50" charset="-128"/>
              </a:rPr>
              <a:t>祝日や授業がない日程については、学年暦を</a:t>
            </a:r>
            <a:r>
              <a:rPr kumimoji="1" lang="ja-JP" altLang="en-US" sz="2000" dirty="0">
                <a:latin typeface="Meiryo UI" panose="020B0604030504040204" pitchFamily="50" charset="-128"/>
                <a:ea typeface="Meiryo UI" panose="020B0604030504040204" pitchFamily="50" charset="-128"/>
              </a:rPr>
              <a:t>確認してください</a:t>
            </a:r>
            <a:r>
              <a:rPr kumimoji="1" lang="ja-JP" altLang="en-US" sz="2000" dirty="0" smtClean="0">
                <a:latin typeface="Meiryo UI" panose="020B0604030504040204" pitchFamily="50" charset="-128"/>
                <a:ea typeface="Meiryo UI" panose="020B0604030504040204" pitchFamily="50" charset="-128"/>
              </a:rPr>
              <a:t>。</a:t>
            </a:r>
            <a:endParaRPr kumimoji="1" lang="en-US" altLang="ja-JP" sz="2000" dirty="0">
              <a:latin typeface="Meiryo UI" panose="020B0604030504040204" pitchFamily="50" charset="-128"/>
              <a:ea typeface="Meiryo UI" panose="020B0604030504040204" pitchFamily="50" charset="-128"/>
            </a:endParaRPr>
          </a:p>
        </p:txBody>
      </p:sp>
      <p:pic>
        <p:nvPicPr>
          <p:cNvPr id="6" name="ガイダンス_スライド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4966" y="552503"/>
            <a:ext cx="609600" cy="609600"/>
          </a:xfrm>
          <a:prstGeom prst="rect">
            <a:avLst/>
          </a:prstGeom>
        </p:spPr>
      </p:pic>
    </p:spTree>
    <p:extLst>
      <p:ext uri="{BB962C8B-B14F-4D97-AF65-F5344CB8AC3E}">
        <p14:creationId xmlns:p14="http://schemas.microsoft.com/office/powerpoint/2010/main" val="1107001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180C25-D170-44E6-B317-2F84F1EC461B}"/>
              </a:ext>
            </a:extLst>
          </p:cNvPr>
          <p:cNvSpPr>
            <a:spLocks noGrp="1"/>
          </p:cNvSpPr>
          <p:nvPr>
            <p:ph type="title"/>
          </p:nvPr>
        </p:nvSpPr>
        <p:spPr>
          <a:xfrm>
            <a:off x="521206" y="448056"/>
            <a:ext cx="10993462" cy="640080"/>
          </a:xfrm>
        </p:spPr>
        <p:txBody>
          <a:bodyPr>
            <a:normAutofit fontScale="90000"/>
          </a:bodyPr>
          <a:lstStyle/>
          <a:p>
            <a:r>
              <a:rPr lang="ja-JP" altLang="en-US" dirty="0"/>
              <a:t>１．スケジュール</a:t>
            </a:r>
            <a:r>
              <a:rPr lang="en-US" altLang="ja-JP" dirty="0"/>
              <a:t/>
            </a:r>
            <a:br>
              <a:rPr lang="en-US" altLang="ja-JP" dirty="0"/>
            </a:br>
            <a:r>
              <a:rPr lang="ja-JP" altLang="en-US" dirty="0"/>
              <a:t>（３）当面の予定</a:t>
            </a:r>
            <a:r>
              <a:rPr lang="ja-JP" altLang="en-US" dirty="0" smtClean="0"/>
              <a:t>（</a:t>
            </a:r>
            <a:r>
              <a:rPr lang="en-US" altLang="ja-JP" dirty="0" smtClean="0"/>
              <a:t>3/25</a:t>
            </a:r>
            <a:r>
              <a:rPr lang="ja-JP" altLang="en-US" dirty="0" smtClean="0"/>
              <a:t>現在</a:t>
            </a:r>
            <a:r>
              <a:rPr lang="ja-JP" altLang="en-US" dirty="0"/>
              <a:t>）</a:t>
            </a:r>
            <a:r>
              <a:rPr lang="en-US" altLang="ja-JP" dirty="0">
                <a:cs typeface="Segoe UI Light" panose="020B0502040204020203" pitchFamily="34" charset="0"/>
              </a:rPr>
              <a:t> </a:t>
            </a:r>
            <a:r>
              <a:rPr lang="en-US" altLang="ja-JP" sz="1300" dirty="0" smtClean="0">
                <a:cs typeface="Segoe UI Light" panose="020B0502040204020203" pitchFamily="34" charset="0"/>
              </a:rPr>
              <a:t>※</a:t>
            </a:r>
            <a:r>
              <a:rPr lang="ja-JP" altLang="en-US" sz="1300" dirty="0" smtClean="0">
                <a:cs typeface="Segoe UI Light" panose="020B0502040204020203" pitchFamily="34" charset="0"/>
                <a:hlinkClick r:id="rId5"/>
              </a:rPr>
              <a:t>新入生案内</a:t>
            </a:r>
            <a:r>
              <a:rPr lang="ja-JP" altLang="en-US" sz="1300" dirty="0">
                <a:cs typeface="Segoe UI Light" panose="020B0502040204020203" pitchFamily="34" charset="0"/>
              </a:rPr>
              <a:t>も</a:t>
            </a:r>
            <a:r>
              <a:rPr lang="ja-JP" altLang="en-US" sz="1300" dirty="0" smtClean="0">
                <a:cs typeface="Segoe UI Light" panose="020B0502040204020203" pitchFamily="34" charset="0"/>
              </a:rPr>
              <a:t>ご確認ください。</a:t>
            </a:r>
            <a:endParaRPr kumimoji="1" lang="ja-JP" altLang="en-US" dirty="0"/>
          </a:p>
        </p:txBody>
      </p:sp>
      <p:graphicFrame>
        <p:nvGraphicFramePr>
          <p:cNvPr id="5" name="表 5">
            <a:extLst>
              <a:ext uri="{FF2B5EF4-FFF2-40B4-BE49-F238E27FC236}">
                <a16:creationId xmlns:a16="http://schemas.microsoft.com/office/drawing/2014/main" id="{9BF0B82C-D8C4-47CB-8E76-8018900215C9}"/>
              </a:ext>
            </a:extLst>
          </p:cNvPr>
          <p:cNvGraphicFramePr>
            <a:graphicFrameLocks noGrp="1"/>
          </p:cNvGraphicFramePr>
          <p:nvPr>
            <p:ph sz="quarter" idx="10"/>
            <p:extLst>
              <p:ext uri="{D42A27DB-BD31-4B8C-83A1-F6EECF244321}">
                <p14:modId xmlns:p14="http://schemas.microsoft.com/office/powerpoint/2010/main" val="817882074"/>
              </p:ext>
            </p:extLst>
          </p:nvPr>
        </p:nvGraphicFramePr>
        <p:xfrm>
          <a:off x="834095" y="1291900"/>
          <a:ext cx="10367683" cy="5010849"/>
        </p:xfrm>
        <a:graphic>
          <a:graphicData uri="http://schemas.openxmlformats.org/drawingml/2006/table">
            <a:tbl>
              <a:tblPr firstRow="1" bandRow="1">
                <a:tableStyleId>{F5AB1C69-6EDB-4FF4-983F-18BD219EF322}</a:tableStyleId>
              </a:tblPr>
              <a:tblGrid>
                <a:gridCol w="1711852">
                  <a:extLst>
                    <a:ext uri="{9D8B030D-6E8A-4147-A177-3AD203B41FA5}">
                      <a16:colId xmlns:a16="http://schemas.microsoft.com/office/drawing/2014/main" val="304269187"/>
                    </a:ext>
                  </a:extLst>
                </a:gridCol>
                <a:gridCol w="3562753">
                  <a:extLst>
                    <a:ext uri="{9D8B030D-6E8A-4147-A177-3AD203B41FA5}">
                      <a16:colId xmlns:a16="http://schemas.microsoft.com/office/drawing/2014/main" val="3430873038"/>
                    </a:ext>
                  </a:extLst>
                </a:gridCol>
                <a:gridCol w="5093078">
                  <a:extLst>
                    <a:ext uri="{9D8B030D-6E8A-4147-A177-3AD203B41FA5}">
                      <a16:colId xmlns:a16="http://schemas.microsoft.com/office/drawing/2014/main" val="3746122706"/>
                    </a:ext>
                  </a:extLst>
                </a:gridCol>
              </a:tblGrid>
              <a:tr h="384500">
                <a:tc>
                  <a:txBody>
                    <a:bodyPr/>
                    <a:lstStyle/>
                    <a:p>
                      <a:r>
                        <a:rPr kumimoji="1" lang="ja-JP" altLang="en-US" sz="1600" dirty="0">
                          <a:latin typeface="Meiryo UI" panose="020B0604030504040204" pitchFamily="50" charset="-128"/>
                          <a:ea typeface="Meiryo UI" panose="020B0604030504040204" pitchFamily="50" charset="-128"/>
                        </a:rPr>
                        <a:t>日付</a:t>
                      </a:r>
                    </a:p>
                  </a:txBody>
                  <a:tcPr/>
                </a:tc>
                <a:tc>
                  <a:txBody>
                    <a:bodyPr/>
                    <a:lstStyle/>
                    <a:p>
                      <a:r>
                        <a:rPr kumimoji="1" lang="ja-JP" altLang="en-US" sz="1600" dirty="0">
                          <a:latin typeface="Meiryo UI" panose="020B0604030504040204" pitchFamily="50" charset="-128"/>
                          <a:ea typeface="Meiryo UI" panose="020B0604030504040204" pitchFamily="50" charset="-128"/>
                        </a:rPr>
                        <a:t>内容</a:t>
                      </a:r>
                    </a:p>
                  </a:txBody>
                  <a:tcPr/>
                </a:tc>
                <a:tc>
                  <a:txBody>
                    <a:bodyPr/>
                    <a:lstStyle/>
                    <a:p>
                      <a:r>
                        <a:rPr kumimoji="1" lang="ja-JP" altLang="en-US" sz="1600" dirty="0">
                          <a:latin typeface="Meiryo UI" panose="020B0604030504040204" pitchFamily="50" charset="-128"/>
                          <a:ea typeface="Meiryo UI" panose="020B0604030504040204" pitchFamily="50" charset="-128"/>
                        </a:rPr>
                        <a:t>備考</a:t>
                      </a:r>
                    </a:p>
                  </a:txBody>
                  <a:tcPr/>
                </a:tc>
                <a:extLst>
                  <a:ext uri="{0D108BD9-81ED-4DB2-BD59-A6C34878D82A}">
                    <a16:rowId xmlns:a16="http://schemas.microsoft.com/office/drawing/2014/main" val="4177370916"/>
                  </a:ext>
                </a:extLst>
              </a:tr>
              <a:tr h="463321">
                <a:tc>
                  <a:txBody>
                    <a:bodyPr/>
                    <a:lstStyle/>
                    <a:p>
                      <a:r>
                        <a:rPr kumimoji="1" lang="en-US" altLang="ja-JP" sz="1600" dirty="0" smtClean="0">
                          <a:latin typeface="Meiryo UI" panose="020B0604030504040204" pitchFamily="50" charset="-128"/>
                          <a:ea typeface="Meiryo UI" panose="020B0604030504040204" pitchFamily="50" charset="-128"/>
                        </a:rPr>
                        <a:t>3/31</a:t>
                      </a:r>
                      <a:r>
                        <a:rPr kumimoji="1" lang="ja-JP" altLang="en-US" sz="1600" dirty="0" smtClean="0">
                          <a:latin typeface="Meiryo UI" panose="020B0604030504040204" pitchFamily="50" charset="-128"/>
                          <a:ea typeface="Meiryo UI" panose="020B0604030504040204" pitchFamily="50" charset="-128"/>
                        </a:rPr>
                        <a:t>（木）～</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r>
                        <a:rPr lang="ja-JP" altLang="en-US" sz="1600" b="0" i="0" kern="1200" dirty="0" smtClean="0">
                          <a:solidFill>
                            <a:schemeClr val="tx1"/>
                          </a:solidFill>
                          <a:effectLst/>
                          <a:latin typeface="Meiryo UI" panose="020B0604030504040204" pitchFamily="50" charset="-128"/>
                          <a:ea typeface="Meiryo UI" panose="020B0604030504040204" pitchFamily="50" charset="-128"/>
                          <a:cs typeface="+mn-cs"/>
                        </a:rPr>
                        <a:t>学生証番号・統合認証</a:t>
                      </a:r>
                      <a:r>
                        <a:rPr lang="en-US" altLang="ja-JP" sz="1600" b="0" i="0" kern="1200" dirty="0" smtClean="0">
                          <a:solidFill>
                            <a:schemeClr val="tx1"/>
                          </a:solidFill>
                          <a:effectLst/>
                          <a:latin typeface="Meiryo UI" panose="020B0604030504040204" pitchFamily="50" charset="-128"/>
                          <a:ea typeface="Meiryo UI" panose="020B0604030504040204" pitchFamily="50" charset="-128"/>
                          <a:cs typeface="+mn-cs"/>
                        </a:rPr>
                        <a:t>ID</a:t>
                      </a:r>
                      <a:r>
                        <a:rPr lang="ja-JP" altLang="en-US" sz="1600" b="0" i="0" kern="1200" dirty="0" smtClean="0">
                          <a:solidFill>
                            <a:schemeClr val="tx1"/>
                          </a:solidFill>
                          <a:effectLst/>
                          <a:latin typeface="Meiryo UI" panose="020B0604030504040204" pitchFamily="50" charset="-128"/>
                          <a:ea typeface="Meiryo UI" panose="020B0604030504040204" pitchFamily="50" charset="-128"/>
                          <a:cs typeface="+mn-cs"/>
                        </a:rPr>
                        <a:t>確認</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r>
                        <a:rPr lang="ja-JP" altLang="ja-JP" sz="1200" kern="1200" dirty="0" smtClean="0">
                          <a:solidFill>
                            <a:schemeClr val="tx1"/>
                          </a:solidFill>
                          <a:effectLst/>
                          <a:latin typeface="Meiryo UI" panose="020B0604030504040204" pitchFamily="50" charset="-128"/>
                          <a:ea typeface="Meiryo UI" panose="020B0604030504040204" pitchFamily="50" charset="-128"/>
                          <a:cs typeface="+mn-cs"/>
                        </a:rPr>
                        <a:t>本学のシステムを利用することができる</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ようになります。</a:t>
                      </a:r>
                      <a:endParaRPr lang="en-US" altLang="ja-JP" sz="1200" kern="1200" dirty="0" smtClean="0">
                        <a:solidFill>
                          <a:schemeClr val="tx1"/>
                        </a:solidFill>
                        <a:effectLst/>
                        <a:latin typeface="Meiryo UI" panose="020B0604030504040204" pitchFamily="50" charset="-128"/>
                        <a:ea typeface="Meiryo UI" panose="020B0604030504040204" pitchFamily="50" charset="-128"/>
                        <a:cs typeface="+mn-cs"/>
                      </a:endParaRPr>
                    </a:p>
                    <a:p>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確認方法は</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hlinkClick r:id="rId6"/>
                        </a:rPr>
                        <a:t>こちら</a:t>
                      </a:r>
                      <a:r>
                        <a:rPr lang="ja-JP" altLang="en-US" sz="1200" kern="1200" dirty="0" smtClean="0">
                          <a:solidFill>
                            <a:schemeClr val="tx1"/>
                          </a:solidFill>
                          <a:effectLst/>
                          <a:latin typeface="Meiryo UI" panose="020B0604030504040204" pitchFamily="50" charset="-128"/>
                          <a:ea typeface="Meiryo UI" panose="020B0604030504040204" pitchFamily="50" charset="-128"/>
                          <a:cs typeface="+mn-cs"/>
                        </a:rPr>
                        <a:t>をご確認ください。</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13847457"/>
                  </a:ext>
                </a:extLst>
              </a:tr>
              <a:tr h="463321">
                <a:tc>
                  <a:txBody>
                    <a:bodyPr/>
                    <a:lstStyle/>
                    <a:p>
                      <a:r>
                        <a:rPr kumimoji="1" lang="en-US" altLang="ja-JP" sz="1600" dirty="0" smtClean="0">
                          <a:latin typeface="Meiryo UI" panose="020B0604030504040204" pitchFamily="50" charset="-128"/>
                          <a:ea typeface="Meiryo UI" panose="020B0604030504040204" pitchFamily="50" charset="-128"/>
                        </a:rPr>
                        <a:t>4/1</a:t>
                      </a:r>
                      <a:r>
                        <a:rPr kumimoji="1" lang="ja-JP" altLang="en-US" sz="1600" dirty="0" smtClean="0">
                          <a:latin typeface="Meiryo UI" panose="020B0604030504040204" pitchFamily="50" charset="-128"/>
                          <a:ea typeface="Meiryo UI" panose="020B0604030504040204" pitchFamily="50" charset="-128"/>
                        </a:rPr>
                        <a:t>（金）</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r>
                        <a:rPr kumimoji="1" lang="ja-JP" altLang="en-US" sz="1600" dirty="0" smtClean="0">
                          <a:latin typeface="Meiryo UI" panose="020B0604030504040204" pitchFamily="50" charset="-128"/>
                          <a:ea typeface="Meiryo UI" panose="020B0604030504040204" pitchFamily="50" charset="-128"/>
                        </a:rPr>
                        <a:t>オリエンテーション</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7149810"/>
                  </a:ext>
                </a:extLst>
              </a:tr>
              <a:tr h="394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rPr>
                        <a:t>4/1</a:t>
                      </a:r>
                      <a:r>
                        <a:rPr kumimoji="1" lang="ja-JP" altLang="en-US" sz="1600" dirty="0" smtClean="0">
                          <a:latin typeface="Meiryo UI" panose="020B0604030504040204" pitchFamily="50" charset="-128"/>
                          <a:ea typeface="Meiryo UI" panose="020B0604030504040204" pitchFamily="50" charset="-128"/>
                        </a:rPr>
                        <a:t>（金）</a:t>
                      </a:r>
                      <a:r>
                        <a:rPr kumimoji="1" lang="ja-JP" altLang="en-US" sz="1600" dirty="0">
                          <a:latin typeface="Meiryo UI" panose="020B0604030504040204" pitchFamily="50" charset="-128"/>
                          <a:ea typeface="Meiryo UI" panose="020B0604030504040204" pitchFamily="50" charset="-128"/>
                        </a:rPr>
                        <a:t>～</a:t>
                      </a:r>
                      <a:endParaRPr kumimoji="1" lang="ja-JP" altLang="en-US" sz="1600" dirty="0" smtClean="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rPr>
                        <a:t>2022</a:t>
                      </a:r>
                      <a:r>
                        <a:rPr kumimoji="1" lang="ja-JP" altLang="en-US" sz="1600" dirty="0" smtClean="0">
                          <a:latin typeface="Meiryo UI" panose="020B0604030504040204" pitchFamily="50" charset="-128"/>
                          <a:ea typeface="Meiryo UI" panose="020B0604030504040204" pitchFamily="50" charset="-128"/>
                        </a:rPr>
                        <a:t>年度授業時間割確認*</a:t>
                      </a:r>
                      <a:r>
                        <a:rPr kumimoji="1" lang="en-US" altLang="ja-JP" sz="1600" dirty="0" smtClean="0">
                          <a:latin typeface="Meiryo UI" panose="020B0604030504040204" pitchFamily="50" charset="-128"/>
                          <a:ea typeface="Meiryo UI" panose="020B0604030504040204" pitchFamily="50" charset="-128"/>
                        </a:rPr>
                        <a:t>¹</a:t>
                      </a:r>
                      <a:r>
                        <a:rPr kumimoji="1" lang="ja-JP" altLang="en-US" sz="1600" dirty="0" smtClean="0">
                          <a:latin typeface="Meiryo UI" panose="020B0604030504040204" pitchFamily="50" charset="-128"/>
                          <a:ea typeface="Meiryo UI" panose="020B0604030504040204" pitchFamily="50" charset="-128"/>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詳細は</a:t>
                      </a:r>
                      <a:r>
                        <a:rPr kumimoji="1" lang="ja-JP" altLang="en-US" sz="1200" dirty="0" smtClean="0">
                          <a:latin typeface="Meiryo UI" panose="020B0604030504040204" pitchFamily="50" charset="-128"/>
                          <a:ea typeface="Meiryo UI" panose="020B0604030504040204" pitchFamily="50" charset="-128"/>
                          <a:hlinkClick r:id="rId7"/>
                        </a:rPr>
                        <a:t>こちら</a:t>
                      </a:r>
                      <a:r>
                        <a:rPr kumimoji="1" lang="ja-JP" altLang="en-US" sz="1200" dirty="0" smtClean="0">
                          <a:latin typeface="Meiryo UI" panose="020B0604030504040204" pitchFamily="50" charset="-128"/>
                          <a:ea typeface="Meiryo UI" panose="020B0604030504040204" pitchFamily="50" charset="-128"/>
                        </a:rPr>
                        <a:t>をご確認ください。</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初回授業までに、必ず確認してください。</a:t>
                      </a:r>
                      <a:endParaRPr kumimoji="1" lang="en-US" altLang="ja-JP"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60362047"/>
                  </a:ext>
                </a:extLst>
              </a:tr>
              <a:tr h="337046">
                <a:tc>
                  <a:txBody>
                    <a:bodyPr/>
                    <a:lstStyle/>
                    <a:p>
                      <a:r>
                        <a:rPr kumimoji="1" lang="en-US" altLang="ja-JP" sz="1600" dirty="0" smtClean="0">
                          <a:latin typeface="Meiryo UI" panose="020B0604030504040204" pitchFamily="50" charset="-128"/>
                          <a:ea typeface="Meiryo UI" panose="020B0604030504040204" pitchFamily="50" charset="-128"/>
                        </a:rPr>
                        <a:t>4/3</a:t>
                      </a:r>
                      <a:r>
                        <a:rPr kumimoji="1" lang="ja-JP" altLang="en-US" sz="1600" dirty="0" smtClean="0">
                          <a:latin typeface="Meiryo UI" panose="020B0604030504040204" pitchFamily="50" charset="-128"/>
                          <a:ea typeface="Meiryo UI" panose="020B0604030504040204" pitchFamily="50" charset="-128"/>
                        </a:rPr>
                        <a:t>（日）</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r>
                        <a:rPr kumimoji="1" lang="ja-JP" altLang="en-US" sz="1600" dirty="0" smtClean="0">
                          <a:latin typeface="Meiryo UI" panose="020B0604030504040204" pitchFamily="50" charset="-128"/>
                          <a:ea typeface="Meiryo UI" panose="020B0604030504040204" pitchFamily="50" charset="-128"/>
                        </a:rPr>
                        <a:t>入学式</a:t>
                      </a:r>
                      <a:endParaRPr kumimoji="1" lang="en-US" altLang="ja-JP" sz="1600" dirty="0" smtClean="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詳細は</a:t>
                      </a:r>
                      <a:r>
                        <a:rPr kumimoji="1" lang="ja-JP" altLang="en-US" sz="1200" dirty="0" smtClean="0">
                          <a:latin typeface="Meiryo UI" panose="020B0604030504040204" pitchFamily="50" charset="-128"/>
                          <a:ea typeface="Meiryo UI" panose="020B0604030504040204" pitchFamily="50" charset="-128"/>
                          <a:hlinkClick r:id="rId8"/>
                        </a:rPr>
                        <a:t>こちら</a:t>
                      </a:r>
                      <a:r>
                        <a:rPr kumimoji="1" lang="ja-JP" altLang="en-US" sz="1200" dirty="0" smtClean="0">
                          <a:latin typeface="Meiryo UI" panose="020B0604030504040204" pitchFamily="50" charset="-128"/>
                          <a:ea typeface="Meiryo UI" panose="020B0604030504040204" pitchFamily="50" charset="-128"/>
                        </a:rPr>
                        <a:t>をご確認ください。</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36438020"/>
                  </a:ext>
                </a:extLst>
              </a:tr>
              <a:tr h="575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rPr>
                        <a:t>4/3</a:t>
                      </a:r>
                      <a:r>
                        <a:rPr kumimoji="1" lang="ja-JP" altLang="en-US" sz="1600" dirty="0" smtClean="0">
                          <a:latin typeface="Meiryo UI" panose="020B0604030504040204" pitchFamily="50" charset="-128"/>
                          <a:ea typeface="Meiryo UI" panose="020B0604030504040204" pitchFamily="50" charset="-128"/>
                        </a:rPr>
                        <a:t>（日）～</a:t>
                      </a:r>
                    </a:p>
                    <a:p>
                      <a:endParaRPr kumimoji="1" lang="ja-JP" altLang="en-US" sz="1600" dirty="0">
                        <a:latin typeface="Meiryo UI" panose="020B0604030504040204" pitchFamily="50" charset="-128"/>
                        <a:ea typeface="Meiryo UI" panose="020B0604030504040204" pitchFamily="50" charset="-128"/>
                      </a:endParaRPr>
                    </a:p>
                  </a:txBody>
                  <a:tcPr/>
                </a:tc>
                <a:tc>
                  <a:txBody>
                    <a:bodyPr/>
                    <a:lstStyle/>
                    <a:p>
                      <a:r>
                        <a:rPr kumimoji="1" lang="ja-JP" altLang="en-US" sz="1600" dirty="0">
                          <a:latin typeface="Meiryo UI" panose="020B0604030504040204" pitchFamily="50" charset="-128"/>
                          <a:ea typeface="Meiryo UI" panose="020B0604030504040204" pitchFamily="50" charset="-128"/>
                        </a:rPr>
                        <a:t>学習支援システムに</a:t>
                      </a:r>
                      <a:r>
                        <a:rPr kumimoji="1" lang="ja-JP" altLang="en-US" sz="2400" b="1" dirty="0">
                          <a:solidFill>
                            <a:srgbClr val="D24726"/>
                          </a:solidFill>
                          <a:latin typeface="Meiryo UI" panose="020B0604030504040204" pitchFamily="50" charset="-128"/>
                          <a:ea typeface="Meiryo UI" panose="020B0604030504040204" pitchFamily="50" charset="-128"/>
                        </a:rPr>
                        <a:t>仮登録</a:t>
                      </a:r>
                      <a:endParaRPr kumimoji="1" lang="ja-JP" altLang="en-US" sz="1600" b="1" dirty="0">
                        <a:solidFill>
                          <a:srgbClr val="D24726"/>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a:latin typeface="Meiryo UI" panose="020B0604030504040204" pitchFamily="50" charset="-128"/>
                          <a:ea typeface="Meiryo UI" panose="020B0604030504040204" pitchFamily="50" charset="-128"/>
                        </a:rPr>
                        <a:t>学習支援システムのアクセス方法および仮登録する方法は、こちらの「</a:t>
                      </a:r>
                      <a:r>
                        <a:rPr kumimoji="1" lang="ja-JP" altLang="en-US" sz="1200" dirty="0">
                          <a:latin typeface="Meiryo UI" panose="020B0604030504040204" pitchFamily="50" charset="-128"/>
                          <a:ea typeface="Meiryo UI" panose="020B0604030504040204" pitchFamily="50" charset="-128"/>
                          <a:hlinkClick r:id="rId9"/>
                        </a:rPr>
                        <a:t>学習支援システムガイド</a:t>
                      </a:r>
                      <a:r>
                        <a:rPr kumimoji="1" lang="ja-JP" altLang="en-US" sz="1200" dirty="0">
                          <a:latin typeface="Meiryo UI" panose="020B0604030504040204" pitchFamily="50" charset="-128"/>
                          <a:ea typeface="Meiryo UI" panose="020B0604030504040204" pitchFamily="50" charset="-128"/>
                        </a:rPr>
                        <a:t>」を確認してください</a:t>
                      </a:r>
                      <a:r>
                        <a:rPr kumimoji="1" lang="ja-JP" altLang="en-US" sz="1200" dirty="0" smtClean="0">
                          <a:latin typeface="Meiryo UI" panose="020B0604030504040204" pitchFamily="50" charset="-128"/>
                          <a:ea typeface="Meiryo UI" panose="020B0604030504040204" pitchFamily="50" charset="-128"/>
                        </a:rPr>
                        <a:t>。初回授業までに、仮登録を終えてください。</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893181817"/>
                  </a:ext>
                </a:extLst>
              </a:tr>
              <a:tr h="389937">
                <a:tc>
                  <a:txBody>
                    <a:bodyPr/>
                    <a:lstStyle/>
                    <a:p>
                      <a:r>
                        <a:rPr kumimoji="1" lang="en-US" altLang="ja-JP" sz="1600" dirty="0" smtClean="0">
                          <a:latin typeface="Meiryo UI" panose="020B0604030504040204" pitchFamily="50" charset="-128"/>
                          <a:ea typeface="Meiryo UI" panose="020B0604030504040204" pitchFamily="50" charset="-128"/>
                        </a:rPr>
                        <a:t>4/4</a:t>
                      </a:r>
                      <a:r>
                        <a:rPr kumimoji="1" lang="ja-JP" altLang="en-US" sz="1600" dirty="0" smtClean="0">
                          <a:latin typeface="Meiryo UI" panose="020B0604030504040204" pitchFamily="50" charset="-128"/>
                          <a:ea typeface="Meiryo UI" panose="020B0604030504040204" pitchFamily="50" charset="-128"/>
                        </a:rPr>
                        <a:t>（月）</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rPr>
                        <a:t>学生証配付、書類提出</a:t>
                      </a:r>
                    </a:p>
                    <a:p>
                      <a:endParaRPr kumimoji="1" lang="ja-JP" altLang="en-US" sz="1600" b="1" dirty="0">
                        <a:solidFill>
                          <a:srgbClr val="D24726"/>
                        </a:solidFill>
                        <a:latin typeface="Meiryo UI" panose="020B0604030504040204" pitchFamily="50" charset="-128"/>
                        <a:ea typeface="Meiryo UI" panose="020B0604030504040204" pitchFamily="50" charset="-128"/>
                      </a:endParaRPr>
                    </a:p>
                  </a:txBody>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5248575"/>
                  </a:ext>
                </a:extLst>
              </a:tr>
              <a:tr h="575839">
                <a:tc>
                  <a:txBody>
                    <a:bodyPr/>
                    <a:lstStyle/>
                    <a:p>
                      <a:r>
                        <a:rPr kumimoji="1" lang="en-US" altLang="ja-JP" sz="1600" dirty="0" smtClean="0">
                          <a:latin typeface="Meiryo UI" panose="020B0604030504040204" pitchFamily="50" charset="-128"/>
                          <a:ea typeface="Meiryo UI" panose="020B0604030504040204" pitchFamily="50" charset="-128"/>
                        </a:rPr>
                        <a:t>4/6</a:t>
                      </a:r>
                      <a:r>
                        <a:rPr kumimoji="1" lang="ja-JP" altLang="en-US" sz="1600" dirty="0" smtClean="0">
                          <a:latin typeface="Meiryo UI" panose="020B0604030504040204" pitchFamily="50" charset="-128"/>
                          <a:ea typeface="Meiryo UI" panose="020B0604030504040204" pitchFamily="50" charset="-128"/>
                        </a:rPr>
                        <a:t>（水）</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r>
                        <a:rPr kumimoji="1" lang="ja-JP" altLang="en-US" sz="1600" dirty="0" smtClean="0">
                          <a:latin typeface="Meiryo UI" panose="020B0604030504040204" pitchFamily="50" charset="-128"/>
                          <a:ea typeface="Meiryo UI" panose="020B0604030504040204" pitchFamily="50" charset="-128"/>
                        </a:rPr>
                        <a:t>健康診断</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詳細は</a:t>
                      </a:r>
                      <a:r>
                        <a:rPr kumimoji="1" lang="ja-JP" altLang="en-US" sz="1200" dirty="0" smtClean="0">
                          <a:latin typeface="Meiryo UI" panose="020B0604030504040204" pitchFamily="50" charset="-128"/>
                          <a:ea typeface="Meiryo UI" panose="020B0604030504040204" pitchFamily="50" charset="-128"/>
                          <a:hlinkClick r:id="rId10"/>
                        </a:rPr>
                        <a:t>こちら</a:t>
                      </a:r>
                      <a:r>
                        <a:rPr kumimoji="1" lang="ja-JP" altLang="en-US" sz="1200" dirty="0" smtClean="0">
                          <a:latin typeface="Meiryo UI" panose="020B0604030504040204" pitchFamily="50" charset="-128"/>
                          <a:ea typeface="Meiryo UI" panose="020B0604030504040204" pitchFamily="50" charset="-128"/>
                        </a:rPr>
                        <a:t>をご確認ください。</a:t>
                      </a:r>
                    </a:p>
                  </a:txBody>
                  <a:tcPr/>
                </a:tc>
                <a:extLst>
                  <a:ext uri="{0D108BD9-81ED-4DB2-BD59-A6C34878D82A}">
                    <a16:rowId xmlns:a16="http://schemas.microsoft.com/office/drawing/2014/main" val="3564598685"/>
                  </a:ext>
                </a:extLst>
              </a:tr>
              <a:tr h="472108">
                <a:tc>
                  <a:txBody>
                    <a:bodyPr/>
                    <a:lstStyle/>
                    <a:p>
                      <a:r>
                        <a:rPr kumimoji="1" lang="en-US" altLang="ja-JP" sz="1600" dirty="0" smtClean="0">
                          <a:latin typeface="Meiryo UI" panose="020B0604030504040204" pitchFamily="50" charset="-128"/>
                          <a:ea typeface="Meiryo UI" panose="020B0604030504040204" pitchFamily="50" charset="-128"/>
                        </a:rPr>
                        <a:t>4/7</a:t>
                      </a:r>
                      <a:r>
                        <a:rPr kumimoji="1" lang="ja-JP" altLang="en-US" sz="1600" dirty="0" smtClean="0">
                          <a:latin typeface="Meiryo UI" panose="020B0604030504040204" pitchFamily="50" charset="-128"/>
                          <a:ea typeface="Meiryo UI" panose="020B0604030504040204" pitchFamily="50" charset="-128"/>
                        </a:rPr>
                        <a:t>（木）</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r>
                        <a:rPr kumimoji="1" lang="ja-JP" altLang="en-US" sz="1600" dirty="0">
                          <a:latin typeface="Meiryo UI" panose="020B0604030504040204" pitchFamily="50" charset="-128"/>
                          <a:ea typeface="Meiryo UI" panose="020B0604030504040204" pitchFamily="50" charset="-128"/>
                        </a:rPr>
                        <a:t>春学期授業開始</a:t>
                      </a:r>
                    </a:p>
                  </a:txBody>
                  <a:tcPr/>
                </a:tc>
                <a:tc>
                  <a:txBody>
                    <a:bodyPr/>
                    <a:lstStyle/>
                    <a:p>
                      <a:r>
                        <a:rPr kumimoji="1" lang="ja-JP" altLang="en-US" sz="1200" dirty="0" smtClean="0">
                          <a:latin typeface="Meiryo UI" panose="020B0604030504040204" pitchFamily="50" charset="-128"/>
                          <a:ea typeface="Meiryo UI" panose="020B0604030504040204" pitchFamily="50" charset="-128"/>
                        </a:rPr>
                        <a:t>学習</a:t>
                      </a:r>
                      <a:r>
                        <a:rPr kumimoji="1" lang="ja-JP" altLang="en-US" sz="1200" dirty="0">
                          <a:latin typeface="Meiryo UI" panose="020B0604030504040204" pitchFamily="50" charset="-128"/>
                          <a:ea typeface="Meiryo UI" panose="020B0604030504040204" pitchFamily="50" charset="-128"/>
                        </a:rPr>
                        <a:t>支援システムで仮登録が完了</a:t>
                      </a:r>
                      <a:r>
                        <a:rPr kumimoji="1" lang="ja-JP" altLang="en-US" sz="1200" dirty="0" smtClean="0">
                          <a:latin typeface="Meiryo UI" panose="020B0604030504040204" pitchFamily="50" charset="-128"/>
                          <a:ea typeface="Meiryo UI" panose="020B0604030504040204" pitchFamily="50" charset="-128"/>
                        </a:rPr>
                        <a:t>した場合、</a:t>
                      </a:r>
                      <a:r>
                        <a:rPr kumimoji="1" lang="ja-JP" altLang="en-US" sz="1200" dirty="0">
                          <a:latin typeface="Meiryo UI" panose="020B0604030504040204" pitchFamily="50" charset="-128"/>
                          <a:ea typeface="Meiryo UI" panose="020B0604030504040204" pitchFamily="50" charset="-128"/>
                        </a:rPr>
                        <a:t>この日より</a:t>
                      </a:r>
                      <a:r>
                        <a:rPr kumimoji="1" lang="ja-JP" altLang="en-US" sz="1200" dirty="0" smtClean="0">
                          <a:latin typeface="Meiryo UI" panose="020B0604030504040204" pitchFamily="50" charset="-128"/>
                          <a:ea typeface="Meiryo UI" panose="020B0604030504040204" pitchFamily="50" charset="-128"/>
                        </a:rPr>
                        <a:t>、仮登録した授業に関する情報を随時受信</a:t>
                      </a:r>
                      <a:r>
                        <a:rPr kumimoji="1" lang="ja-JP" altLang="en-US" sz="1200" dirty="0">
                          <a:latin typeface="Meiryo UI" panose="020B0604030504040204" pitchFamily="50" charset="-128"/>
                          <a:ea typeface="Meiryo UI" panose="020B0604030504040204" pitchFamily="50" charset="-128"/>
                        </a:rPr>
                        <a:t>できるようになります。</a:t>
                      </a:r>
                    </a:p>
                  </a:txBody>
                  <a:tcPr/>
                </a:tc>
                <a:extLst>
                  <a:ext uri="{0D108BD9-81ED-4DB2-BD59-A6C34878D82A}">
                    <a16:rowId xmlns:a16="http://schemas.microsoft.com/office/drawing/2014/main" val="745650392"/>
                  </a:ext>
                </a:extLst>
              </a:tr>
              <a:tr h="575839">
                <a:tc>
                  <a:txBody>
                    <a:bodyPr/>
                    <a:lstStyle/>
                    <a:p>
                      <a:r>
                        <a:rPr kumimoji="1" lang="en-US" altLang="ja-JP" sz="1600" dirty="0" smtClean="0">
                          <a:latin typeface="Meiryo UI" panose="020B0604030504040204" pitchFamily="50" charset="-128"/>
                          <a:ea typeface="Meiryo UI" panose="020B0604030504040204" pitchFamily="50" charset="-128"/>
                        </a:rPr>
                        <a:t>4/16</a:t>
                      </a:r>
                      <a:r>
                        <a:rPr kumimoji="1" lang="ja-JP" altLang="en-US" sz="1600" dirty="0" smtClean="0">
                          <a:latin typeface="Meiryo UI" panose="020B0604030504040204" pitchFamily="50" charset="-128"/>
                          <a:ea typeface="Meiryo UI" panose="020B0604030504040204" pitchFamily="50" charset="-128"/>
                        </a:rPr>
                        <a:t>（土）～</a:t>
                      </a:r>
                      <a:r>
                        <a:rPr kumimoji="1" lang="en-US" altLang="ja-JP" sz="1600" dirty="0" smtClean="0">
                          <a:latin typeface="Meiryo UI" panose="020B0604030504040204" pitchFamily="50" charset="-128"/>
                          <a:ea typeface="Meiryo UI" panose="020B0604030504040204" pitchFamily="50" charset="-128"/>
                        </a:rPr>
                        <a:t>4/21</a:t>
                      </a:r>
                      <a:r>
                        <a:rPr kumimoji="1" lang="ja-JP" altLang="en-US" sz="1600" dirty="0" smtClean="0">
                          <a:latin typeface="Meiryo UI" panose="020B0604030504040204" pitchFamily="50" charset="-128"/>
                          <a:ea typeface="Meiryo UI" panose="020B0604030504040204" pitchFamily="50" charset="-128"/>
                        </a:rPr>
                        <a:t>（木）</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r>
                        <a:rPr kumimoji="1" lang="ja-JP" altLang="en-US" sz="1600" dirty="0">
                          <a:latin typeface="Meiryo UI" panose="020B0604030504040204" pitchFamily="50" charset="-128"/>
                          <a:ea typeface="Meiryo UI" panose="020B0604030504040204" pitchFamily="50" charset="-128"/>
                        </a:rPr>
                        <a:t>情報システムに履修登録（</a:t>
                      </a:r>
                      <a:r>
                        <a:rPr kumimoji="1" lang="ja-JP" altLang="en-US" sz="2400" b="1" dirty="0">
                          <a:solidFill>
                            <a:srgbClr val="D24726"/>
                          </a:solidFill>
                          <a:latin typeface="Meiryo UI" panose="020B0604030504040204" pitchFamily="50" charset="-128"/>
                          <a:ea typeface="Meiryo UI" panose="020B0604030504040204" pitchFamily="50" charset="-128"/>
                        </a:rPr>
                        <a:t>本登録</a:t>
                      </a:r>
                      <a:r>
                        <a:rPr kumimoji="1" lang="ja-JP" altLang="en-US" sz="1600" dirty="0">
                          <a:latin typeface="Meiryo UI" panose="020B0604030504040204" pitchFamily="50" charset="-128"/>
                          <a:ea typeface="Meiryo UI" panose="020B0604030504040204" pitchFamily="50" charset="-128"/>
                        </a:rPr>
                        <a:t>）</a:t>
                      </a:r>
                    </a:p>
                  </a:txBody>
                  <a:tcPr/>
                </a:tc>
                <a:tc>
                  <a:txBody>
                    <a:bodyPr/>
                    <a:lstStyle/>
                    <a:p>
                      <a:r>
                        <a:rPr kumimoji="1" lang="ja-JP" altLang="en-US" sz="1200" dirty="0">
                          <a:latin typeface="Meiryo UI" panose="020B0604030504040204" pitchFamily="50" charset="-128"/>
                          <a:ea typeface="Meiryo UI" panose="020B0604030504040204" pitchFamily="50" charset="-128"/>
                        </a:rPr>
                        <a:t>情報システムのアクセス方法および履修登録方法は</a:t>
                      </a:r>
                      <a:r>
                        <a:rPr kumimoji="1" lang="ja-JP" altLang="en-US"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hlinkClick r:id="rId7"/>
                        </a:rPr>
                        <a:t>こちら</a:t>
                      </a:r>
                      <a:r>
                        <a:rPr kumimoji="1" lang="ja-JP" altLang="en-US" sz="1200" dirty="0" smtClean="0">
                          <a:latin typeface="Meiryo UI" panose="020B0604030504040204" pitchFamily="50" charset="-128"/>
                          <a:ea typeface="Meiryo UI" panose="020B0604030504040204" pitchFamily="50" charset="-128"/>
                        </a:rPr>
                        <a:t>を確認してください。</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情報システムで履修登録した科目に対して、成績評価がつきます。</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09702175"/>
                  </a:ext>
                </a:extLst>
              </a:tr>
            </a:tbl>
          </a:graphicData>
        </a:graphic>
      </p:graphicFrame>
      <p:sp>
        <p:nvSpPr>
          <p:cNvPr id="4" name="スライド番号プレースホルダー 3">
            <a:extLst>
              <a:ext uri="{FF2B5EF4-FFF2-40B4-BE49-F238E27FC236}">
                <a16:creationId xmlns:a16="http://schemas.microsoft.com/office/drawing/2014/main" id="{C82F766C-91DD-41F9-A747-2ADE157FEF1C}"/>
              </a:ext>
            </a:extLst>
          </p:cNvPr>
          <p:cNvSpPr>
            <a:spLocks noGrp="1"/>
          </p:cNvSpPr>
          <p:nvPr>
            <p:ph type="sldNum" sz="quarter" idx="4"/>
          </p:nvPr>
        </p:nvSpPr>
        <p:spPr/>
        <p:txBody>
          <a:bodyPr/>
          <a:lstStyle/>
          <a:p>
            <a:fld id="{9860EDB8-5305-433F-BE41-D7A86D811DB3}" type="slidenum">
              <a:rPr lang="en-US" altLang="ja-JP" smtClean="0"/>
              <a:pPr/>
              <a:t>6</a:t>
            </a:fld>
            <a:endParaRPr lang="ja-JP" altLang="en-US" dirty="0"/>
          </a:p>
        </p:txBody>
      </p:sp>
      <p:sp>
        <p:nvSpPr>
          <p:cNvPr id="7" name="テキスト ボックス 6">
            <a:extLst>
              <a:ext uri="{FF2B5EF4-FFF2-40B4-BE49-F238E27FC236}">
                <a16:creationId xmlns:a16="http://schemas.microsoft.com/office/drawing/2014/main" id="{BF819C04-12BE-4992-AB56-629264830C19}"/>
              </a:ext>
            </a:extLst>
          </p:cNvPr>
          <p:cNvSpPr txBox="1"/>
          <p:nvPr/>
        </p:nvSpPr>
        <p:spPr>
          <a:xfrm>
            <a:off x="1142786" y="6355589"/>
            <a:ext cx="7961860"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¹</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新入生の皆さんは、まず、「法学部専門科目時間割」および「</a:t>
            </a:r>
            <a:r>
              <a:rPr kumimoji="1" lang="en-US" altLang="ja-JP" sz="1200" dirty="0">
                <a:latin typeface="Meiryo UI" panose="020B0604030504040204" pitchFamily="50" charset="-128"/>
                <a:ea typeface="Meiryo UI" panose="020B0604030504040204" pitchFamily="50" charset="-128"/>
              </a:rPr>
              <a:t>ILAC/</a:t>
            </a:r>
            <a:r>
              <a:rPr kumimoji="1" lang="ja-JP" altLang="en-US" sz="1200" dirty="0">
                <a:latin typeface="Meiryo UI" panose="020B0604030504040204" pitchFamily="50" charset="-128"/>
                <a:ea typeface="Meiryo UI" panose="020B0604030504040204" pitchFamily="50" charset="-128"/>
              </a:rPr>
              <a:t>市ヶ谷基礎科目・総合科目時間割」を確認してください</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pic>
        <p:nvPicPr>
          <p:cNvPr id="3" name="ガイダンス_スライド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25871" y="531376"/>
            <a:ext cx="609600" cy="609600"/>
          </a:xfrm>
          <a:prstGeom prst="rect">
            <a:avLst/>
          </a:prstGeom>
        </p:spPr>
      </p:pic>
    </p:spTree>
    <p:extLst>
      <p:ext uri="{BB962C8B-B14F-4D97-AF65-F5344CB8AC3E}">
        <p14:creationId xmlns:p14="http://schemas.microsoft.com/office/powerpoint/2010/main" val="162055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7</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852189" y="536351"/>
            <a:ext cx="6877119" cy="640080"/>
          </a:xfrm>
        </p:spPr>
        <p:txBody>
          <a:bodyPr rtlCol="0">
            <a:normAutofit/>
          </a:bodyPr>
          <a:lstStyle/>
          <a:p>
            <a:r>
              <a:rPr lang="en-US" altLang="ja-JP" sz="2400" b="1" dirty="0" err="1" smtClean="0">
                <a:solidFill>
                  <a:srgbClr val="FF0000"/>
                </a:solidFill>
                <a:cs typeface="Segoe UI Light" panose="020B0502040204020203" pitchFamily="34" charset="0"/>
              </a:rPr>
              <a:t>Hoppii</a:t>
            </a:r>
            <a:r>
              <a:rPr lang="ja-JP" altLang="en-US" sz="2400" b="1" dirty="0" smtClean="0">
                <a:solidFill>
                  <a:srgbClr val="FF0000"/>
                </a:solidFill>
                <a:cs typeface="Segoe UI Light" panose="020B0502040204020203" pitchFamily="34" charset="0"/>
              </a:rPr>
              <a:t>について</a:t>
            </a:r>
            <a:endParaRPr lang="ja-JP" altLang="en-US" b="1" dirty="0">
              <a:solidFill>
                <a:srgbClr val="FF0000"/>
              </a:solidFill>
              <a:cs typeface="Segoe UI Light" panose="020B0502040204020203" pitchFamily="34" charset="0"/>
            </a:endParaRPr>
          </a:p>
        </p:txBody>
      </p:sp>
      <p:sp>
        <p:nvSpPr>
          <p:cNvPr id="6" name="テキスト ボックス 5">
            <a:extLst>
              <a:ext uri="{FF2B5EF4-FFF2-40B4-BE49-F238E27FC236}">
                <a16:creationId xmlns:a16="http://schemas.microsoft.com/office/drawing/2014/main" id="{F5835360-72B8-4A76-B85D-4CB3BA9B50CB}"/>
              </a:ext>
            </a:extLst>
          </p:cNvPr>
          <p:cNvSpPr txBox="1"/>
          <p:nvPr/>
        </p:nvSpPr>
        <p:spPr>
          <a:xfrm>
            <a:off x="521207" y="1438041"/>
            <a:ext cx="10790260" cy="646331"/>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rPr>
              <a:t>学生</a:t>
            </a:r>
            <a:r>
              <a:rPr lang="ja-JP" altLang="en-US" dirty="0">
                <a:latin typeface="Meiryo UI" panose="020B0604030504040204" pitchFamily="50" charset="-128"/>
                <a:ea typeface="Meiryo UI" panose="020B0604030504040204" pitchFamily="50" charset="-128"/>
              </a:rPr>
              <a:t>が利用</a:t>
            </a:r>
            <a:r>
              <a:rPr lang="ja-JP" altLang="en-US" dirty="0" smtClean="0">
                <a:latin typeface="Meiryo UI" panose="020B0604030504040204" pitchFamily="50" charset="-128"/>
                <a:ea typeface="Meiryo UI" panose="020B0604030504040204" pitchFamily="50" charset="-128"/>
              </a:rPr>
              <a:t>するシステム</a:t>
            </a:r>
            <a:r>
              <a:rPr lang="ja-JP" altLang="en-US" dirty="0">
                <a:latin typeface="Meiryo UI" panose="020B0604030504040204" pitchFamily="50" charset="-128"/>
                <a:ea typeface="Meiryo UI" panose="020B0604030504040204" pitchFamily="50" charset="-128"/>
              </a:rPr>
              <a:t>や</a:t>
            </a:r>
            <a:r>
              <a:rPr lang="ja-JP" altLang="en-US" dirty="0" smtClean="0">
                <a:latin typeface="Meiryo UI" panose="020B0604030504040204" pitchFamily="50" charset="-128"/>
                <a:ea typeface="Meiryo UI" panose="020B0604030504040204" pitchFamily="50" charset="-128"/>
              </a:rPr>
              <a:t>サイト、全て</a:t>
            </a:r>
            <a:r>
              <a:rPr lang="ja-JP" altLang="en-US" dirty="0">
                <a:latin typeface="Meiryo UI" panose="020B0604030504040204" pitchFamily="50" charset="-128"/>
                <a:ea typeface="Meiryo UI" panose="020B0604030504040204" pitchFamily="50" charset="-128"/>
              </a:rPr>
              <a:t>のリンク先をひとまとめにしたポータルサイトが「</a:t>
            </a:r>
            <a:r>
              <a:rPr lang="en-US" altLang="ja-JP" b="1" dirty="0" err="1">
                <a:latin typeface="Meiryo UI" panose="020B0604030504040204" pitchFamily="50" charset="-128"/>
                <a:ea typeface="Meiryo UI" panose="020B0604030504040204" pitchFamily="50" charset="-128"/>
              </a:rPr>
              <a:t>Hoppii</a:t>
            </a:r>
            <a:r>
              <a:rPr lang="ja-JP" altLang="en-US" dirty="0">
                <a:latin typeface="Meiryo UI" panose="020B0604030504040204" pitchFamily="50" charset="-128"/>
                <a:ea typeface="Meiryo UI" panose="020B0604030504040204" pitchFamily="50" charset="-128"/>
              </a:rPr>
              <a:t>（</a:t>
            </a:r>
            <a:r>
              <a:rPr lang="en-US" altLang="ja-JP" dirty="0" err="1">
                <a:latin typeface="Meiryo UI" panose="020B0604030504040204" pitchFamily="50" charset="-128"/>
                <a:ea typeface="Meiryo UI" panose="020B0604030504040204" pitchFamily="50" charset="-128"/>
              </a:rPr>
              <a:t>Hosei</a:t>
            </a:r>
            <a:r>
              <a:rPr lang="en-US" altLang="ja-JP" dirty="0">
                <a:latin typeface="Meiryo UI" panose="020B0604030504040204" pitchFamily="50" charset="-128"/>
                <a:ea typeface="Meiryo UI" panose="020B0604030504040204" pitchFamily="50" charset="-128"/>
              </a:rPr>
              <a:t> portal to pick up information</a:t>
            </a:r>
            <a:r>
              <a:rPr lang="ja-JP" altLang="en-US" dirty="0">
                <a:latin typeface="Meiryo UI" panose="020B0604030504040204" pitchFamily="50" charset="-128"/>
                <a:ea typeface="Meiryo UI" panose="020B0604030504040204" pitchFamily="50" charset="-128"/>
              </a:rPr>
              <a:t>）」です</a:t>
            </a:r>
            <a:r>
              <a:rPr lang="ja-JP" altLang="en-US" dirty="0" smtClean="0">
                <a:latin typeface="Meiryo UI" panose="020B0604030504040204" pitchFamily="50" charset="-128"/>
                <a:ea typeface="Meiryo UI" panose="020B0604030504040204" pitchFamily="50" charset="-128"/>
              </a:rPr>
              <a:t>。右上の統合認証</a:t>
            </a:r>
            <a:r>
              <a:rPr lang="en-US" altLang="ja-JP" dirty="0" smtClean="0">
                <a:latin typeface="Meiryo UI" panose="020B0604030504040204" pitchFamily="50" charset="-128"/>
                <a:ea typeface="Meiryo UI" panose="020B0604030504040204" pitchFamily="50" charset="-128"/>
              </a:rPr>
              <a:t>ID</a:t>
            </a:r>
            <a:r>
              <a:rPr lang="ja-JP" altLang="en-US" dirty="0" smtClean="0">
                <a:latin typeface="Meiryo UI" panose="020B0604030504040204" pitchFamily="50" charset="-128"/>
                <a:ea typeface="Meiryo UI" panose="020B0604030504040204" pitchFamily="50" charset="-128"/>
              </a:rPr>
              <a:t>をクリックすることで、学習支援システムへもログインできます。</a:t>
            </a:r>
            <a:endParaRPr kumimoji="1" lang="en-US" altLang="ja-JP"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5525BF19-57CC-4C3C-B191-A83F44EA3BE5}"/>
              </a:ext>
            </a:extLst>
          </p:cNvPr>
          <p:cNvSpPr txBox="1"/>
          <p:nvPr/>
        </p:nvSpPr>
        <p:spPr>
          <a:xfrm>
            <a:off x="9072120" y="3695034"/>
            <a:ext cx="2239347" cy="1754326"/>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en-US" altLang="ja-JP" dirty="0" err="1">
                <a:latin typeface="Meiryo UI" panose="020B0604030504040204" pitchFamily="50" charset="-128"/>
                <a:ea typeface="Meiryo UI" panose="020B0604030504040204" pitchFamily="50" charset="-128"/>
              </a:rPr>
              <a:t>Hoppii</a:t>
            </a:r>
            <a:r>
              <a:rPr kumimoji="1" lang="ja-JP" altLang="en-US" dirty="0">
                <a:latin typeface="Meiryo UI" panose="020B0604030504040204" pitchFamily="50" charset="-128"/>
                <a:ea typeface="Meiryo UI" panose="020B0604030504040204" pitchFamily="50" charset="-128"/>
              </a:rPr>
              <a:t>」はこちら</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p:txBody>
      </p:sp>
      <p:pic>
        <p:nvPicPr>
          <p:cNvPr id="15" name="図 14">
            <a:hlinkClick r:id="rId5"/>
            <a:extLst>
              <a:ext uri="{FF2B5EF4-FFF2-40B4-BE49-F238E27FC236}">
                <a16:creationId xmlns:a16="http://schemas.microsoft.com/office/drawing/2014/main" id="{53BA607C-BC2B-4CF0-BB7D-38A5BE655115}"/>
              </a:ext>
            </a:extLst>
          </p:cNvPr>
          <p:cNvPicPr>
            <a:picLocks noChangeAspect="1"/>
          </p:cNvPicPr>
          <p:nvPr/>
        </p:nvPicPr>
        <p:blipFill>
          <a:blip r:embed="rId6"/>
          <a:stretch>
            <a:fillRect/>
          </a:stretch>
        </p:blipFill>
        <p:spPr>
          <a:xfrm>
            <a:off x="9470226" y="4319120"/>
            <a:ext cx="1080000" cy="1080000"/>
          </a:xfrm>
          <a:prstGeom prst="rect">
            <a:avLst/>
          </a:prstGeom>
          <a:ln>
            <a:solidFill>
              <a:schemeClr val="tx1"/>
            </a:solidFill>
          </a:ln>
        </p:spPr>
      </p:pic>
      <p:sp>
        <p:nvSpPr>
          <p:cNvPr id="9" name="テキスト ボックス 8">
            <a:extLst>
              <a:ext uri="{FF2B5EF4-FFF2-40B4-BE49-F238E27FC236}">
                <a16:creationId xmlns:a16="http://schemas.microsoft.com/office/drawing/2014/main" id="{5525BF19-57CC-4C3C-B191-A83F44EA3BE5}"/>
              </a:ext>
            </a:extLst>
          </p:cNvPr>
          <p:cNvSpPr txBox="1"/>
          <p:nvPr/>
        </p:nvSpPr>
        <p:spPr>
          <a:xfrm>
            <a:off x="7943514" y="5942342"/>
            <a:ext cx="3705012" cy="261610"/>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rPr>
              <a:t>QR</a:t>
            </a:r>
            <a:r>
              <a:rPr kumimoji="1" lang="ja-JP" altLang="en-US" sz="1050" dirty="0">
                <a:latin typeface="Meiryo UI" panose="020B0604030504040204" pitchFamily="50" charset="-128"/>
                <a:ea typeface="Meiryo UI" panose="020B0604030504040204" pitchFamily="50" charset="-128"/>
              </a:rPr>
              <a:t>コードを読み込むか、</a:t>
            </a:r>
            <a:r>
              <a:rPr kumimoji="1" lang="en-US" altLang="ja-JP" sz="1050" dirty="0">
                <a:latin typeface="Meiryo UI" panose="020B0604030504040204" pitchFamily="50" charset="-128"/>
                <a:ea typeface="Meiryo UI" panose="020B0604030504040204" pitchFamily="50" charset="-128"/>
              </a:rPr>
              <a:t> QR</a:t>
            </a:r>
            <a:r>
              <a:rPr kumimoji="1" lang="ja-JP" altLang="en-US" sz="1050" dirty="0">
                <a:latin typeface="Meiryo UI" panose="020B0604030504040204" pitchFamily="50" charset="-128"/>
                <a:ea typeface="Meiryo UI" panose="020B0604030504040204" pitchFamily="50" charset="-128"/>
              </a:rPr>
              <a:t>コードをクリックすると、サイトにとびます。</a:t>
            </a:r>
            <a:endParaRPr kumimoji="1" lang="en-US" altLang="ja-JP" sz="105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5525BF19-57CC-4C3C-B191-A83F44EA3BE5}"/>
              </a:ext>
            </a:extLst>
          </p:cNvPr>
          <p:cNvSpPr txBox="1"/>
          <p:nvPr/>
        </p:nvSpPr>
        <p:spPr>
          <a:xfrm>
            <a:off x="6543361" y="5942342"/>
            <a:ext cx="1185947" cy="261610"/>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（イメージ）</a:t>
            </a:r>
            <a:endParaRPr kumimoji="1" lang="en-US" altLang="ja-JP" sz="105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rotWithShape="1">
          <a:blip r:embed="rId7"/>
          <a:srcRect t="9908" b="5637"/>
          <a:stretch/>
        </p:blipFill>
        <p:spPr>
          <a:xfrm>
            <a:off x="521207" y="2285284"/>
            <a:ext cx="7698106" cy="3657058"/>
          </a:xfrm>
          <a:prstGeom prst="rect">
            <a:avLst/>
          </a:prstGeom>
        </p:spPr>
      </p:pic>
      <p:sp>
        <p:nvSpPr>
          <p:cNvPr id="7" name="正方形/長方形 6"/>
          <p:cNvSpPr/>
          <p:nvPr/>
        </p:nvSpPr>
        <p:spPr>
          <a:xfrm>
            <a:off x="447361" y="351685"/>
            <a:ext cx="6096000" cy="369332"/>
          </a:xfrm>
          <a:prstGeom prst="rect">
            <a:avLst/>
          </a:prstGeom>
        </p:spPr>
        <p:txBody>
          <a:bodyPr>
            <a:spAutoFit/>
          </a:bodyPr>
          <a:lstStyle/>
          <a:p>
            <a:r>
              <a:rPr kumimoji="1" lang="ja-JP" altLang="en-US" dirty="0" smtClean="0">
                <a:latin typeface="Meiryo UI" panose="020B0604030504040204" pitchFamily="50" charset="-128"/>
                <a:ea typeface="Meiryo UI" panose="020B0604030504040204" pitchFamily="50" charset="-128"/>
              </a:rPr>
              <a:t>補足</a:t>
            </a:r>
            <a:r>
              <a:rPr kumimoji="1" lang="ja-JP" altLang="en-US" dirty="0">
                <a:latin typeface="Meiryo UI" panose="020B0604030504040204" pitchFamily="50" charset="-128"/>
                <a:ea typeface="Meiryo UI" panose="020B0604030504040204" pitchFamily="50" charset="-128"/>
              </a:rPr>
              <a:t>：各種システムについて　　　　　　　　　　</a:t>
            </a:r>
          </a:p>
        </p:txBody>
      </p:sp>
      <p:pic>
        <p:nvPicPr>
          <p:cNvPr id="2" name="ガイダンス_スライド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81148" y="588750"/>
            <a:ext cx="609600" cy="609600"/>
          </a:xfrm>
          <a:prstGeom prst="rect">
            <a:avLst/>
          </a:prstGeom>
        </p:spPr>
      </p:pic>
    </p:spTree>
    <p:extLst>
      <p:ext uri="{BB962C8B-B14F-4D97-AF65-F5344CB8AC3E}">
        <p14:creationId xmlns:p14="http://schemas.microsoft.com/office/powerpoint/2010/main" val="119569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8</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801928" y="527981"/>
            <a:ext cx="6877119" cy="640080"/>
          </a:xfrm>
        </p:spPr>
        <p:txBody>
          <a:bodyPr rtlCol="0">
            <a:noAutofit/>
          </a:bodyPr>
          <a:lstStyle/>
          <a:p>
            <a:r>
              <a:rPr lang="en-US" altLang="ja-JP" sz="2400" dirty="0">
                <a:cs typeface="Segoe UI Light" panose="020B0502040204020203" pitchFamily="34" charset="0"/>
              </a:rPr>
              <a:t/>
            </a:r>
            <a:br>
              <a:rPr lang="en-US" altLang="ja-JP" sz="2400" dirty="0">
                <a:cs typeface="Segoe UI Light" panose="020B0502040204020203" pitchFamily="34" charset="0"/>
              </a:rPr>
            </a:br>
            <a:r>
              <a:rPr lang="ja-JP" altLang="en-US" sz="2400" b="1" dirty="0">
                <a:solidFill>
                  <a:srgbClr val="FF0000"/>
                </a:solidFill>
                <a:cs typeface="Segoe UI Light" panose="020B0502040204020203" pitchFamily="34" charset="0"/>
              </a:rPr>
              <a:t>学習支援</a:t>
            </a:r>
            <a:r>
              <a:rPr lang="ja-JP" altLang="en-US" sz="2400" b="1" dirty="0" smtClean="0">
                <a:solidFill>
                  <a:srgbClr val="FF0000"/>
                </a:solidFill>
                <a:cs typeface="Segoe UI Light" panose="020B0502040204020203" pitchFamily="34" charset="0"/>
              </a:rPr>
              <a:t>システムについて</a:t>
            </a:r>
            <a:endParaRPr lang="ja-JP" altLang="en-US" b="1" dirty="0">
              <a:solidFill>
                <a:srgbClr val="FF0000"/>
              </a:solidFill>
              <a:cs typeface="Segoe UI Light" panose="020B0502040204020203" pitchFamily="34" charset="0"/>
            </a:endParaRPr>
          </a:p>
        </p:txBody>
      </p:sp>
      <p:sp>
        <p:nvSpPr>
          <p:cNvPr id="6" name="テキスト ボックス 5">
            <a:extLst>
              <a:ext uri="{FF2B5EF4-FFF2-40B4-BE49-F238E27FC236}">
                <a16:creationId xmlns:a16="http://schemas.microsoft.com/office/drawing/2014/main" id="{F5835360-72B8-4A76-B85D-4CB3BA9B50CB}"/>
              </a:ext>
            </a:extLst>
          </p:cNvPr>
          <p:cNvSpPr txBox="1"/>
          <p:nvPr/>
        </p:nvSpPr>
        <p:spPr>
          <a:xfrm>
            <a:off x="521207" y="1438041"/>
            <a:ext cx="10790260" cy="1384995"/>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授業</a:t>
            </a:r>
            <a:r>
              <a:rPr kumimoji="1" lang="ja-JP" altLang="en-US" dirty="0">
                <a:latin typeface="Meiryo UI" panose="020B0604030504040204" pitchFamily="50" charset="-128"/>
                <a:ea typeface="Meiryo UI" panose="020B0604030504040204" pitchFamily="50" charset="-128"/>
              </a:rPr>
              <a:t>教材の確認やレポート課題を提出、教員へ授業外での質問は</a:t>
            </a:r>
            <a:r>
              <a:rPr kumimoji="1" lang="ja-JP" altLang="en-US" dirty="0" smtClean="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法政</a:t>
            </a:r>
            <a:r>
              <a:rPr kumimoji="1" lang="ja-JP" altLang="en-US" dirty="0" smtClean="0">
                <a:latin typeface="Meiryo UI" panose="020B0604030504040204" pitchFamily="50" charset="-128"/>
                <a:ea typeface="Meiryo UI" panose="020B0604030504040204" pitchFamily="50" charset="-128"/>
              </a:rPr>
              <a:t>ポータルサイト</a:t>
            </a:r>
            <a:r>
              <a:rPr kumimoji="1" lang="ja-JP" altLang="en-US" dirty="0">
                <a:latin typeface="Meiryo UI" panose="020B0604030504040204" pitchFamily="50" charset="-128"/>
                <a:ea typeface="Meiryo UI" panose="020B0604030504040204" pitchFamily="50" charset="-128"/>
              </a:rPr>
              <a:t>「 </a:t>
            </a:r>
            <a:r>
              <a:rPr kumimoji="1" lang="en-US" altLang="ja-JP" sz="2400" b="1" dirty="0" err="1">
                <a:solidFill>
                  <a:srgbClr val="D24726"/>
                </a:solidFill>
                <a:latin typeface="Meiryo UI" panose="020B0604030504040204" pitchFamily="50" charset="-128"/>
                <a:ea typeface="Meiryo UI" panose="020B0604030504040204" pitchFamily="50" charset="-128"/>
              </a:rPr>
              <a:t>Hoppii</a:t>
            </a:r>
            <a:r>
              <a:rPr kumimoji="1" lang="ja-JP" altLang="en-US" sz="2400" b="1" dirty="0">
                <a:solidFill>
                  <a:srgbClr val="D24726"/>
                </a:solidFill>
                <a:latin typeface="Meiryo UI" panose="020B0604030504040204" pitchFamily="50" charset="-128"/>
                <a:ea typeface="Meiryo UI" panose="020B0604030504040204" pitchFamily="50" charset="-128"/>
              </a:rPr>
              <a:t>（ホッピ）</a:t>
            </a:r>
            <a:r>
              <a:rPr kumimoji="1" lang="ja-JP" altLang="en-US" dirty="0">
                <a:latin typeface="Meiryo UI" panose="020B0604030504040204" pitchFamily="50" charset="-128"/>
                <a:ea typeface="Meiryo UI" panose="020B0604030504040204" pitchFamily="50" charset="-128"/>
              </a:rPr>
              <a:t>」内の</a:t>
            </a:r>
            <a:r>
              <a:rPr kumimoji="1" lang="ja-JP" altLang="en-US" sz="2400" b="1" dirty="0">
                <a:solidFill>
                  <a:srgbClr val="D24726"/>
                </a:solidFill>
                <a:latin typeface="Meiryo UI" panose="020B0604030504040204" pitchFamily="50" charset="-128"/>
                <a:ea typeface="Meiryo UI" panose="020B0604030504040204" pitchFamily="50" charset="-128"/>
              </a:rPr>
              <a:t>学習支援システム</a:t>
            </a:r>
            <a:r>
              <a:rPr kumimoji="1" lang="ja-JP" altLang="en-US" dirty="0" smtClean="0">
                <a:latin typeface="Meiryo UI" panose="020B0604030504040204" pitchFamily="50" charset="-128"/>
                <a:ea typeface="Meiryo UI" panose="020B0604030504040204" pitchFamily="50" charset="-128"/>
              </a:rPr>
              <a:t>で行います。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p>
        </p:txBody>
      </p:sp>
      <p:sp>
        <p:nvSpPr>
          <p:cNvPr id="3" name="テキスト ボックス 2">
            <a:extLst>
              <a:ext uri="{FF2B5EF4-FFF2-40B4-BE49-F238E27FC236}">
                <a16:creationId xmlns:a16="http://schemas.microsoft.com/office/drawing/2014/main" id="{5525BF19-57CC-4C3C-B191-A83F44EA3BE5}"/>
              </a:ext>
            </a:extLst>
          </p:cNvPr>
          <p:cNvSpPr txBox="1"/>
          <p:nvPr/>
        </p:nvSpPr>
        <p:spPr>
          <a:xfrm>
            <a:off x="8371926" y="3584719"/>
            <a:ext cx="3302503" cy="646331"/>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学習支援システムガイド</a:t>
            </a:r>
            <a:r>
              <a:rPr kumimoji="1" lang="ja-JP" altLang="en-US" dirty="0" smtClean="0">
                <a:latin typeface="Meiryo UI" panose="020B0604030504040204" pitchFamily="50" charset="-128"/>
                <a:ea typeface="Meiryo UI" panose="020B0604030504040204" pitchFamily="50" charset="-128"/>
              </a:rPr>
              <a:t>」</a:t>
            </a:r>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（操作マニュアル等）は</a:t>
            </a:r>
            <a:r>
              <a:rPr kumimoji="1" lang="ja-JP" altLang="en-US" dirty="0">
                <a:latin typeface="Meiryo UI" panose="020B0604030504040204" pitchFamily="50" charset="-128"/>
                <a:ea typeface="Meiryo UI" panose="020B0604030504040204" pitchFamily="50" charset="-128"/>
              </a:rPr>
              <a:t>こちら</a:t>
            </a:r>
          </a:p>
        </p:txBody>
      </p:sp>
      <p:pic>
        <p:nvPicPr>
          <p:cNvPr id="11" name="図 10">
            <a:extLst>
              <a:ext uri="{FF2B5EF4-FFF2-40B4-BE49-F238E27FC236}">
                <a16:creationId xmlns:a16="http://schemas.microsoft.com/office/drawing/2014/main" id="{C7DF19CA-7DF7-4C57-9369-78DAB3E77084}"/>
              </a:ext>
            </a:extLst>
          </p:cNvPr>
          <p:cNvPicPr>
            <a:picLocks noChangeAspect="1"/>
          </p:cNvPicPr>
          <p:nvPr/>
        </p:nvPicPr>
        <p:blipFill>
          <a:blip r:embed="rId5"/>
          <a:stretch>
            <a:fillRect/>
          </a:stretch>
        </p:blipFill>
        <p:spPr>
          <a:xfrm>
            <a:off x="616372" y="2378800"/>
            <a:ext cx="6799244" cy="3704500"/>
          </a:xfrm>
          <a:prstGeom prst="rect">
            <a:avLst/>
          </a:prstGeom>
          <a:ln>
            <a:solidFill>
              <a:schemeClr val="tx1"/>
            </a:solidFill>
          </a:ln>
        </p:spPr>
      </p:pic>
      <p:sp>
        <p:nvSpPr>
          <p:cNvPr id="9" name="テキスト ボックス 8">
            <a:extLst>
              <a:ext uri="{FF2B5EF4-FFF2-40B4-BE49-F238E27FC236}">
                <a16:creationId xmlns:a16="http://schemas.microsoft.com/office/drawing/2014/main" id="{5525BF19-57CC-4C3C-B191-A83F44EA3BE5}"/>
              </a:ext>
            </a:extLst>
          </p:cNvPr>
          <p:cNvSpPr txBox="1"/>
          <p:nvPr/>
        </p:nvSpPr>
        <p:spPr>
          <a:xfrm>
            <a:off x="7943514" y="5942342"/>
            <a:ext cx="3705012" cy="261610"/>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rPr>
              <a:t>QR</a:t>
            </a:r>
            <a:r>
              <a:rPr kumimoji="1" lang="ja-JP" altLang="en-US" sz="1050" dirty="0">
                <a:latin typeface="Meiryo UI" panose="020B0604030504040204" pitchFamily="50" charset="-128"/>
                <a:ea typeface="Meiryo UI" panose="020B0604030504040204" pitchFamily="50" charset="-128"/>
              </a:rPr>
              <a:t>コードを読み込むか、</a:t>
            </a:r>
            <a:r>
              <a:rPr kumimoji="1" lang="en-US" altLang="ja-JP" sz="1050" dirty="0">
                <a:latin typeface="Meiryo UI" panose="020B0604030504040204" pitchFamily="50" charset="-128"/>
                <a:ea typeface="Meiryo UI" panose="020B0604030504040204" pitchFamily="50" charset="-128"/>
              </a:rPr>
              <a:t> QR</a:t>
            </a:r>
            <a:r>
              <a:rPr kumimoji="1" lang="ja-JP" altLang="en-US" sz="1050" dirty="0">
                <a:latin typeface="Meiryo UI" panose="020B0604030504040204" pitchFamily="50" charset="-128"/>
                <a:ea typeface="Meiryo UI" panose="020B0604030504040204" pitchFamily="50" charset="-128"/>
              </a:rPr>
              <a:t>コードをクリックすると、サイトにとびます。</a:t>
            </a:r>
            <a:endParaRPr kumimoji="1" lang="en-US" altLang="ja-JP" sz="105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5525BF19-57CC-4C3C-B191-A83F44EA3BE5}"/>
              </a:ext>
            </a:extLst>
          </p:cNvPr>
          <p:cNvSpPr txBox="1"/>
          <p:nvPr/>
        </p:nvSpPr>
        <p:spPr>
          <a:xfrm>
            <a:off x="6378800" y="6210304"/>
            <a:ext cx="1185947" cy="261610"/>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（イメージ）</a:t>
            </a:r>
            <a:endParaRPr kumimoji="1" lang="en-US" altLang="ja-JP" sz="1050" dirty="0">
              <a:latin typeface="Meiryo UI" panose="020B0604030504040204" pitchFamily="50" charset="-128"/>
              <a:ea typeface="Meiryo UI" panose="020B0604030504040204" pitchFamily="50" charset="-128"/>
            </a:endParaRPr>
          </a:p>
        </p:txBody>
      </p:sp>
      <p:pic>
        <p:nvPicPr>
          <p:cNvPr id="8" name="図 7">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2898" y="4342274"/>
            <a:ext cx="1057143" cy="1057143"/>
          </a:xfrm>
          <a:prstGeom prst="rect">
            <a:avLst/>
          </a:prstGeom>
        </p:spPr>
      </p:pic>
      <p:sp>
        <p:nvSpPr>
          <p:cNvPr id="13" name="正方形/長方形 12"/>
          <p:cNvSpPr/>
          <p:nvPr/>
        </p:nvSpPr>
        <p:spPr>
          <a:xfrm>
            <a:off x="447361" y="351685"/>
            <a:ext cx="6096000" cy="369332"/>
          </a:xfrm>
          <a:prstGeom prst="rect">
            <a:avLst/>
          </a:prstGeom>
        </p:spPr>
        <p:txBody>
          <a:bodyPr>
            <a:spAutoFit/>
          </a:bodyPr>
          <a:lstStyle/>
          <a:p>
            <a:r>
              <a:rPr kumimoji="1" lang="ja-JP" altLang="en-US" dirty="0" smtClean="0">
                <a:latin typeface="Meiryo UI" panose="020B0604030504040204" pitchFamily="50" charset="-128"/>
                <a:ea typeface="Meiryo UI" panose="020B0604030504040204" pitchFamily="50" charset="-128"/>
              </a:rPr>
              <a:t>補足</a:t>
            </a:r>
            <a:r>
              <a:rPr kumimoji="1" lang="ja-JP" altLang="en-US" dirty="0">
                <a:latin typeface="Meiryo UI" panose="020B0604030504040204" pitchFamily="50" charset="-128"/>
                <a:ea typeface="Meiryo UI" panose="020B0604030504040204" pitchFamily="50" charset="-128"/>
              </a:rPr>
              <a:t>：各種システムについて　　　　　　　　　　</a:t>
            </a:r>
          </a:p>
        </p:txBody>
      </p:sp>
      <p:pic>
        <p:nvPicPr>
          <p:cNvPr id="2" name="ガイダンス_スライド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40624" y="592513"/>
            <a:ext cx="609600" cy="609600"/>
          </a:xfrm>
          <a:prstGeom prst="rect">
            <a:avLst/>
          </a:prstGeom>
        </p:spPr>
      </p:pic>
    </p:spTree>
    <p:extLst>
      <p:ext uri="{BB962C8B-B14F-4D97-AF65-F5344CB8AC3E}">
        <p14:creationId xmlns:p14="http://schemas.microsoft.com/office/powerpoint/2010/main" val="370379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E706C4-8DEF-4174-A885-28292FD6697D}"/>
              </a:ext>
            </a:extLst>
          </p:cNvPr>
          <p:cNvSpPr>
            <a:spLocks noGrp="1"/>
          </p:cNvSpPr>
          <p:nvPr>
            <p:ph type="sldNum" sz="quarter" idx="4"/>
          </p:nvPr>
        </p:nvSpPr>
        <p:spPr/>
        <p:txBody>
          <a:bodyPr/>
          <a:lstStyle/>
          <a:p>
            <a:fld id="{9860EDB8-5305-433F-BE41-D7A86D811DB3}" type="slidenum">
              <a:rPr lang="en-US" altLang="ja-JP" smtClean="0"/>
              <a:pPr/>
              <a:t>9</a:t>
            </a:fld>
            <a:endParaRPr lang="ja-JP" altLang="en-US"/>
          </a:p>
        </p:txBody>
      </p:sp>
      <p:sp>
        <p:nvSpPr>
          <p:cNvPr id="5" name="タイトル 2">
            <a:extLst>
              <a:ext uri="{FF2B5EF4-FFF2-40B4-BE49-F238E27FC236}">
                <a16:creationId xmlns:a16="http://schemas.microsoft.com/office/drawing/2014/main" id="{7DAC46C1-1F13-4849-831A-059FB3285F90}"/>
              </a:ext>
            </a:extLst>
          </p:cNvPr>
          <p:cNvSpPr>
            <a:spLocks noGrp="1"/>
          </p:cNvSpPr>
          <p:nvPr>
            <p:ph type="title"/>
          </p:nvPr>
        </p:nvSpPr>
        <p:spPr>
          <a:xfrm>
            <a:off x="854673" y="536351"/>
            <a:ext cx="6877119" cy="640080"/>
          </a:xfrm>
        </p:spPr>
        <p:txBody>
          <a:bodyPr rtlCol="0">
            <a:normAutofit/>
          </a:bodyPr>
          <a:lstStyle/>
          <a:p>
            <a:pPr rtl="0"/>
            <a:r>
              <a:rPr lang="ja-JP" altLang="en-US" sz="2400" b="1" dirty="0" smtClean="0">
                <a:solidFill>
                  <a:srgbClr val="FF0000"/>
                </a:solidFill>
                <a:latin typeface="Meiryo UI" panose="020B0604030504040204" pitchFamily="50" charset="-128"/>
                <a:ea typeface="Meiryo UI" panose="020B0604030504040204" pitchFamily="50" charset="-128"/>
                <a:cs typeface="Segoe UI Light" panose="020B0502040204020203" pitchFamily="34" charset="0"/>
              </a:rPr>
              <a:t>情報システム（履修登録）について</a:t>
            </a:r>
            <a:endParaRPr lang="ja-JP" altLang="en-US" sz="2400" b="1" dirty="0">
              <a:solidFill>
                <a:srgbClr val="FF0000"/>
              </a:solidFill>
              <a:latin typeface="Meiryo UI" panose="020B0604030504040204" pitchFamily="50" charset="-128"/>
              <a:ea typeface="Meiryo UI" panose="020B0604030504040204" pitchFamily="50" charset="-128"/>
              <a:cs typeface="Segoe UI Light" panose="020B0502040204020203" pitchFamily="34" charset="0"/>
            </a:endParaRPr>
          </a:p>
        </p:txBody>
      </p:sp>
      <p:sp>
        <p:nvSpPr>
          <p:cNvPr id="9" name="テキスト ボックス 8">
            <a:extLst>
              <a:ext uri="{FF2B5EF4-FFF2-40B4-BE49-F238E27FC236}">
                <a16:creationId xmlns:a16="http://schemas.microsoft.com/office/drawing/2014/main" id="{5525BF19-57CC-4C3C-B191-A83F44EA3BE5}"/>
              </a:ext>
            </a:extLst>
          </p:cNvPr>
          <p:cNvSpPr txBox="1"/>
          <p:nvPr/>
        </p:nvSpPr>
        <p:spPr>
          <a:xfrm>
            <a:off x="7943514" y="5942342"/>
            <a:ext cx="3705012" cy="261610"/>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rPr>
              <a:t>QR</a:t>
            </a:r>
            <a:r>
              <a:rPr kumimoji="1" lang="ja-JP" altLang="en-US" sz="1050" dirty="0">
                <a:latin typeface="Meiryo UI" panose="020B0604030504040204" pitchFamily="50" charset="-128"/>
                <a:ea typeface="Meiryo UI" panose="020B0604030504040204" pitchFamily="50" charset="-128"/>
              </a:rPr>
              <a:t>コードを読み込むか、</a:t>
            </a:r>
            <a:r>
              <a:rPr kumimoji="1" lang="en-US" altLang="ja-JP" sz="1050" dirty="0">
                <a:latin typeface="Meiryo UI" panose="020B0604030504040204" pitchFamily="50" charset="-128"/>
                <a:ea typeface="Meiryo UI" panose="020B0604030504040204" pitchFamily="50" charset="-128"/>
              </a:rPr>
              <a:t> QR</a:t>
            </a:r>
            <a:r>
              <a:rPr kumimoji="1" lang="ja-JP" altLang="en-US" sz="1050" dirty="0">
                <a:latin typeface="Meiryo UI" panose="020B0604030504040204" pitchFamily="50" charset="-128"/>
                <a:ea typeface="Meiryo UI" panose="020B0604030504040204" pitchFamily="50" charset="-128"/>
              </a:rPr>
              <a:t>コードをクリックすると、サイトにとびます。</a:t>
            </a:r>
            <a:endParaRPr kumimoji="1" lang="en-US" altLang="ja-JP" sz="105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5525BF19-57CC-4C3C-B191-A83F44EA3BE5}"/>
              </a:ext>
            </a:extLst>
          </p:cNvPr>
          <p:cNvSpPr txBox="1"/>
          <p:nvPr/>
        </p:nvSpPr>
        <p:spPr>
          <a:xfrm>
            <a:off x="6651706" y="5961394"/>
            <a:ext cx="1185947" cy="261610"/>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（イメージ）</a:t>
            </a:r>
            <a:endParaRPr kumimoji="1" lang="en-US" altLang="ja-JP" sz="1050" dirty="0">
              <a:latin typeface="Meiryo UI" panose="020B0604030504040204" pitchFamily="50" charset="-128"/>
              <a:ea typeface="Meiryo UI" panose="020B0604030504040204" pitchFamily="50" charset="-128"/>
            </a:endParaRPr>
          </a:p>
        </p:txBody>
      </p:sp>
      <p:pic>
        <p:nvPicPr>
          <p:cNvPr id="12" name="図 11">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8099" y="4164945"/>
            <a:ext cx="1178001" cy="1138643"/>
          </a:xfrm>
          <a:prstGeom prst="rect">
            <a:avLst/>
          </a:prstGeom>
        </p:spPr>
      </p:pic>
      <p:sp>
        <p:nvSpPr>
          <p:cNvPr id="16" name="テキスト ボックス 15">
            <a:extLst>
              <a:ext uri="{FF2B5EF4-FFF2-40B4-BE49-F238E27FC236}">
                <a16:creationId xmlns:a16="http://schemas.microsoft.com/office/drawing/2014/main" id="{5525BF19-57CC-4C3C-B191-A83F44EA3BE5}"/>
              </a:ext>
            </a:extLst>
          </p:cNvPr>
          <p:cNvSpPr txBox="1"/>
          <p:nvPr/>
        </p:nvSpPr>
        <p:spPr>
          <a:xfrm>
            <a:off x="8371926" y="3664808"/>
            <a:ext cx="3302503" cy="369332"/>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「情報システム」は</a:t>
            </a:r>
            <a:r>
              <a:rPr kumimoji="1" lang="ja-JP" altLang="en-US" dirty="0">
                <a:latin typeface="Meiryo UI" panose="020B0604030504040204" pitchFamily="50" charset="-128"/>
                <a:ea typeface="Meiryo UI" panose="020B0604030504040204" pitchFamily="50" charset="-128"/>
              </a:rPr>
              <a:t>こちら</a:t>
            </a:r>
          </a:p>
        </p:txBody>
      </p:sp>
      <p:sp>
        <p:nvSpPr>
          <p:cNvPr id="17" name="テキスト ボックス 16">
            <a:extLst>
              <a:ext uri="{FF2B5EF4-FFF2-40B4-BE49-F238E27FC236}">
                <a16:creationId xmlns:a16="http://schemas.microsoft.com/office/drawing/2014/main" id="{F5835360-72B8-4A76-B85D-4CB3BA9B50CB}"/>
              </a:ext>
            </a:extLst>
          </p:cNvPr>
          <p:cNvSpPr txBox="1"/>
          <p:nvPr/>
        </p:nvSpPr>
        <p:spPr>
          <a:xfrm>
            <a:off x="630169" y="1494996"/>
            <a:ext cx="10790260" cy="646331"/>
          </a:xfrm>
          <a:prstGeom prst="rect">
            <a:avLst/>
          </a:prstGeom>
          <a:noFill/>
        </p:spPr>
        <p:txBody>
          <a:bodyPr wrap="square" rtlCol="0">
            <a:spAutoFit/>
          </a:bodyPr>
          <a:lstStyle/>
          <a:p>
            <a:r>
              <a:rPr lang="en-US" altLang="ja-JP" dirty="0">
                <a:latin typeface="Meiryo UI" panose="020B0604030504040204" pitchFamily="50" charset="-128"/>
                <a:ea typeface="Meiryo UI" panose="020B0604030504040204" pitchFamily="50" charset="-128"/>
              </a:rPr>
              <a:t>WEB</a:t>
            </a:r>
            <a:r>
              <a:rPr lang="ja-JP" altLang="en-US" dirty="0">
                <a:latin typeface="Meiryo UI" panose="020B0604030504040204" pitchFamily="50" charset="-128"/>
                <a:ea typeface="Meiryo UI" panose="020B0604030504040204" pitchFamily="50" charset="-128"/>
              </a:rPr>
              <a:t>履修登録や、 </a:t>
            </a:r>
            <a:r>
              <a:rPr lang="ja-JP" altLang="en-US" dirty="0" smtClean="0">
                <a:latin typeface="Meiryo UI" panose="020B0604030504040204" pitchFamily="50" charset="-128"/>
                <a:ea typeface="Meiryo UI" panose="020B0604030504040204" pitchFamily="50" charset="-128"/>
              </a:rPr>
              <a:t>成績の確認</a:t>
            </a:r>
            <a:r>
              <a:rPr lang="ja-JP" altLang="en-US" dirty="0">
                <a:latin typeface="Meiryo UI" panose="020B0604030504040204" pitchFamily="50" charset="-128"/>
                <a:ea typeface="Meiryo UI" panose="020B0604030504040204" pitchFamily="50" charset="-128"/>
              </a:rPr>
              <a:t>ができます</a:t>
            </a:r>
            <a:r>
              <a:rPr lang="ja-JP" altLang="en-US"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法学部</a:t>
            </a:r>
            <a:r>
              <a:rPr kumimoji="1" lang="en-US" altLang="ja-JP" dirty="0" smtClean="0">
                <a:latin typeface="Meiryo UI" panose="020B0604030504040204" pitchFamily="50" charset="-128"/>
                <a:ea typeface="Meiryo UI" panose="020B0604030504040204" pitchFamily="50" charset="-128"/>
              </a:rPr>
              <a:t>HP</a:t>
            </a:r>
            <a:r>
              <a:rPr kumimoji="1" lang="ja-JP" altLang="en-US" dirty="0" smtClean="0">
                <a:latin typeface="Meiryo UI" panose="020B0604030504040204" pitchFamily="50" charset="-128"/>
                <a:ea typeface="Meiryo UI" panose="020B0604030504040204" pitchFamily="50" charset="-128"/>
              </a:rPr>
              <a:t>「</a:t>
            </a:r>
            <a:r>
              <a:rPr lang="en-US" altLang="zh-TW" dirty="0" smtClean="0">
                <a:latin typeface="Meiryo UI" panose="020B0604030504040204" pitchFamily="50" charset="-128"/>
                <a:ea typeface="Meiryo UI" panose="020B0604030504040204" pitchFamily="50" charset="-128"/>
              </a:rPr>
              <a:t>2022</a:t>
            </a:r>
            <a:r>
              <a:rPr lang="zh-TW" altLang="en-US" dirty="0">
                <a:latin typeface="Meiryo UI" panose="020B0604030504040204" pitchFamily="50" charset="-128"/>
                <a:ea typeface="Meiryo UI" panose="020B0604030504040204" pitchFamily="50" charset="-128"/>
              </a:rPr>
              <a:t>年度授業関連情報（履修登録等）</a:t>
            </a:r>
            <a:r>
              <a:rPr lang="en-US" altLang="zh-TW" dirty="0">
                <a:latin typeface="Meiryo UI" panose="020B0604030504040204" pitchFamily="50" charset="-128"/>
                <a:ea typeface="Meiryo UI" panose="020B0604030504040204" pitchFamily="50" charset="-128"/>
              </a:rPr>
              <a:t>【</a:t>
            </a:r>
            <a:r>
              <a:rPr lang="zh-TW" altLang="en-US" dirty="0">
                <a:latin typeface="Meiryo UI" panose="020B0604030504040204" pitchFamily="50" charset="-128"/>
                <a:ea typeface="Meiryo UI" panose="020B0604030504040204" pitchFamily="50" charset="-128"/>
              </a:rPr>
              <a:t>法学部</a:t>
            </a:r>
            <a:r>
              <a:rPr lang="en-US" altLang="zh-TW"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に掲載の</a:t>
            </a:r>
            <a:r>
              <a:rPr lang="ja-JP" altLang="en-US" dirty="0" smtClean="0">
                <a:latin typeface="Meiryo UI" panose="020B0604030504040204" pitchFamily="50" charset="-128"/>
                <a:ea typeface="Meiryo UI" panose="020B0604030504040204" pitchFamily="50" charset="-128"/>
                <a:hlinkClick r:id="rId9"/>
              </a:rPr>
              <a:t>手順書</a:t>
            </a:r>
            <a:r>
              <a:rPr lang="ja-JP" altLang="en-US" dirty="0" smtClean="0">
                <a:latin typeface="Meiryo UI" panose="020B0604030504040204" pitchFamily="50" charset="-128"/>
                <a:ea typeface="Meiryo UI" panose="020B0604030504040204" pitchFamily="50" charset="-128"/>
              </a:rPr>
              <a:t>を確認し、履修登録等を行ってください。</a:t>
            </a:r>
            <a:endParaRPr lang="en-US" altLang="zh-TW" dirty="0" smtClean="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rotWithShape="1">
          <a:blip r:embed="rId10"/>
          <a:srcRect l="25278" t="23086" r="39306" b="45062"/>
          <a:stretch/>
        </p:blipFill>
        <p:spPr>
          <a:xfrm>
            <a:off x="721265" y="2395840"/>
            <a:ext cx="7010527" cy="3546502"/>
          </a:xfrm>
          <a:prstGeom prst="rect">
            <a:avLst/>
          </a:prstGeom>
        </p:spPr>
      </p:pic>
      <p:sp>
        <p:nvSpPr>
          <p:cNvPr id="18" name="正方形/長方形 17"/>
          <p:cNvSpPr/>
          <p:nvPr/>
        </p:nvSpPr>
        <p:spPr>
          <a:xfrm>
            <a:off x="447361" y="351685"/>
            <a:ext cx="6096000" cy="369332"/>
          </a:xfrm>
          <a:prstGeom prst="rect">
            <a:avLst/>
          </a:prstGeom>
        </p:spPr>
        <p:txBody>
          <a:bodyPr>
            <a:spAutoFit/>
          </a:bodyPr>
          <a:lstStyle/>
          <a:p>
            <a:r>
              <a:rPr kumimoji="1" lang="ja-JP" altLang="en-US" dirty="0" smtClean="0">
                <a:latin typeface="Meiryo UI" panose="020B0604030504040204" pitchFamily="50" charset="-128"/>
                <a:ea typeface="Meiryo UI" panose="020B0604030504040204" pitchFamily="50" charset="-128"/>
              </a:rPr>
              <a:t>補足</a:t>
            </a:r>
            <a:r>
              <a:rPr kumimoji="1" lang="ja-JP" altLang="en-US" dirty="0">
                <a:latin typeface="Meiryo UI" panose="020B0604030504040204" pitchFamily="50" charset="-128"/>
                <a:ea typeface="Meiryo UI" panose="020B0604030504040204" pitchFamily="50" charset="-128"/>
              </a:rPr>
              <a:t>：各種システムについて　　　　　　　　　　</a:t>
            </a:r>
          </a:p>
        </p:txBody>
      </p:sp>
      <p:pic>
        <p:nvPicPr>
          <p:cNvPr id="2" name="ガイダンス_スライド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pic>
        <p:nvPicPr>
          <p:cNvPr id="3" name="ガイダンス_スライド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720499" y="551591"/>
            <a:ext cx="609600" cy="609600"/>
          </a:xfrm>
          <a:prstGeom prst="rect">
            <a:avLst/>
          </a:prstGeom>
        </p:spPr>
      </p:pic>
    </p:spTree>
    <p:extLst>
      <p:ext uri="{BB962C8B-B14F-4D97-AF65-F5344CB8AC3E}">
        <p14:creationId xmlns:p14="http://schemas.microsoft.com/office/powerpoint/2010/main" val="120522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084"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715146_TF10001108" id="{B3B604BF-30B9-4EAD-B015-56A6189AE76A}" vid="{F1087448-A583-44A0-873C-00BBDD35C9A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8a52e8c320b9a064ae3583ae3861c9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8020cb39231a0945110f9cd888b521a"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0072C5-DDE0-4258-BA7A-4D4B80DFA632}">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D7FC771-7DFE-49DA-B577-71181BFBC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E8C63A-4744-4DE4-BB49-0FF0B5375C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2016 へようこそ</Template>
  <TotalTime>0</TotalTime>
  <Words>7573</Words>
  <Application>Microsoft Office PowerPoint</Application>
  <PresentationFormat>ワイド画面</PresentationFormat>
  <Paragraphs>611</Paragraphs>
  <Slides>32</Slides>
  <Notes>32</Notes>
  <HiddenSlides>0</HiddenSlides>
  <MMClips>33</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32</vt:i4>
      </vt:variant>
    </vt:vector>
  </HeadingPairs>
  <TitlesOfParts>
    <vt:vector size="41" baseType="lpstr">
      <vt:lpstr>Meiryo UI</vt:lpstr>
      <vt:lpstr>ＭＳ ゴシック</vt:lpstr>
      <vt:lpstr>ＭＳ 明朝</vt:lpstr>
      <vt:lpstr>メイリオ</vt:lpstr>
      <vt:lpstr>Arial</vt:lpstr>
      <vt:lpstr>Segoe UI</vt:lpstr>
      <vt:lpstr>Segoe UI Light</vt:lpstr>
      <vt:lpstr>Times New Roman</vt:lpstr>
      <vt:lpstr>WelcomeDoc</vt:lpstr>
      <vt:lpstr>2022年度法学部新入生向け 事務ガイダンス（履修ガイダンス）</vt:lpstr>
      <vt:lpstr>目次</vt:lpstr>
      <vt:lpstr>１．スケジュール</vt:lpstr>
      <vt:lpstr>１．スケジュール （１）２セメスター制</vt:lpstr>
      <vt:lpstr>１．スケジュール （２）１年間の流れ</vt:lpstr>
      <vt:lpstr>１．スケジュール （３）当面の予定（3/25現在） ※新入生案内もご確認ください。</vt:lpstr>
      <vt:lpstr>Hoppiiについて</vt:lpstr>
      <vt:lpstr> 学習支援システムについて</vt:lpstr>
      <vt:lpstr>情報システム（履修登録）について</vt:lpstr>
      <vt:lpstr>２．進級・卒業をするためには</vt:lpstr>
      <vt:lpstr>２．進級・卒業するには （１）単位</vt:lpstr>
      <vt:lpstr>２．進級・卒業するには （２）進級</vt:lpstr>
      <vt:lpstr>２．進級・卒業するには （３）-１．卒業所要単位（法律学科）※留学生・SSI生は別に定めます。</vt:lpstr>
      <vt:lpstr>２．進級・卒業するには （３）-２．卒業所要単位（政治学科）※留学生・SSI生は別に定めます。</vt:lpstr>
      <vt:lpstr>２．進級・卒業するには （３）-３．卒業所要単位（国際政治学科）※SSI生は別に定めます。</vt:lpstr>
      <vt:lpstr>２．進級・卒業するには （４）履修登録するために</vt:lpstr>
      <vt:lpstr>２．進級・卒業するには （５）履修可能単位数</vt:lpstr>
      <vt:lpstr>３．授業について</vt:lpstr>
      <vt:lpstr>３．授業について （１）抽選、クラス指定、選考あり授業</vt:lpstr>
      <vt:lpstr>３．授業について （２）教室・校舎の見方について</vt:lpstr>
      <vt:lpstr>３．授業について （３）休講・補講</vt:lpstr>
      <vt:lpstr>４．試験や成績について</vt:lpstr>
      <vt:lpstr>４．試験や成績について （１）試験</vt:lpstr>
      <vt:lpstr>４．試験や成績について （２）不正行為について</vt:lpstr>
      <vt:lpstr>４．試験や成績について （３）成績</vt:lpstr>
      <vt:lpstr>５．その他</vt:lpstr>
      <vt:lpstr>5．その他 （１）統合認証ID・パスワード</vt:lpstr>
      <vt:lpstr>5．その他 （２）法政Gメールアドレス</vt:lpstr>
      <vt:lpstr>5．その他 （３）各種システム</vt:lpstr>
      <vt:lpstr>5．その他 （４）FAQ</vt:lpstr>
      <vt:lpstr>PowerPoint プレゼンテーション</vt:lpstr>
      <vt:lpstr>最後に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2020-03-23T01:19:14Z</dcterms:created>
  <dcterms:modified xsi:type="dcterms:W3CDTF">2022-03-30T01:12:27Z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