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65" r:id="rId2"/>
    <p:sldId id="264" r:id="rId3"/>
    <p:sldId id="258" r:id="rId4"/>
    <p:sldId id="262" r:id="rId5"/>
    <p:sldId id="260" r:id="rId6"/>
    <p:sldId id="261" r:id="rId7"/>
  </p:sldIdLst>
  <p:sldSz cx="121920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2512" autoAdjust="0"/>
  </p:normalViewPr>
  <p:slideViewPr>
    <p:cSldViewPr snapToGrid="0">
      <p:cViewPr varScale="1">
        <p:scale>
          <a:sx n="83" d="100"/>
          <a:sy n="83" d="100"/>
        </p:scale>
        <p:origin x="6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D6BCB51-F26D-42F7-B0E2-10F83F43A30A}" type="datetimeFigureOut">
              <a:rPr kumimoji="1" lang="ja-JP" altLang="en-US" smtClean="0"/>
              <a:t>2021/2/18</a:t>
            </a:fld>
            <a:endParaRPr kumimoji="1" lang="ja-JP" altLang="en-US"/>
          </a:p>
        </p:txBody>
      </p:sp>
      <p:sp>
        <p:nvSpPr>
          <p:cNvPr id="4" name="スライド イメージ プレースホルダー 3"/>
          <p:cNvSpPr>
            <a:spLocks noGrp="1" noRot="1" noChangeAspect="1"/>
          </p:cNvSpPr>
          <p:nvPr>
            <p:ph type="sldImg" idx="2"/>
          </p:nvPr>
        </p:nvSpPr>
        <p:spPr>
          <a:xfrm>
            <a:off x="698500" y="1243013"/>
            <a:ext cx="54102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77DA9F9-9F26-4F26-9D0D-17F5E9116CF6}" type="slidenum">
              <a:rPr kumimoji="1" lang="ja-JP" altLang="en-US" smtClean="0"/>
              <a:t>‹#›</a:t>
            </a:fld>
            <a:endParaRPr kumimoji="1" lang="ja-JP" altLang="en-US"/>
          </a:p>
        </p:txBody>
      </p:sp>
    </p:spTree>
    <p:extLst>
      <p:ext uri="{BB962C8B-B14F-4D97-AF65-F5344CB8AC3E}">
        <p14:creationId xmlns:p14="http://schemas.microsoft.com/office/powerpoint/2010/main" val="37460222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1243013"/>
            <a:ext cx="54102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7DA9F9-9F26-4F26-9D0D-17F5E9116CF6}" type="slidenum">
              <a:rPr kumimoji="1" lang="ja-JP" altLang="en-US" smtClean="0"/>
              <a:t>2</a:t>
            </a:fld>
            <a:endParaRPr kumimoji="1" lang="ja-JP" altLang="en-US"/>
          </a:p>
        </p:txBody>
      </p:sp>
    </p:spTree>
    <p:extLst>
      <p:ext uri="{BB962C8B-B14F-4D97-AF65-F5344CB8AC3E}">
        <p14:creationId xmlns:p14="http://schemas.microsoft.com/office/powerpoint/2010/main" val="282646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1243013"/>
            <a:ext cx="54102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7DA9F9-9F26-4F26-9D0D-17F5E9116CF6}" type="slidenum">
              <a:rPr kumimoji="1" lang="ja-JP" altLang="en-US" smtClean="0"/>
              <a:t>3</a:t>
            </a:fld>
            <a:endParaRPr kumimoji="1" lang="ja-JP" altLang="en-US"/>
          </a:p>
        </p:txBody>
      </p:sp>
    </p:spTree>
    <p:extLst>
      <p:ext uri="{BB962C8B-B14F-4D97-AF65-F5344CB8AC3E}">
        <p14:creationId xmlns:p14="http://schemas.microsoft.com/office/powerpoint/2010/main" val="7392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1243013"/>
            <a:ext cx="54102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7DA9F9-9F26-4F26-9D0D-17F5E9116CF6}" type="slidenum">
              <a:rPr kumimoji="1" lang="ja-JP" altLang="en-US" smtClean="0"/>
              <a:t>5</a:t>
            </a:fld>
            <a:endParaRPr kumimoji="1" lang="ja-JP" altLang="en-US"/>
          </a:p>
        </p:txBody>
      </p:sp>
    </p:spTree>
    <p:extLst>
      <p:ext uri="{BB962C8B-B14F-4D97-AF65-F5344CB8AC3E}">
        <p14:creationId xmlns:p14="http://schemas.microsoft.com/office/powerpoint/2010/main" val="355684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1243013"/>
            <a:ext cx="54102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7DA9F9-9F26-4F26-9D0D-17F5E9116CF6}" type="slidenum">
              <a:rPr kumimoji="1" lang="ja-JP" altLang="en-US" smtClean="0"/>
              <a:t>6</a:t>
            </a:fld>
            <a:endParaRPr kumimoji="1" lang="ja-JP" altLang="en-US"/>
          </a:p>
        </p:txBody>
      </p:sp>
    </p:spTree>
    <p:extLst>
      <p:ext uri="{BB962C8B-B14F-4D97-AF65-F5344CB8AC3E}">
        <p14:creationId xmlns:p14="http://schemas.microsoft.com/office/powerpoint/2010/main" val="309100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236663"/>
            <a:ext cx="9144000" cy="2632075"/>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970338"/>
            <a:ext cx="914400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812E31F-47BC-400D-A8AC-4A6F7F75B37C}" type="datetime1">
              <a:rPr kumimoji="1" lang="ja-JP" altLang="en-US" smtClean="0"/>
              <a:t>2021/2/18</a:t>
            </a:fld>
            <a:endParaRPr kumimoji="1" lang="ja-JP" altLang="en-US"/>
          </a:p>
        </p:txBody>
      </p:sp>
      <p:sp>
        <p:nvSpPr>
          <p:cNvPr id="5" name="フッター プレースホルダー 4"/>
          <p:cNvSpPr>
            <a:spLocks noGrp="1"/>
          </p:cNvSpPr>
          <p:nvPr>
            <p:ph type="ftr" sz="quarter" idx="11"/>
          </p:nvPr>
        </p:nvSpPr>
        <p:spPr>
          <a:xfrm>
            <a:off x="7924800" y="7013575"/>
            <a:ext cx="4114800" cy="401638"/>
          </a:xfrm>
        </p:spPr>
        <p:txBody>
          <a:bodyPr/>
          <a:lstStyle/>
          <a:p>
            <a:endParaRPr kumimoji="1" lang="ja-JP" altLang="en-US" dirty="0"/>
          </a:p>
        </p:txBody>
      </p:sp>
      <p:sp>
        <p:nvSpPr>
          <p:cNvPr id="6" name="スライド番号プレースホルダー 5"/>
          <p:cNvSpPr>
            <a:spLocks noGrp="1"/>
          </p:cNvSpPr>
          <p:nvPr>
            <p:ph type="sldNum" sz="quarter" idx="12"/>
          </p:nvPr>
        </p:nvSpPr>
        <p:spPr>
          <a:xfrm>
            <a:off x="4724400" y="7281069"/>
            <a:ext cx="2743200" cy="401638"/>
          </a:xfrm>
        </p:spPr>
        <p:txBody>
          <a:bodyPr/>
          <a:lstStyle>
            <a:lvl1pPr algn="ctr">
              <a:defRPr>
                <a:solidFill>
                  <a:schemeClr val="tx1"/>
                </a:solidFill>
              </a:defRPr>
            </a:lvl1pPr>
          </a:lstStyle>
          <a:p>
            <a:fld id="{665DF255-CC12-4D72-ACDA-4CD6D6E802D2}" type="slidenum">
              <a:rPr kumimoji="1" lang="ja-JP" altLang="en-US" smtClean="0"/>
              <a:pPr/>
              <a:t>‹#›</a:t>
            </a:fld>
            <a:endParaRPr kumimoji="1" lang="ja-JP" altLang="en-US" dirty="0"/>
          </a:p>
        </p:txBody>
      </p:sp>
    </p:spTree>
    <p:extLst>
      <p:ext uri="{BB962C8B-B14F-4D97-AF65-F5344CB8AC3E}">
        <p14:creationId xmlns:p14="http://schemas.microsoft.com/office/powerpoint/2010/main" val="321689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196365-FEDF-4CA8-879C-669AF9276D2F}" type="datetime1">
              <a:rPr kumimoji="1" lang="ja-JP" altLang="en-US" smtClean="0"/>
              <a:t>2021/2/18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423778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403225"/>
            <a:ext cx="2628900" cy="640556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403225"/>
            <a:ext cx="7734300" cy="640556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59FDD7-C05C-4BE1-A052-6E3B5488992B}" type="datetime1">
              <a:rPr kumimoji="1" lang="ja-JP" altLang="en-US" smtClean="0"/>
              <a:t>2021/2/18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36253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D567A953-4F3B-445D-80F5-00D50C067458}" type="datetime1">
              <a:rPr kumimoji="1" lang="ja-JP" altLang="en-US" smtClean="0"/>
              <a:t>2021/2/18</a:t>
            </a:fld>
            <a:endParaRPr kumimoji="1" lang="ja-JP" altLang="en-US"/>
          </a:p>
        </p:txBody>
      </p:sp>
      <p:sp>
        <p:nvSpPr>
          <p:cNvPr id="5" name="フッター プレースホルダー 4"/>
          <p:cNvSpPr>
            <a:spLocks noGrp="1"/>
          </p:cNvSpPr>
          <p:nvPr>
            <p:ph type="ftr" sz="quarter" idx="11"/>
          </p:nvPr>
        </p:nvSpPr>
        <p:spPr>
          <a:xfrm>
            <a:off x="7848600" y="6994525"/>
            <a:ext cx="4114800" cy="401638"/>
          </a:xfrm>
        </p:spPr>
        <p:txBody>
          <a:bodyPr/>
          <a:lstStyle/>
          <a:p>
            <a:endParaRPr kumimoji="1" lang="ja-JP" altLang="en-US" dirty="0"/>
          </a:p>
        </p:txBody>
      </p:sp>
      <p:sp>
        <p:nvSpPr>
          <p:cNvPr id="6" name="スライド番号プレースホルダー 5"/>
          <p:cNvSpPr>
            <a:spLocks noGrp="1"/>
          </p:cNvSpPr>
          <p:nvPr>
            <p:ph type="sldNum" sz="quarter" idx="12"/>
          </p:nvPr>
        </p:nvSpPr>
        <p:spPr>
          <a:xfrm>
            <a:off x="4724400" y="7274719"/>
            <a:ext cx="2743200" cy="401638"/>
          </a:xfrm>
        </p:spPr>
        <p:txBody>
          <a:bodyPr/>
          <a:lstStyle>
            <a:lvl1pPr algn="ctr">
              <a:defRPr>
                <a:solidFill>
                  <a:schemeClr val="tx1"/>
                </a:solidFill>
              </a:defRPr>
            </a:lvl1pPr>
          </a:lstStyle>
          <a:p>
            <a:fld id="{665DF255-CC12-4D72-ACDA-4CD6D6E802D2}" type="slidenum">
              <a:rPr kumimoji="1" lang="ja-JP" altLang="en-US" smtClean="0"/>
              <a:pPr/>
              <a:t>‹#›</a:t>
            </a:fld>
            <a:endParaRPr kumimoji="1" lang="ja-JP" altLang="en-US" dirty="0"/>
          </a:p>
        </p:txBody>
      </p:sp>
    </p:spTree>
    <p:extLst>
      <p:ext uri="{BB962C8B-B14F-4D97-AF65-F5344CB8AC3E}">
        <p14:creationId xmlns:p14="http://schemas.microsoft.com/office/powerpoint/2010/main" val="137299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884363"/>
            <a:ext cx="10515600" cy="31448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5059363"/>
            <a:ext cx="105156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1E430EE-72EB-46EA-8EE9-BBB159F4068E}" type="datetime1">
              <a:rPr kumimoji="1" lang="ja-JP" altLang="en-US" smtClean="0"/>
              <a:t>2021/2/18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117303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2012950"/>
            <a:ext cx="5181600" cy="47958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2012950"/>
            <a:ext cx="5181600" cy="47958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5E2002-CAEB-4B16-B820-61B9A7A9614D}" type="datetime1">
              <a:rPr kumimoji="1" lang="ja-JP" altLang="en-US" smtClean="0"/>
              <a:t>2021/2/18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424999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03225"/>
            <a:ext cx="10515600" cy="146050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852613"/>
            <a:ext cx="5157787"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760663"/>
            <a:ext cx="5157787" cy="40624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852613"/>
            <a:ext cx="51831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760663"/>
            <a:ext cx="5183188" cy="40624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54D908-071C-4BF1-BF9B-253CF2EBDFB5}" type="datetime1">
              <a:rPr kumimoji="1" lang="ja-JP" altLang="en-US" smtClean="0"/>
              <a:t>2021/2/18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191318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3E0255-71FF-49CB-9C70-F55154A57AA1}" type="datetime1">
              <a:rPr kumimoji="1" lang="ja-JP" altLang="en-US" smtClean="0"/>
              <a:t>2021/2/18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427613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FA608A-2D99-4A9C-AA72-36D785C45A37}" type="datetime1">
              <a:rPr kumimoji="1" lang="ja-JP" altLang="en-US" smtClean="0"/>
              <a:t>2021/2/18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23557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503238"/>
            <a:ext cx="3932237" cy="17653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1089025"/>
            <a:ext cx="6172200"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268538"/>
            <a:ext cx="3932237"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5FE498-3F66-4D6A-8B87-3E38352DFB75}" type="datetime1">
              <a:rPr kumimoji="1" lang="ja-JP" altLang="en-US" smtClean="0"/>
              <a:t>2021/2/18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18078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503238"/>
            <a:ext cx="3932237" cy="17653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1089025"/>
            <a:ext cx="6172200"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268538"/>
            <a:ext cx="3932237"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44E413-C922-4C77-AD10-14FD2EA55040}" type="datetime1">
              <a:rPr kumimoji="1" lang="ja-JP" altLang="en-US" smtClean="0"/>
              <a:t>2021/2/18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91041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403225"/>
            <a:ext cx="10515600" cy="14605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2012950"/>
            <a:ext cx="10515600" cy="47958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7007225"/>
            <a:ext cx="27432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1448E10-0FC3-4FF9-8B7A-58EF047D88AC}" type="datetime1">
              <a:rPr kumimoji="1" lang="ja-JP" altLang="en-US" smtClean="0"/>
              <a:t>2021/2/18</a:t>
            </a:fld>
            <a:endParaRPr kumimoji="1" lang="ja-JP" altLang="en-US"/>
          </a:p>
        </p:txBody>
      </p:sp>
      <p:sp>
        <p:nvSpPr>
          <p:cNvPr id="5" name="フッター プレースホルダー 4"/>
          <p:cNvSpPr>
            <a:spLocks noGrp="1"/>
          </p:cNvSpPr>
          <p:nvPr>
            <p:ph type="ftr" sz="quarter" idx="3"/>
          </p:nvPr>
        </p:nvSpPr>
        <p:spPr>
          <a:xfrm>
            <a:off x="4038600" y="7007225"/>
            <a:ext cx="41148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7007225"/>
            <a:ext cx="27432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665DF255-CC12-4D72-ACDA-4CD6D6E802D2}" type="slidenum">
              <a:rPr kumimoji="1" lang="ja-JP" altLang="en-US" smtClean="0"/>
              <a:t>‹#›</a:t>
            </a:fld>
            <a:endParaRPr kumimoji="1" lang="ja-JP" altLang="en-US"/>
          </a:p>
        </p:txBody>
      </p:sp>
    </p:spTree>
    <p:extLst>
      <p:ext uri="{BB962C8B-B14F-4D97-AF65-F5344CB8AC3E}">
        <p14:creationId xmlns:p14="http://schemas.microsoft.com/office/powerpoint/2010/main" val="1526454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hyperlink" Target="https://support.google.com/chrome/answer/95346?co=GENIE.Platform%3DDesktop&amp;hl=ja" TargetMode="External"/><Relationship Id="rId3" Type="http://schemas.openxmlformats.org/officeDocument/2006/relationships/image" Target="../media/image25.png"/><Relationship Id="rId7" Type="http://schemas.openxmlformats.org/officeDocument/2006/relationships/image" Target="../media/image29.emf"/><Relationship Id="rId12" Type="http://schemas.openxmlformats.org/officeDocument/2006/relationships/hyperlink" Target="https://www.google.com/intl/ja_jp/chr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3.png"/><Relationship Id="rId5" Type="http://schemas.openxmlformats.org/officeDocument/2006/relationships/image" Target="../media/image27.emf"/><Relationship Id="rId15" Type="http://schemas.openxmlformats.org/officeDocument/2006/relationships/image" Target="../media/image35.jpeg"/><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pn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35234" y="4402750"/>
            <a:ext cx="3867053" cy="2710810"/>
          </a:xfrm>
          <a:prstGeom prst="rect">
            <a:avLst/>
          </a:prstGeom>
        </p:spPr>
      </p:pic>
      <p:pic>
        <p:nvPicPr>
          <p:cNvPr id="8" name="図 7"/>
          <p:cNvPicPr>
            <a:picLocks noChangeAspect="1"/>
          </p:cNvPicPr>
          <p:nvPr/>
        </p:nvPicPr>
        <p:blipFill>
          <a:blip r:embed="rId3"/>
          <a:stretch>
            <a:fillRect/>
          </a:stretch>
        </p:blipFill>
        <p:spPr>
          <a:xfrm>
            <a:off x="347453" y="1439557"/>
            <a:ext cx="3853611" cy="3029016"/>
          </a:xfrm>
          <a:prstGeom prst="rect">
            <a:avLst/>
          </a:prstGeom>
        </p:spPr>
      </p:pic>
      <p:sp>
        <p:nvSpPr>
          <p:cNvPr id="22" name="角丸四角形 21"/>
          <p:cNvSpPr/>
          <p:nvPr/>
        </p:nvSpPr>
        <p:spPr>
          <a:xfrm>
            <a:off x="3442203" y="1503755"/>
            <a:ext cx="2513830" cy="81869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313009" y="885318"/>
            <a:ext cx="5897122" cy="830997"/>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①大学より案内された</a:t>
            </a:r>
            <a:r>
              <a:rPr lang="en-US" altLang="ja-JP" sz="1200" dirty="0">
                <a:latin typeface="メイリオ" panose="020B0604030504040204" pitchFamily="50" charset="-128"/>
                <a:ea typeface="メイリオ" panose="020B0604030504040204" pitchFamily="50" charset="-128"/>
              </a:rPr>
              <a:t>URL</a:t>
            </a:r>
            <a:r>
              <a:rPr lang="ja-JP" altLang="en-US" sz="1200" dirty="0">
                <a:latin typeface="メイリオ" panose="020B0604030504040204" pitchFamily="50" charset="-128"/>
                <a:ea typeface="メイリオ" panose="020B0604030504040204" pitchFamily="50" charset="-128"/>
              </a:rPr>
              <a:t>にアクセスし、以下の通り受験者情報登録を行う。</a:t>
            </a:r>
            <a:endParaRPr lang="en-US" altLang="ja-JP" sz="1200" dirty="0">
              <a:latin typeface="メイリオ" panose="020B0604030504040204" pitchFamily="50" charset="-128"/>
              <a:ea typeface="メイリオ" panose="020B0604030504040204" pitchFamily="50" charset="-128"/>
            </a:endParaRPr>
          </a:p>
          <a:p>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一人</a:t>
            </a:r>
            <a:r>
              <a:rPr lang="en-US" altLang="ja-JP" sz="1200" b="1" dirty="0">
                <a:solidFill>
                  <a:srgbClr val="FF0000"/>
                </a:solidFill>
                <a:latin typeface="メイリオ" panose="020B0604030504040204" pitchFamily="50" charset="-128"/>
                <a:ea typeface="メイリオ" panose="020B0604030504040204" pitchFamily="50" charset="-128"/>
              </a:rPr>
              <a:t>1</a:t>
            </a:r>
            <a:r>
              <a:rPr lang="ja-JP" altLang="en-US" sz="1200" b="1" dirty="0">
                <a:solidFill>
                  <a:srgbClr val="FF0000"/>
                </a:solidFill>
                <a:latin typeface="メイリオ" panose="020B0604030504040204" pitchFamily="50" charset="-128"/>
                <a:ea typeface="メイリオ" panose="020B0604030504040204" pitchFamily="50" charset="-128"/>
              </a:rPr>
              <a:t>回のみの登録です。</a:t>
            </a:r>
            <a:r>
              <a:rPr lang="en-US" altLang="ja-JP" sz="1200" b="1" u="sng" dirty="0">
                <a:solidFill>
                  <a:srgbClr val="FF0000"/>
                </a:solidFill>
                <a:latin typeface="メイリオ" panose="020B0604030504040204" pitchFamily="50" charset="-128"/>
                <a:ea typeface="メイリオ" panose="020B0604030504040204" pitchFamily="50" charset="-128"/>
              </a:rPr>
              <a:t>2</a:t>
            </a:r>
            <a:r>
              <a:rPr lang="ja-JP" altLang="en-US" sz="1200" b="1" u="sng" dirty="0">
                <a:solidFill>
                  <a:srgbClr val="FF0000"/>
                </a:solidFill>
                <a:latin typeface="メイリオ" panose="020B0604030504040204" pitchFamily="50" charset="-128"/>
                <a:ea typeface="メイリオ" panose="020B0604030504040204" pitchFamily="50" charset="-128"/>
              </a:rPr>
              <a:t>度の登録は禁止！！</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「よくあるご質問（</a:t>
            </a:r>
            <a:r>
              <a:rPr lang="en-US" altLang="ja-JP" sz="1200" b="1" dirty="0">
                <a:solidFill>
                  <a:srgbClr val="FF0000"/>
                </a:solidFill>
                <a:latin typeface="メイリオ" panose="020B0604030504040204" pitchFamily="50" charset="-128"/>
                <a:ea typeface="メイリオ" panose="020B0604030504040204" pitchFamily="50" charset="-128"/>
              </a:rPr>
              <a:t>FAQ)</a:t>
            </a:r>
            <a:r>
              <a:rPr lang="ja-JP" altLang="en-US" sz="1200" b="1" dirty="0">
                <a:solidFill>
                  <a:srgbClr val="FF0000"/>
                </a:solidFill>
                <a:latin typeface="メイリオ" panose="020B0604030504040204" pitchFamily="50" charset="-128"/>
                <a:ea typeface="メイリオ" panose="020B0604030504040204" pitchFamily="50" charset="-128"/>
              </a:rPr>
              <a:t>」は</a:t>
            </a:r>
            <a:r>
              <a:rPr lang="en-US" altLang="ja-JP" sz="1200" b="1" dirty="0">
                <a:solidFill>
                  <a:srgbClr val="FF0000"/>
                </a:solidFill>
                <a:latin typeface="メイリオ" panose="020B0604030504040204" pitchFamily="50" charset="-128"/>
                <a:ea typeface="メイリオ" panose="020B0604030504040204" pitchFamily="50" charset="-128"/>
              </a:rPr>
              <a:t>6</a:t>
            </a:r>
            <a:r>
              <a:rPr lang="ja-JP" altLang="en-US" sz="1200" b="1" dirty="0">
                <a:solidFill>
                  <a:srgbClr val="FF0000"/>
                </a:solidFill>
                <a:latin typeface="メイリオ" panose="020B0604030504040204" pitchFamily="50" charset="-128"/>
                <a:ea typeface="メイリオ" panose="020B0604030504040204" pitchFamily="50" charset="-128"/>
              </a:rPr>
              <a:t>ページ参照</a:t>
            </a:r>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a:off x="6096000" y="350837"/>
            <a:ext cx="8238"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330200" y="374470"/>
            <a:ext cx="5310236" cy="5284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000" dirty="0">
                <a:latin typeface="メイリオ" panose="020B0604030504040204" pitchFamily="50" charset="-128"/>
                <a:ea typeface="メイリオ" panose="020B0604030504040204" pitchFamily="50" charset="-128"/>
              </a:rPr>
              <a:t>TOEIC L&amp;R IP</a:t>
            </a:r>
            <a:r>
              <a:rPr lang="ja-JP" altLang="en-US" sz="2000" dirty="0">
                <a:latin typeface="メイリオ" panose="020B0604030504040204" pitchFamily="50" charset="-128"/>
                <a:ea typeface="メイリオ" panose="020B0604030504040204" pitchFamily="50" charset="-128"/>
              </a:rPr>
              <a:t>テスト </a:t>
            </a:r>
            <a:r>
              <a:rPr lang="ja-JP" altLang="en-US" sz="1600" dirty="0">
                <a:latin typeface="メイリオ" panose="020B0604030504040204" pitchFamily="50" charset="-128"/>
                <a:ea typeface="メイリオ" panose="020B0604030504040204" pitchFamily="50" charset="-128"/>
              </a:rPr>
              <a:t>オンライン受験マニュアル</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cxnSp>
        <p:nvCxnSpPr>
          <p:cNvPr id="23" name="直線矢印コネクタ 22"/>
          <p:cNvCxnSpPr/>
          <p:nvPr/>
        </p:nvCxnSpPr>
        <p:spPr>
          <a:xfrm flipH="1">
            <a:off x="2883463" y="2054102"/>
            <a:ext cx="654804" cy="2407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2883463" y="2041613"/>
            <a:ext cx="654804" cy="12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88574" y="1600538"/>
            <a:ext cx="2412561" cy="630942"/>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漢字で氏名入力。姓・名</a:t>
            </a:r>
            <a:endParaRPr lang="en-US" altLang="ja-JP" sz="1400" b="1" u="sng" dirty="0">
              <a:solidFill>
                <a:srgbClr val="FF0000"/>
              </a:solidFill>
              <a:latin typeface="メイリオ" panose="020B0604030504040204" pitchFamily="50" charset="-128"/>
              <a:ea typeface="メイリオ" panose="020B0604030504040204" pitchFamily="50" charset="-128"/>
            </a:endParaRPr>
          </a:p>
          <a:p>
            <a:r>
              <a:rPr lang="ja-JP" altLang="en-US" sz="1050" b="1" u="sng" dirty="0">
                <a:latin typeface="メイリオ" panose="020B0604030504040204" pitchFamily="50" charset="-128"/>
                <a:ea typeface="メイリオ" panose="020B0604030504040204" pitchFamily="50" charset="-128"/>
              </a:rPr>
              <a:t>漢字が無い場合はそれぞれ</a:t>
            </a:r>
            <a:endParaRPr lang="en-US" altLang="ja-JP" sz="1050" b="1" u="sng" dirty="0">
              <a:latin typeface="メイリオ" panose="020B0604030504040204" pitchFamily="50" charset="-128"/>
              <a:ea typeface="メイリオ" panose="020B0604030504040204" pitchFamily="50" charset="-128"/>
            </a:endParaRPr>
          </a:p>
          <a:p>
            <a:r>
              <a:rPr lang="ja-JP" altLang="en-US" sz="1050" b="1" u="sng" dirty="0">
                <a:latin typeface="メイリオ" panose="020B0604030504040204" pitchFamily="50" charset="-128"/>
                <a:ea typeface="メイリオ" panose="020B0604030504040204" pitchFamily="50" charset="-128"/>
              </a:rPr>
              <a:t>ひらがな又はローマ字で記入</a:t>
            </a:r>
          </a:p>
        </p:txBody>
      </p:sp>
      <p:pic>
        <p:nvPicPr>
          <p:cNvPr id="36" name="図 35"/>
          <p:cNvPicPr>
            <a:picLocks noChangeAspect="1"/>
          </p:cNvPicPr>
          <p:nvPr/>
        </p:nvPicPr>
        <p:blipFill>
          <a:blip r:embed="rId4"/>
          <a:stretch>
            <a:fillRect/>
          </a:stretch>
        </p:blipFill>
        <p:spPr>
          <a:xfrm>
            <a:off x="6602293" y="1149850"/>
            <a:ext cx="5182366" cy="3751964"/>
          </a:xfrm>
          <a:prstGeom prst="rect">
            <a:avLst/>
          </a:prstGeom>
        </p:spPr>
      </p:pic>
      <p:sp>
        <p:nvSpPr>
          <p:cNvPr id="39" name="テキスト ボックス 38"/>
          <p:cNvSpPr txBox="1"/>
          <p:nvPr/>
        </p:nvSpPr>
        <p:spPr>
          <a:xfrm>
            <a:off x="6440043" y="576796"/>
            <a:ext cx="5344617"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②受験者登録画面を確認し、問題なければ「登録」を押し、修正があれば「戻る」を押す。</a:t>
            </a:r>
            <a:endParaRPr lang="en-US" altLang="ja-JP" sz="1050" b="1" dirty="0">
              <a:latin typeface="メイリオ" panose="020B0604030504040204" pitchFamily="50" charset="-128"/>
              <a:ea typeface="メイリオ" panose="020B0604030504040204" pitchFamily="50" charset="-128"/>
            </a:endParaRPr>
          </a:p>
        </p:txBody>
      </p:sp>
      <p:sp>
        <p:nvSpPr>
          <p:cNvPr id="49" name="角丸四角形 48"/>
          <p:cNvSpPr/>
          <p:nvPr/>
        </p:nvSpPr>
        <p:spPr>
          <a:xfrm>
            <a:off x="9589173" y="3283507"/>
            <a:ext cx="2195487" cy="79867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p:cNvSpPr txBox="1"/>
          <p:nvPr/>
        </p:nvSpPr>
        <p:spPr>
          <a:xfrm>
            <a:off x="9589172" y="3395148"/>
            <a:ext cx="2258884" cy="707886"/>
          </a:xfrm>
          <a:prstGeom prst="rect">
            <a:avLst/>
          </a:prstGeom>
          <a:noFill/>
        </p:spPr>
        <p:txBody>
          <a:bodyPr wrap="square" rtlCol="0">
            <a:spAutoFit/>
          </a:bodyPr>
          <a:lstStyle/>
          <a:p>
            <a:r>
              <a:rPr lang="ja-JP" altLang="en-US" sz="2000" b="1" u="sng" dirty="0">
                <a:solidFill>
                  <a:srgbClr val="FF0000"/>
                </a:solidFill>
                <a:latin typeface="メイリオ" panose="020B0604030504040204" pitchFamily="50" charset="-128"/>
                <a:ea typeface="メイリオ" panose="020B0604030504040204" pitchFamily="50" charset="-128"/>
              </a:rPr>
              <a:t>間違いがないか</a:t>
            </a:r>
            <a:endParaRPr lang="en-US" altLang="ja-JP" sz="2000" b="1" u="sng" dirty="0">
              <a:solidFill>
                <a:srgbClr val="FF0000"/>
              </a:solidFill>
              <a:latin typeface="メイリオ" panose="020B0604030504040204" pitchFamily="50" charset="-128"/>
              <a:ea typeface="メイリオ" panose="020B0604030504040204" pitchFamily="50" charset="-128"/>
            </a:endParaRPr>
          </a:p>
          <a:p>
            <a:r>
              <a:rPr lang="ja-JP" altLang="en-US" sz="2000" b="1" u="sng" dirty="0">
                <a:solidFill>
                  <a:srgbClr val="FF0000"/>
                </a:solidFill>
                <a:latin typeface="メイリオ" panose="020B0604030504040204" pitchFamily="50" charset="-128"/>
                <a:ea typeface="メイリオ" panose="020B0604030504040204" pitchFamily="50" charset="-128"/>
              </a:rPr>
              <a:t>必ず確認！</a:t>
            </a:r>
          </a:p>
        </p:txBody>
      </p:sp>
      <p:pic>
        <p:nvPicPr>
          <p:cNvPr id="50" name="図 49"/>
          <p:cNvPicPr>
            <a:picLocks noChangeAspect="1"/>
          </p:cNvPicPr>
          <p:nvPr/>
        </p:nvPicPr>
        <p:blipFill>
          <a:blip r:embed="rId5"/>
          <a:stretch>
            <a:fillRect/>
          </a:stretch>
        </p:blipFill>
        <p:spPr>
          <a:xfrm>
            <a:off x="6314916" y="5408100"/>
            <a:ext cx="5533141" cy="1215372"/>
          </a:xfrm>
          <a:prstGeom prst="rect">
            <a:avLst/>
          </a:prstGeom>
        </p:spPr>
      </p:pic>
      <p:sp>
        <p:nvSpPr>
          <p:cNvPr id="51" name="角丸四角形 50"/>
          <p:cNvSpPr/>
          <p:nvPr/>
        </p:nvSpPr>
        <p:spPr>
          <a:xfrm>
            <a:off x="8133713" y="6399918"/>
            <a:ext cx="1895544" cy="20421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テキスト ボックス 51"/>
          <p:cNvSpPr txBox="1"/>
          <p:nvPr/>
        </p:nvSpPr>
        <p:spPr>
          <a:xfrm>
            <a:off x="6314916" y="5125630"/>
            <a:ext cx="5344617"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③</a:t>
            </a:r>
            <a:r>
              <a:rPr lang="en-US" altLang="ja-JP" sz="1200" dirty="0">
                <a:latin typeface="メイリオ" panose="020B0604030504040204" pitchFamily="50" charset="-128"/>
                <a:ea typeface="メイリオ" panose="020B0604030504040204" pitchFamily="50" charset="-128"/>
              </a:rPr>
              <a:t>Authorization Code</a:t>
            </a:r>
            <a:r>
              <a:rPr lang="ja-JP" altLang="en-US" sz="1200" dirty="0">
                <a:latin typeface="メイリオ" panose="020B0604030504040204" pitchFamily="50" charset="-128"/>
                <a:ea typeface="メイリオ" panose="020B0604030504040204" pitchFamily="50" charset="-128"/>
              </a:rPr>
              <a:t>をメモする。</a:t>
            </a:r>
            <a:endParaRPr lang="en-US" altLang="ja-JP" sz="1050" b="1" dirty="0">
              <a:latin typeface="メイリオ" panose="020B0604030504040204" pitchFamily="50" charset="-128"/>
              <a:ea typeface="メイリオ" panose="020B0604030504040204" pitchFamily="50" charset="-128"/>
            </a:endParaRPr>
          </a:p>
        </p:txBody>
      </p:sp>
      <p:cxnSp>
        <p:nvCxnSpPr>
          <p:cNvPr id="53" name="直線矢印コネクタ 52"/>
          <p:cNvCxnSpPr>
            <a:stCxn id="54" idx="1"/>
          </p:cNvCxnSpPr>
          <p:nvPr/>
        </p:nvCxnSpPr>
        <p:spPr>
          <a:xfrm flipH="1" flipV="1">
            <a:off x="9407940" y="6639332"/>
            <a:ext cx="300858" cy="2461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9708798" y="6747003"/>
            <a:ext cx="1682436" cy="276999"/>
          </a:xfrm>
          <a:prstGeom prst="rect">
            <a:avLst/>
          </a:prstGeom>
          <a:noFill/>
        </p:spPr>
        <p:txBody>
          <a:bodyPr wrap="square" rtlCol="0">
            <a:spAutoFit/>
          </a:bodyPr>
          <a:lstStyle/>
          <a:p>
            <a:r>
              <a:rPr lang="ja-JP" altLang="en-US" sz="1200" b="1" u="sng" dirty="0">
                <a:solidFill>
                  <a:srgbClr val="FF0000"/>
                </a:solidFill>
                <a:latin typeface="メイリオ" panose="020B0604030504040204" pitchFamily="50" charset="-128"/>
                <a:ea typeface="メイリオ" panose="020B0604030504040204" pitchFamily="50" charset="-128"/>
              </a:rPr>
              <a:t>書き留める</a:t>
            </a:r>
            <a:endParaRPr lang="ja-JP" altLang="en-US" sz="1200" b="1" u="sng" dirty="0">
              <a:solidFill>
                <a:schemeClr val="accent5"/>
              </a:solidFill>
              <a:latin typeface="メイリオ" panose="020B0604030504040204" pitchFamily="50" charset="-128"/>
              <a:ea typeface="メイリオ" panose="020B0604030504040204" pitchFamily="50" charset="-128"/>
            </a:endParaRPr>
          </a:p>
        </p:txBody>
      </p:sp>
      <p:sp>
        <p:nvSpPr>
          <p:cNvPr id="47" name="角丸四角形 46"/>
          <p:cNvSpPr/>
          <p:nvPr/>
        </p:nvSpPr>
        <p:spPr>
          <a:xfrm>
            <a:off x="3263767" y="2831496"/>
            <a:ext cx="2692267" cy="827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8" name="直線矢印コネクタ 47"/>
          <p:cNvCxnSpPr/>
          <p:nvPr/>
        </p:nvCxnSpPr>
        <p:spPr>
          <a:xfrm flipH="1">
            <a:off x="2424418" y="3251577"/>
            <a:ext cx="809126" cy="8259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3288569" y="2920767"/>
            <a:ext cx="2679289" cy="738664"/>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メールアドレス、絶対に間違えないこと！必要なメールが届かなくなります！</a:t>
            </a:r>
          </a:p>
        </p:txBody>
      </p:sp>
      <p:sp>
        <p:nvSpPr>
          <p:cNvPr id="59" name="角丸四角形 58"/>
          <p:cNvSpPr/>
          <p:nvPr/>
        </p:nvSpPr>
        <p:spPr>
          <a:xfrm>
            <a:off x="3418557" y="3824198"/>
            <a:ext cx="2476374" cy="154239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0" name="直線矢印コネクタ 59"/>
          <p:cNvCxnSpPr>
            <a:stCxn id="59" idx="1"/>
          </p:cNvCxnSpPr>
          <p:nvPr/>
        </p:nvCxnSpPr>
        <p:spPr>
          <a:xfrm flipH="1">
            <a:off x="2659385" y="4595394"/>
            <a:ext cx="759172" cy="4487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63241" y="3879882"/>
            <a:ext cx="2443947" cy="1384995"/>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別紙</a:t>
            </a:r>
            <a:r>
              <a:rPr lang="en-US" altLang="ja-JP" sz="1400" b="1" dirty="0">
                <a:solidFill>
                  <a:srgbClr val="FF0000"/>
                </a:solidFill>
                <a:latin typeface="Meiryo UI" panose="020B0604030504040204" pitchFamily="50" charset="-128"/>
                <a:ea typeface="Meiryo UI" panose="020B0604030504040204" pitchFamily="50" charset="-128"/>
              </a:rPr>
              <a:t>【TOEIC</a:t>
            </a:r>
            <a:r>
              <a:rPr lang="ja-JP" altLang="en-US" sz="1400" b="1" dirty="0">
                <a:solidFill>
                  <a:srgbClr val="FF0000"/>
                </a:solidFill>
                <a:latin typeface="Meiryo UI" panose="020B0604030504040204" pitchFamily="50" charset="-128"/>
                <a:ea typeface="Meiryo UI" panose="020B0604030504040204" pitchFamily="50" charset="-128"/>
              </a:rPr>
              <a:t>オンラインテストの受験について</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で指定されている</a:t>
            </a:r>
            <a:r>
              <a:rPr lang="en-US" altLang="ja-JP" sz="1400" b="1" u="sng" dirty="0">
                <a:solidFill>
                  <a:srgbClr val="FF0000"/>
                </a:solidFill>
                <a:latin typeface="Meiryo UI" panose="020B0604030504040204" pitchFamily="50" charset="-128"/>
                <a:ea typeface="Meiryo UI" panose="020B0604030504040204" pitchFamily="50" charset="-128"/>
              </a:rPr>
              <a:t>ID</a:t>
            </a:r>
            <a:r>
              <a:rPr lang="ja-JP" altLang="en-US" sz="1400" b="1" u="sng" dirty="0">
                <a:solidFill>
                  <a:srgbClr val="FF0000"/>
                </a:solidFill>
                <a:latin typeface="Meiryo UI" panose="020B0604030504040204" pitchFamily="50" charset="-128"/>
                <a:ea typeface="Meiryo UI" panose="020B0604030504040204" pitchFamily="50" charset="-128"/>
              </a:rPr>
              <a:t>（半角</a:t>
            </a:r>
            <a:r>
              <a:rPr lang="en-US" altLang="ja-JP" sz="1400" b="1" u="sng" dirty="0">
                <a:solidFill>
                  <a:srgbClr val="FF0000"/>
                </a:solidFill>
                <a:latin typeface="Meiryo UI" panose="020B0604030504040204" pitchFamily="50" charset="-128"/>
                <a:ea typeface="Meiryo UI" panose="020B0604030504040204" pitchFamily="50" charset="-128"/>
              </a:rPr>
              <a:t>13</a:t>
            </a:r>
            <a:r>
              <a:rPr lang="ja-JP" altLang="en-US" sz="1400" b="1" u="sng" dirty="0">
                <a:solidFill>
                  <a:srgbClr val="FF0000"/>
                </a:solidFill>
                <a:latin typeface="Meiryo UI" panose="020B0604030504040204" pitchFamily="50" charset="-128"/>
                <a:ea typeface="Meiryo UI" panose="020B0604030504040204" pitchFamily="50" charset="-128"/>
              </a:rPr>
              <a:t>桁の英数字）および所属コード（半角</a:t>
            </a:r>
            <a:r>
              <a:rPr lang="en-US" altLang="ja-JP" sz="1400" b="1" u="sng" dirty="0">
                <a:solidFill>
                  <a:srgbClr val="FF0000"/>
                </a:solidFill>
                <a:latin typeface="Meiryo UI" panose="020B0604030504040204" pitchFamily="50" charset="-128"/>
                <a:ea typeface="Meiryo UI" panose="020B0604030504040204" pitchFamily="50" charset="-128"/>
              </a:rPr>
              <a:t>4</a:t>
            </a:r>
            <a:r>
              <a:rPr lang="ja-JP" altLang="en-US" sz="1400" b="1" u="sng" dirty="0">
                <a:solidFill>
                  <a:srgbClr val="FF0000"/>
                </a:solidFill>
                <a:latin typeface="Meiryo UI" panose="020B0604030504040204" pitchFamily="50" charset="-128"/>
                <a:ea typeface="Meiryo UI" panose="020B0604030504040204" pitchFamily="50" charset="-128"/>
              </a:rPr>
              <a:t>桁の数字）</a:t>
            </a:r>
            <a:r>
              <a:rPr lang="ja-JP" altLang="en-US" sz="1400" b="1" dirty="0">
                <a:solidFill>
                  <a:srgbClr val="FF0000"/>
                </a:solidFill>
                <a:latin typeface="Meiryo UI" panose="020B0604030504040204" pitchFamily="50" charset="-128"/>
                <a:ea typeface="Meiryo UI" panose="020B0604030504040204" pitchFamily="50" charset="-128"/>
              </a:rPr>
              <a:t>を入力</a:t>
            </a:r>
            <a:endParaRPr lang="en-US" altLang="ja-JP" sz="1400" b="1" dirty="0">
              <a:solidFill>
                <a:srgbClr val="FF0000"/>
              </a:solidFill>
              <a:latin typeface="Meiryo UI" panose="020B0604030504040204" pitchFamily="50" charset="-128"/>
              <a:ea typeface="Meiryo UI" panose="020B0604030504040204" pitchFamily="50" charset="-128"/>
            </a:endParaRPr>
          </a:p>
          <a:p>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アルファベットは大文字</a:t>
            </a:r>
          </a:p>
        </p:txBody>
      </p:sp>
      <p:cxnSp>
        <p:nvCxnSpPr>
          <p:cNvPr id="63" name="直線矢印コネクタ 62"/>
          <p:cNvCxnSpPr/>
          <p:nvPr/>
        </p:nvCxnSpPr>
        <p:spPr>
          <a:xfrm flipH="1">
            <a:off x="2778688" y="5060069"/>
            <a:ext cx="611338" cy="269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3860437" y="5535651"/>
            <a:ext cx="2154639" cy="95116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6" name="直線矢印コネクタ 65"/>
          <p:cNvCxnSpPr>
            <a:stCxn id="65" idx="1"/>
          </p:cNvCxnSpPr>
          <p:nvPr/>
        </p:nvCxnSpPr>
        <p:spPr>
          <a:xfrm flipH="1" flipV="1">
            <a:off x="2823782" y="5535652"/>
            <a:ext cx="1036654" cy="475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3885475" y="5599019"/>
            <a:ext cx="2419832" cy="954107"/>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パスワードは自分で作る</a:t>
            </a:r>
            <a:endParaRPr lang="en-US" altLang="ja-JP" sz="1400" b="1" u="sng" dirty="0">
              <a:solidFill>
                <a:srgbClr val="FF0000"/>
              </a:solidFill>
              <a:latin typeface="メイリオ" panose="020B0604030504040204" pitchFamily="50" charset="-128"/>
              <a:ea typeface="メイリオ" panose="020B0604030504040204" pitchFamily="50" charset="-128"/>
            </a:endParaRPr>
          </a:p>
          <a:p>
            <a:r>
              <a:rPr lang="ja-JP" altLang="en-US" sz="1400" b="1" u="sng" dirty="0">
                <a:solidFill>
                  <a:srgbClr val="FF0000"/>
                </a:solidFill>
                <a:latin typeface="メイリオ" panose="020B0604030504040204" pitchFamily="50" charset="-128"/>
                <a:ea typeface="メイリオ" panose="020B0604030504040204" pitchFamily="50" charset="-128"/>
              </a:rPr>
              <a:t>英数記号から</a:t>
            </a:r>
            <a:r>
              <a:rPr lang="en-US" altLang="ja-JP" sz="1400" b="1" u="sng" dirty="0">
                <a:solidFill>
                  <a:srgbClr val="FF0000"/>
                </a:solidFill>
                <a:latin typeface="メイリオ" panose="020B0604030504040204" pitchFamily="50" charset="-128"/>
                <a:ea typeface="メイリオ" panose="020B0604030504040204" pitchFamily="50" charset="-128"/>
              </a:rPr>
              <a:t>2</a:t>
            </a:r>
            <a:r>
              <a:rPr lang="ja-JP" altLang="en-US" sz="1400" b="1" u="sng" dirty="0">
                <a:solidFill>
                  <a:srgbClr val="FF0000"/>
                </a:solidFill>
                <a:latin typeface="メイリオ" panose="020B0604030504040204" pitchFamily="50" charset="-128"/>
                <a:ea typeface="メイリオ" panose="020B0604030504040204" pitchFamily="50" charset="-128"/>
              </a:rPr>
              <a:t>種類以上</a:t>
            </a:r>
            <a:endParaRPr lang="en-US" altLang="ja-JP" sz="1400" b="1" u="sng" dirty="0">
              <a:solidFill>
                <a:srgbClr val="FF0000"/>
              </a:solidFill>
              <a:latin typeface="メイリオ" panose="020B0604030504040204" pitchFamily="50" charset="-128"/>
              <a:ea typeface="メイリオ" panose="020B0604030504040204" pitchFamily="50" charset="-128"/>
            </a:endParaRPr>
          </a:p>
          <a:p>
            <a:r>
              <a:rPr lang="en-US" altLang="ja-JP" sz="1400" b="1" u="sng" dirty="0">
                <a:solidFill>
                  <a:srgbClr val="FF0000"/>
                </a:solidFill>
                <a:latin typeface="メイリオ" panose="020B0604030504040204" pitchFamily="50" charset="-128"/>
                <a:ea typeface="メイリオ" panose="020B0604030504040204" pitchFamily="50" charset="-128"/>
              </a:rPr>
              <a:t>8</a:t>
            </a:r>
            <a:r>
              <a:rPr lang="ja-JP" altLang="en-US" sz="1400" b="1" u="sng" dirty="0">
                <a:solidFill>
                  <a:srgbClr val="FF0000"/>
                </a:solidFill>
                <a:latin typeface="メイリオ" panose="020B0604030504040204" pitchFamily="50" charset="-128"/>
                <a:ea typeface="メイリオ" panose="020B0604030504040204" pitchFamily="50" charset="-128"/>
              </a:rPr>
              <a:t>文字～</a:t>
            </a:r>
            <a:r>
              <a:rPr lang="en-US" altLang="ja-JP" sz="1400" b="1" u="sng" dirty="0">
                <a:solidFill>
                  <a:srgbClr val="FF0000"/>
                </a:solidFill>
                <a:latin typeface="メイリオ" panose="020B0604030504040204" pitchFamily="50" charset="-128"/>
                <a:ea typeface="メイリオ" panose="020B0604030504040204" pitchFamily="50" charset="-128"/>
              </a:rPr>
              <a:t>16</a:t>
            </a:r>
            <a:r>
              <a:rPr lang="ja-JP" altLang="en-US" sz="1400" b="1" u="sng" dirty="0">
                <a:solidFill>
                  <a:srgbClr val="FF0000"/>
                </a:solidFill>
                <a:latin typeface="メイリオ" panose="020B0604030504040204" pitchFamily="50" charset="-128"/>
                <a:ea typeface="メイリオ" panose="020B0604030504040204" pitchFamily="50" charset="-128"/>
              </a:rPr>
              <a:t>文字</a:t>
            </a:r>
            <a:endParaRPr lang="en-US" altLang="ja-JP" sz="1400" b="1" u="sng" dirty="0">
              <a:solidFill>
                <a:srgbClr val="FF0000"/>
              </a:solidFill>
              <a:latin typeface="メイリオ" panose="020B0604030504040204" pitchFamily="50" charset="-128"/>
              <a:ea typeface="メイリオ" panose="020B0604030504040204" pitchFamily="50" charset="-128"/>
            </a:endParaRPr>
          </a:p>
          <a:p>
            <a:r>
              <a:rPr lang="en-US" altLang="ja-JP" sz="1400" b="1" u="sng" dirty="0">
                <a:solidFill>
                  <a:srgbClr val="FF0000"/>
                </a:solidFill>
                <a:latin typeface="メイリオ" panose="020B0604030504040204" pitchFamily="50" charset="-128"/>
                <a:ea typeface="メイリオ" panose="020B0604030504040204" pitchFamily="50" charset="-128"/>
              </a:rPr>
              <a:t>※</a:t>
            </a:r>
            <a:r>
              <a:rPr lang="ja-JP" altLang="en-US" sz="1400" b="1" u="sng" dirty="0">
                <a:solidFill>
                  <a:srgbClr val="FF0000"/>
                </a:solidFill>
                <a:latin typeface="メイリオ" panose="020B0604030504040204" pitchFamily="50" charset="-128"/>
                <a:ea typeface="メイリオ" panose="020B0604030504040204" pitchFamily="50" charset="-128"/>
              </a:rPr>
              <a:t>忘れないようメモ</a:t>
            </a:r>
          </a:p>
        </p:txBody>
      </p:sp>
      <p:sp>
        <p:nvSpPr>
          <p:cNvPr id="72" name="角丸四角形 71"/>
          <p:cNvSpPr/>
          <p:nvPr/>
        </p:nvSpPr>
        <p:spPr>
          <a:xfrm>
            <a:off x="3572638" y="6597309"/>
            <a:ext cx="2417468" cy="35662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73" name="直線矢印コネクタ 72"/>
          <p:cNvCxnSpPr>
            <a:stCxn id="72" idx="1"/>
          </p:cNvCxnSpPr>
          <p:nvPr/>
        </p:nvCxnSpPr>
        <p:spPr>
          <a:xfrm flipH="1">
            <a:off x="3210866" y="6775620"/>
            <a:ext cx="361773" cy="1688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3630718" y="6664702"/>
            <a:ext cx="2679289" cy="307777"/>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完了したら登録ボタン押す</a:t>
            </a:r>
          </a:p>
        </p:txBody>
      </p:sp>
      <p:sp>
        <p:nvSpPr>
          <p:cNvPr id="37" name="正方形/長方形 36"/>
          <p:cNvSpPr/>
          <p:nvPr/>
        </p:nvSpPr>
        <p:spPr>
          <a:xfrm>
            <a:off x="2074571" y="6837680"/>
            <a:ext cx="1058092" cy="27588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 name="スライド番号プレースホルダー 2"/>
          <p:cNvSpPr>
            <a:spLocks noGrp="1"/>
          </p:cNvSpPr>
          <p:nvPr>
            <p:ph type="sldNum" sz="quarter" idx="12"/>
          </p:nvPr>
        </p:nvSpPr>
        <p:spPr/>
        <p:txBody>
          <a:bodyPr/>
          <a:lstStyle/>
          <a:p>
            <a:fld id="{665DF255-CC12-4D72-ACDA-4CD6D6E802D2}" type="slidenum">
              <a:rPr kumimoji="1" lang="ja-JP" altLang="en-US" smtClean="0"/>
              <a:t>1</a:t>
            </a:fld>
            <a:endParaRPr kumimoji="1" lang="ja-JP" altLang="en-US" dirty="0"/>
          </a:p>
        </p:txBody>
      </p:sp>
    </p:spTree>
    <p:extLst>
      <p:ext uri="{BB962C8B-B14F-4D97-AF65-F5344CB8AC3E}">
        <p14:creationId xmlns:p14="http://schemas.microsoft.com/office/powerpoint/2010/main" val="3829701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3"/>
          <a:srcRect l="3672" t="8368" r="28235" b="45340"/>
          <a:stretch/>
        </p:blipFill>
        <p:spPr>
          <a:xfrm>
            <a:off x="373373" y="4202010"/>
            <a:ext cx="3229232" cy="2191265"/>
          </a:xfrm>
          <a:prstGeom prst="rect">
            <a:avLst/>
          </a:prstGeom>
        </p:spPr>
      </p:pic>
      <p:sp>
        <p:nvSpPr>
          <p:cNvPr id="4" name="テキスト ボックス 3"/>
          <p:cNvSpPr txBox="1"/>
          <p:nvPr/>
        </p:nvSpPr>
        <p:spPr>
          <a:xfrm>
            <a:off x="6251524" y="590739"/>
            <a:ext cx="5940477"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⑥登録内容に変更がない場合は、「アンケート回答</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試験実施」のボタンをクリック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登録内容を修正する場合は、登録情報更新をクリック</a:t>
            </a:r>
            <a:endParaRPr lang="en-US" altLang="ja-JP" sz="1200" dirty="0">
              <a:latin typeface="メイリオ" panose="020B0604030504040204" pitchFamily="50" charset="-128"/>
              <a:ea typeface="メイリオ" panose="020B0604030504040204" pitchFamily="50" charset="-128"/>
            </a:endParaRPr>
          </a:p>
          <a:p>
            <a:endParaRPr lang="en-US" altLang="ja-JP" sz="1200" b="1" u="sng" dirty="0">
              <a:solidFill>
                <a:srgbClr val="FF0000"/>
              </a:solidFill>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a:off x="6096000" y="350837"/>
            <a:ext cx="8238"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 y="849313"/>
            <a:ext cx="4076700" cy="2333896"/>
          </a:xfrm>
          <a:prstGeom prst="rect">
            <a:avLst/>
          </a:prstGeom>
        </p:spPr>
      </p:pic>
      <p:sp>
        <p:nvSpPr>
          <p:cNvPr id="11" name="AutoShape 33"/>
          <p:cNvSpPr>
            <a:spLocks noChangeArrowheads="1"/>
          </p:cNvSpPr>
          <p:nvPr/>
        </p:nvSpPr>
        <p:spPr bwMode="auto">
          <a:xfrm rot="10800000">
            <a:off x="3132184" y="2605775"/>
            <a:ext cx="842962" cy="166689"/>
          </a:xfrm>
          <a:prstGeom prst="rightArrow">
            <a:avLst>
              <a:gd name="adj1" fmla="val 50000"/>
              <a:gd name="adj2" fmla="val 266176"/>
            </a:avLst>
          </a:prstGeom>
          <a:solidFill>
            <a:srgbClr val="FF0000">
              <a:alpha val="46001"/>
            </a:srgbClr>
          </a:solidFill>
          <a:ln w="9525" algn="ctr">
            <a:noFill/>
            <a:miter lim="800000"/>
            <a:headEnd/>
            <a:tailEnd/>
          </a:ln>
          <a:effectLst/>
        </p:spPr>
        <p:txBody>
          <a:bodyPr/>
          <a:lstStyle/>
          <a:p>
            <a:endParaRPr lang="ja-JP" altLang="en-US"/>
          </a:p>
        </p:txBody>
      </p:sp>
      <p:sp>
        <p:nvSpPr>
          <p:cNvPr id="12" name="テキスト ボックス 11"/>
          <p:cNvSpPr txBox="1"/>
          <p:nvPr/>
        </p:nvSpPr>
        <p:spPr>
          <a:xfrm>
            <a:off x="233769" y="590739"/>
            <a:ext cx="5344617"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④登録したメールアドレスに届くメールを確認し、</a:t>
            </a:r>
            <a:r>
              <a:rPr lang="en-US" altLang="ja-JP" sz="1200" dirty="0">
                <a:latin typeface="メイリオ" panose="020B0604030504040204" pitchFamily="50" charset="-128"/>
                <a:ea typeface="メイリオ" panose="020B0604030504040204" pitchFamily="50" charset="-128"/>
              </a:rPr>
              <a:t>URL</a:t>
            </a:r>
            <a:r>
              <a:rPr lang="ja-JP" altLang="en-US" sz="1200" dirty="0">
                <a:latin typeface="メイリオ" panose="020B0604030504040204" pitchFamily="50" charset="-128"/>
                <a:ea typeface="メイリオ" panose="020B0604030504040204" pitchFamily="50" charset="-128"/>
              </a:rPr>
              <a:t>をクリック。</a:t>
            </a:r>
            <a:endParaRPr lang="en-US" altLang="ja-JP" sz="1050" b="1"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4025058" y="2477838"/>
            <a:ext cx="1513730" cy="36822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4067328" y="2538284"/>
            <a:ext cx="1632330" cy="307777"/>
          </a:xfrm>
          <a:prstGeom prst="rect">
            <a:avLst/>
          </a:prstGeom>
          <a:noFill/>
        </p:spPr>
        <p:txBody>
          <a:bodyPr wrap="square" rtlCol="0">
            <a:spAutoFit/>
          </a:bodyPr>
          <a:lstStyle/>
          <a:p>
            <a:r>
              <a:rPr lang="en-US" altLang="ja-JP" sz="1400" b="1" u="sng" dirty="0">
                <a:solidFill>
                  <a:srgbClr val="FF0000"/>
                </a:solidFill>
                <a:latin typeface="メイリオ" panose="020B0604030504040204" pitchFamily="50" charset="-128"/>
                <a:ea typeface="メイリオ" panose="020B0604030504040204" pitchFamily="50" charset="-128"/>
              </a:rPr>
              <a:t>URL</a:t>
            </a:r>
            <a:r>
              <a:rPr lang="ja-JP" altLang="en-US" sz="1400" b="1" u="sng" dirty="0">
                <a:solidFill>
                  <a:srgbClr val="FF0000"/>
                </a:solidFill>
                <a:latin typeface="メイリオ" panose="020B0604030504040204" pitchFamily="50" charset="-128"/>
                <a:ea typeface="メイリオ" panose="020B0604030504040204" pitchFamily="50" charset="-128"/>
              </a:rPr>
              <a:t>をクリック</a:t>
            </a:r>
          </a:p>
        </p:txBody>
      </p:sp>
      <p:sp>
        <p:nvSpPr>
          <p:cNvPr id="16" name="テキスト ボックス 15"/>
          <p:cNvSpPr txBox="1"/>
          <p:nvPr/>
        </p:nvSpPr>
        <p:spPr>
          <a:xfrm>
            <a:off x="253261" y="3687537"/>
            <a:ext cx="5344617"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⑤</a:t>
            </a:r>
            <a:r>
              <a:rPr lang="en-US" altLang="ja-JP" sz="1200" dirty="0">
                <a:latin typeface="メイリオ" panose="020B0604030504040204" pitchFamily="50" charset="-128"/>
                <a:ea typeface="メイリオ" panose="020B0604030504040204" pitchFamily="50" charset="-128"/>
              </a:rPr>
              <a:t>Authorization Code</a:t>
            </a:r>
            <a:r>
              <a:rPr lang="ja-JP" altLang="en-US" sz="1200" dirty="0">
                <a:latin typeface="メイリオ" panose="020B0604030504040204" pitchFamily="50" charset="-128"/>
                <a:ea typeface="メイリオ" panose="020B0604030504040204" pitchFamily="50" charset="-128"/>
              </a:rPr>
              <a:t>と、①で登録したパスワードを入力し、ログイン。</a:t>
            </a:r>
            <a:endParaRPr lang="en-US" altLang="ja-JP" sz="1200" dirty="0">
              <a:latin typeface="メイリオ" panose="020B0604030504040204" pitchFamily="50" charset="-128"/>
              <a:ea typeface="メイリオ" panose="020B0604030504040204" pitchFamily="50" charset="-128"/>
            </a:endParaRPr>
          </a:p>
        </p:txBody>
      </p:sp>
      <p:sp>
        <p:nvSpPr>
          <p:cNvPr id="31" name="角丸四角形 30"/>
          <p:cNvSpPr/>
          <p:nvPr/>
        </p:nvSpPr>
        <p:spPr>
          <a:xfrm>
            <a:off x="3070636" y="5693238"/>
            <a:ext cx="1714995" cy="36822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3100376" y="5753684"/>
            <a:ext cx="1849364" cy="307777"/>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パスワードを入力</a:t>
            </a:r>
          </a:p>
        </p:txBody>
      </p:sp>
      <p:cxnSp>
        <p:nvCxnSpPr>
          <p:cNvPr id="34" name="直線矢印コネクタ 33"/>
          <p:cNvCxnSpPr>
            <a:stCxn id="35" idx="1"/>
          </p:cNvCxnSpPr>
          <p:nvPr/>
        </p:nvCxnSpPr>
        <p:spPr>
          <a:xfrm flipH="1">
            <a:off x="2230592" y="5244803"/>
            <a:ext cx="332021" cy="308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2562612" y="5078387"/>
            <a:ext cx="3354296" cy="33283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p:cNvSpPr txBox="1"/>
          <p:nvPr/>
        </p:nvSpPr>
        <p:spPr>
          <a:xfrm>
            <a:off x="2649504" y="5077277"/>
            <a:ext cx="3267405" cy="369332"/>
          </a:xfrm>
          <a:prstGeom prst="rect">
            <a:avLst/>
          </a:prstGeom>
          <a:noFill/>
        </p:spPr>
        <p:txBody>
          <a:bodyPr wrap="square" rtlCol="0">
            <a:spAutoFit/>
          </a:bodyPr>
          <a:lstStyle/>
          <a:p>
            <a:r>
              <a:rPr lang="en-US" altLang="ja-JP" b="1" dirty="0">
                <a:solidFill>
                  <a:srgbClr val="FF0000"/>
                </a:solidFill>
                <a:latin typeface="メイリオ" panose="020B0604030504040204" pitchFamily="50" charset="-128"/>
                <a:ea typeface="メイリオ" panose="020B0604030504040204" pitchFamily="50" charset="-128"/>
              </a:rPr>
              <a:t>Authorization Code</a:t>
            </a:r>
            <a:r>
              <a:rPr lang="ja-JP" altLang="en-US" b="1" dirty="0">
                <a:solidFill>
                  <a:srgbClr val="FF0000"/>
                </a:solidFill>
                <a:latin typeface="メイリオ" panose="020B0604030504040204" pitchFamily="50" charset="-128"/>
                <a:ea typeface="メイリオ" panose="020B0604030504040204" pitchFamily="50" charset="-128"/>
              </a:rPr>
              <a:t>を入力</a:t>
            </a:r>
          </a:p>
        </p:txBody>
      </p:sp>
      <p:cxnSp>
        <p:nvCxnSpPr>
          <p:cNvPr id="37" name="直線矢印コネクタ 36"/>
          <p:cNvCxnSpPr/>
          <p:nvPr/>
        </p:nvCxnSpPr>
        <p:spPr>
          <a:xfrm flipH="1" flipV="1">
            <a:off x="2462201" y="5827225"/>
            <a:ext cx="589300" cy="42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5"/>
          <a:srcRect l="2990" t="8006" r="33263" b="9507"/>
          <a:stretch/>
        </p:blipFill>
        <p:spPr>
          <a:xfrm>
            <a:off x="6264916" y="1097855"/>
            <a:ext cx="3001851" cy="3695443"/>
          </a:xfrm>
          <a:prstGeom prst="rect">
            <a:avLst/>
          </a:prstGeom>
        </p:spPr>
      </p:pic>
      <p:sp>
        <p:nvSpPr>
          <p:cNvPr id="23" name="角丸四角形 22"/>
          <p:cNvSpPr/>
          <p:nvPr/>
        </p:nvSpPr>
        <p:spPr>
          <a:xfrm>
            <a:off x="6756956" y="5389327"/>
            <a:ext cx="2598968" cy="55102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4" name="直線矢印コネクタ 23"/>
          <p:cNvCxnSpPr>
            <a:stCxn id="23" idx="0"/>
          </p:cNvCxnSpPr>
          <p:nvPr/>
        </p:nvCxnSpPr>
        <p:spPr>
          <a:xfrm flipV="1">
            <a:off x="8056440" y="4821106"/>
            <a:ext cx="412764" cy="5682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803629" y="5417135"/>
            <a:ext cx="2561781" cy="523220"/>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登録情報に変更がなければ、</a:t>
            </a:r>
            <a:endParaRPr lang="en-US" altLang="ja-JP" sz="1400" b="1" u="sng" dirty="0">
              <a:solidFill>
                <a:srgbClr val="FF0000"/>
              </a:solidFill>
              <a:latin typeface="メイリオ" panose="020B0604030504040204" pitchFamily="50" charset="-128"/>
              <a:ea typeface="メイリオ" panose="020B0604030504040204" pitchFamily="50" charset="-128"/>
            </a:endParaRPr>
          </a:p>
          <a:p>
            <a:r>
              <a:rPr lang="ja-JP" altLang="en-US" sz="1400" b="1" u="sng" dirty="0">
                <a:solidFill>
                  <a:srgbClr val="FF0000"/>
                </a:solidFill>
                <a:latin typeface="メイリオ" panose="020B0604030504040204" pitchFamily="50" charset="-128"/>
                <a:ea typeface="メイリオ" panose="020B0604030504040204" pitchFamily="50" charset="-128"/>
              </a:rPr>
              <a:t>アンケート回答に進む</a:t>
            </a:r>
          </a:p>
        </p:txBody>
      </p:sp>
      <p:sp>
        <p:nvSpPr>
          <p:cNvPr id="42" name="角丸四角形吹き出し 41"/>
          <p:cNvSpPr/>
          <p:nvPr/>
        </p:nvSpPr>
        <p:spPr>
          <a:xfrm>
            <a:off x="9355925" y="1237069"/>
            <a:ext cx="2773323" cy="4590157"/>
          </a:xfrm>
          <a:prstGeom prst="wedgeRoundRectCallout">
            <a:avLst>
              <a:gd name="adj1" fmla="val -57639"/>
              <a:gd name="adj2" fmla="val 198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図 19"/>
          <p:cNvPicPr>
            <a:picLocks noChangeAspect="1"/>
          </p:cNvPicPr>
          <p:nvPr/>
        </p:nvPicPr>
        <p:blipFill rotWithShape="1">
          <a:blip r:embed="rId6" cstate="print">
            <a:extLst>
              <a:ext uri="{28A0092B-C50C-407E-A947-70E740481C1C}">
                <a14:useLocalDpi xmlns:a14="http://schemas.microsoft.com/office/drawing/2010/main" val="0"/>
              </a:ext>
            </a:extLst>
          </a:blip>
          <a:srcRect r="27964" b="-1167"/>
          <a:stretch/>
        </p:blipFill>
        <p:spPr>
          <a:xfrm>
            <a:off x="9508297" y="1714239"/>
            <a:ext cx="2310765" cy="3237469"/>
          </a:xfrm>
          <a:prstGeom prst="rect">
            <a:avLst/>
          </a:prstGeom>
        </p:spPr>
      </p:pic>
      <p:sp>
        <p:nvSpPr>
          <p:cNvPr id="46" name="テキスト ボックス 45"/>
          <p:cNvSpPr txBox="1"/>
          <p:nvPr/>
        </p:nvSpPr>
        <p:spPr>
          <a:xfrm>
            <a:off x="9618610" y="1403366"/>
            <a:ext cx="2734473"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情報登録更新（修正）画面</a:t>
            </a:r>
            <a:endParaRPr lang="en-US" altLang="ja-JP" sz="1200" b="1" dirty="0">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9658079" y="4980633"/>
            <a:ext cx="2259626"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情報の修正・入力忘れがあればここで入力のうえ、「受験者情報更新」をクリック</a:t>
            </a:r>
            <a:endParaRPr lang="en-US" altLang="ja-JP" sz="1200" b="1"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264916" y="6212599"/>
            <a:ext cx="5795633" cy="461665"/>
          </a:xfrm>
          <a:prstGeom prst="rect">
            <a:avLst/>
          </a:prstGeom>
          <a:noFill/>
        </p:spPr>
        <p:txBody>
          <a:bodyPr wrap="square" rtlCol="0">
            <a:spAutoFit/>
          </a:bodyPr>
          <a:lstStyle/>
          <a:p>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試験期間前にログインした場合、「登録情報更新」ボタンのみ表示されます。</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「アンケート回答</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試験実施」ボタンは試験期間に入ってから表示されます。</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7667881" y="4559296"/>
            <a:ext cx="1530229" cy="23400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29" name="正方形/長方形 28"/>
          <p:cNvSpPr/>
          <p:nvPr/>
        </p:nvSpPr>
        <p:spPr>
          <a:xfrm>
            <a:off x="2114551" y="5914581"/>
            <a:ext cx="838541" cy="24982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5" name="スライド番号プレースホルダー 4"/>
          <p:cNvSpPr>
            <a:spLocks noGrp="1"/>
          </p:cNvSpPr>
          <p:nvPr>
            <p:ph type="sldNum" sz="quarter" idx="12"/>
          </p:nvPr>
        </p:nvSpPr>
        <p:spPr/>
        <p:txBody>
          <a:bodyPr/>
          <a:lstStyle/>
          <a:p>
            <a:fld id="{665DF255-CC12-4D72-ACDA-4CD6D6E802D2}" type="slidenum">
              <a:rPr kumimoji="1" lang="ja-JP" altLang="en-US" smtClean="0"/>
              <a:t>2</a:t>
            </a:fld>
            <a:endParaRPr kumimoji="1" lang="ja-JP" altLang="en-US"/>
          </a:p>
        </p:txBody>
      </p:sp>
    </p:spTree>
    <p:extLst>
      <p:ext uri="{BB962C8B-B14F-4D97-AF65-F5344CB8AC3E}">
        <p14:creationId xmlns:p14="http://schemas.microsoft.com/office/powerpoint/2010/main" val="171278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633856" y="959443"/>
            <a:ext cx="4648849" cy="3677163"/>
          </a:xfrm>
          <a:prstGeom prst="rect">
            <a:avLst/>
          </a:prstGeom>
        </p:spPr>
      </p:pic>
      <p:sp>
        <p:nvSpPr>
          <p:cNvPr id="22" name="テキスト ボックス 21"/>
          <p:cNvSpPr txBox="1"/>
          <p:nvPr/>
        </p:nvSpPr>
        <p:spPr>
          <a:xfrm>
            <a:off x="6405619" y="5839075"/>
            <a:ext cx="5488957"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⑩テスト終了後、スコアが表示されるため、確認できたら画面を閉じる。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（終了直後時点では、結果のダウンロードはできません。）</a:t>
            </a:r>
            <a:endParaRPr lang="en-US" altLang="ja-JP" sz="12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6713401" y="2436146"/>
            <a:ext cx="1176504"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受験のしおり</a:t>
            </a:r>
          </a:p>
        </p:txBody>
      </p:sp>
      <p:sp>
        <p:nvSpPr>
          <p:cNvPr id="3" name="角丸四角形吹き出し 2"/>
          <p:cNvSpPr/>
          <p:nvPr/>
        </p:nvSpPr>
        <p:spPr>
          <a:xfrm>
            <a:off x="10423256" y="1246268"/>
            <a:ext cx="1716699" cy="2123719"/>
          </a:xfrm>
          <a:prstGeom prst="wedgeRoundRectCallout">
            <a:avLst>
              <a:gd name="adj1" fmla="val -121205"/>
              <a:gd name="adj2" fmla="val 10330"/>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7" name="図 36"/>
          <p:cNvPicPr>
            <a:picLocks noChangeAspect="1"/>
          </p:cNvPicPr>
          <p:nvPr/>
        </p:nvPicPr>
        <p:blipFill>
          <a:blip r:embed="rId4"/>
          <a:stretch>
            <a:fillRect/>
          </a:stretch>
        </p:blipFill>
        <p:spPr>
          <a:xfrm>
            <a:off x="10448512" y="1587870"/>
            <a:ext cx="1584008" cy="1155993"/>
          </a:xfrm>
          <a:prstGeom prst="rect">
            <a:avLst/>
          </a:prstGeom>
        </p:spPr>
      </p:pic>
      <p:sp>
        <p:nvSpPr>
          <p:cNvPr id="29" name="テキスト ボックス 28"/>
          <p:cNvSpPr txBox="1"/>
          <p:nvPr/>
        </p:nvSpPr>
        <p:spPr>
          <a:xfrm>
            <a:off x="10476696" y="2805277"/>
            <a:ext cx="1555824" cy="577081"/>
          </a:xfrm>
          <a:prstGeom prst="rect">
            <a:avLst/>
          </a:prstGeom>
          <a:noFill/>
        </p:spPr>
        <p:txBody>
          <a:bodyPr wrap="square" rtlCol="0">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事前に大学から共有</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されていない場合は</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内容を確認</a:t>
            </a:r>
          </a:p>
        </p:txBody>
      </p:sp>
      <p:sp>
        <p:nvSpPr>
          <p:cNvPr id="24" name="テキスト ボックス 23"/>
          <p:cNvSpPr txBox="1"/>
          <p:nvPr/>
        </p:nvSpPr>
        <p:spPr>
          <a:xfrm>
            <a:off x="10679960" y="1339854"/>
            <a:ext cx="1435840"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受験のしおり</a:t>
            </a:r>
          </a:p>
        </p:txBody>
      </p:sp>
      <p:sp>
        <p:nvSpPr>
          <p:cNvPr id="33" name="正方形/長方形 32"/>
          <p:cNvSpPr/>
          <p:nvPr/>
        </p:nvSpPr>
        <p:spPr>
          <a:xfrm>
            <a:off x="6906670" y="3157131"/>
            <a:ext cx="1693897" cy="27203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4" name="正方形/長方形 33"/>
          <p:cNvSpPr/>
          <p:nvPr/>
        </p:nvSpPr>
        <p:spPr>
          <a:xfrm>
            <a:off x="8600567" y="2388445"/>
            <a:ext cx="557577" cy="20531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2" name="角丸四角形吹き出し 31"/>
          <p:cNvSpPr/>
          <p:nvPr/>
        </p:nvSpPr>
        <p:spPr>
          <a:xfrm>
            <a:off x="6259752" y="4088582"/>
            <a:ext cx="3094489" cy="1685789"/>
          </a:xfrm>
          <a:prstGeom prst="wedgeRoundRectCallout">
            <a:avLst>
              <a:gd name="adj1" fmla="val -20545"/>
              <a:gd name="adj2" fmla="val -85142"/>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1" name="図 20"/>
          <p:cNvPicPr>
            <a:picLocks noChangeAspect="1"/>
          </p:cNvPicPr>
          <p:nvPr/>
        </p:nvPicPr>
        <p:blipFill>
          <a:blip r:embed="rId5"/>
          <a:stretch>
            <a:fillRect/>
          </a:stretch>
        </p:blipFill>
        <p:spPr>
          <a:xfrm>
            <a:off x="6405618" y="4228775"/>
            <a:ext cx="2854580" cy="1382128"/>
          </a:xfrm>
          <a:prstGeom prst="rect">
            <a:avLst/>
          </a:prstGeom>
        </p:spPr>
      </p:pic>
      <p:sp>
        <p:nvSpPr>
          <p:cNvPr id="30" name="右矢印 29"/>
          <p:cNvSpPr/>
          <p:nvPr/>
        </p:nvSpPr>
        <p:spPr>
          <a:xfrm rot="16200000">
            <a:off x="6985253" y="4968476"/>
            <a:ext cx="271403" cy="294425"/>
          </a:xfrm>
          <a:prstGeom prst="rightArrow">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31" name="テキスト ボックス 30"/>
          <p:cNvSpPr txBox="1"/>
          <p:nvPr/>
        </p:nvSpPr>
        <p:spPr>
          <a:xfrm>
            <a:off x="6239862" y="5251389"/>
            <a:ext cx="2630241" cy="553998"/>
          </a:xfrm>
          <a:prstGeom prst="rect">
            <a:avLst/>
          </a:prstGeom>
          <a:noFill/>
        </p:spPr>
        <p:txBody>
          <a:bodyPr wrap="square" rtlCol="0">
            <a:spAutoFit/>
          </a:bodyPr>
          <a:lstStyle/>
          <a:p>
            <a:r>
              <a:rPr lang="ja-JP" altLang="en-US" sz="1000" b="1" u="sng" dirty="0">
                <a:solidFill>
                  <a:srgbClr val="FF0000"/>
                </a:solidFill>
                <a:latin typeface="メイリオ" panose="020B0604030504040204" pitchFamily="50" charset="-128"/>
                <a:ea typeface="メイリオ" panose="020B0604030504040204" pitchFamily="50" charset="-128"/>
              </a:rPr>
              <a:t>メールに記載の</a:t>
            </a:r>
            <a:endParaRPr lang="en-US" altLang="ja-JP" sz="1000" b="1" u="sng" dirty="0">
              <a:solidFill>
                <a:srgbClr val="FF0000"/>
              </a:solidFill>
              <a:latin typeface="メイリオ" panose="020B0604030504040204" pitchFamily="50" charset="-128"/>
              <a:ea typeface="メイリオ" panose="020B0604030504040204" pitchFamily="50" charset="-128"/>
            </a:endParaRPr>
          </a:p>
          <a:p>
            <a:r>
              <a:rPr lang="en-US" altLang="ja-JP" sz="1000" b="1" u="sng" dirty="0">
                <a:solidFill>
                  <a:srgbClr val="FF0000"/>
                </a:solidFill>
                <a:latin typeface="メイリオ" panose="020B0604030504040204" pitchFamily="50" charset="-128"/>
                <a:ea typeface="メイリオ" panose="020B0604030504040204" pitchFamily="50" charset="-128"/>
              </a:rPr>
              <a:t>Authorization</a:t>
            </a:r>
            <a:r>
              <a:rPr lang="ja-JP" altLang="en-US" sz="1000" b="1" u="sng" dirty="0">
                <a:solidFill>
                  <a:srgbClr val="FF0000"/>
                </a:solidFill>
                <a:latin typeface="メイリオ" panose="020B0604030504040204" pitchFamily="50" charset="-128"/>
                <a:ea typeface="メイリオ" panose="020B0604030504040204" pitchFamily="50" charset="-128"/>
              </a:rPr>
              <a:t> </a:t>
            </a:r>
            <a:r>
              <a:rPr lang="en-US" altLang="ja-JP" sz="1000" b="1" u="sng" dirty="0">
                <a:solidFill>
                  <a:srgbClr val="FF0000"/>
                </a:solidFill>
                <a:latin typeface="メイリオ" panose="020B0604030504040204" pitchFamily="50" charset="-128"/>
                <a:ea typeface="メイリオ" panose="020B0604030504040204" pitchFamily="50" charset="-128"/>
              </a:rPr>
              <a:t>Code</a:t>
            </a:r>
          </a:p>
          <a:p>
            <a:r>
              <a:rPr lang="ja-JP" altLang="en-US" sz="1000" b="1" u="sng" dirty="0">
                <a:solidFill>
                  <a:srgbClr val="FF0000"/>
                </a:solidFill>
                <a:latin typeface="メイリオ" panose="020B0604030504040204" pitchFamily="50" charset="-128"/>
                <a:ea typeface="メイリオ" panose="020B0604030504040204" pitchFamily="50" charset="-128"/>
              </a:rPr>
              <a:t>を入力</a:t>
            </a:r>
          </a:p>
        </p:txBody>
      </p:sp>
      <p:sp>
        <p:nvSpPr>
          <p:cNvPr id="28" name="テキスト ボックス 27"/>
          <p:cNvSpPr txBox="1"/>
          <p:nvPr/>
        </p:nvSpPr>
        <p:spPr>
          <a:xfrm>
            <a:off x="7043986" y="4188113"/>
            <a:ext cx="2016138"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パソコン用テスト開始画面</a:t>
            </a:r>
          </a:p>
        </p:txBody>
      </p:sp>
      <p:sp>
        <p:nvSpPr>
          <p:cNvPr id="46" name="正方形/長方形 45"/>
          <p:cNvSpPr/>
          <p:nvPr/>
        </p:nvSpPr>
        <p:spPr>
          <a:xfrm>
            <a:off x="9520162" y="3212973"/>
            <a:ext cx="1044622" cy="27203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26" name="角丸四角形吹き出し 25"/>
          <p:cNvSpPr/>
          <p:nvPr/>
        </p:nvSpPr>
        <p:spPr>
          <a:xfrm>
            <a:off x="9519998" y="4080323"/>
            <a:ext cx="2602815" cy="1694048"/>
          </a:xfrm>
          <a:prstGeom prst="wedgeRoundRectCallout">
            <a:avLst>
              <a:gd name="adj1" fmla="val -28188"/>
              <a:gd name="adj2" fmla="val -82150"/>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t="8438" r="49708" b="60443"/>
          <a:stretch/>
        </p:blipFill>
        <p:spPr>
          <a:xfrm>
            <a:off x="10015466" y="4528159"/>
            <a:ext cx="1481389" cy="1222117"/>
          </a:xfrm>
          <a:prstGeom prst="rect">
            <a:avLst/>
          </a:prstGeom>
        </p:spPr>
      </p:pic>
      <p:sp>
        <p:nvSpPr>
          <p:cNvPr id="47" name="テキスト ボックス 46"/>
          <p:cNvSpPr txBox="1"/>
          <p:nvPr/>
        </p:nvSpPr>
        <p:spPr>
          <a:xfrm>
            <a:off x="9519998" y="4193358"/>
            <a:ext cx="2734473" cy="461665"/>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iPad</a:t>
            </a:r>
            <a:r>
              <a:rPr lang="ja-JP" altLang="en-US" sz="1200" b="1" dirty="0">
                <a:latin typeface="メイリオ" panose="020B0604030504040204" pitchFamily="50" charset="-128"/>
                <a:ea typeface="メイリオ" panose="020B0604030504040204" pitchFamily="50" charset="-128"/>
              </a:rPr>
              <a:t>用アプリインストール画面</a:t>
            </a:r>
            <a:endParaRPr lang="en-US" altLang="ja-JP" sz="12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※iPad</a:t>
            </a:r>
            <a:r>
              <a:rPr lang="ja-JP" altLang="en-US" sz="1200" b="1" dirty="0">
                <a:latin typeface="メイリオ" panose="020B0604030504040204" pitchFamily="50" charset="-128"/>
                <a:ea typeface="メイリオ" panose="020B0604030504040204" pitchFamily="50" charset="-128"/>
              </a:rPr>
              <a:t>受験の詳細は次ページに記載</a:t>
            </a:r>
            <a:endParaRPr lang="en-US" altLang="ja-JP" sz="1200" b="1" dirty="0">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6096000" y="350837"/>
            <a:ext cx="8238"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62816" y="590739"/>
            <a:ext cx="5289575"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⑦アンケートに答える。</a:t>
            </a:r>
            <a:r>
              <a:rPr lang="ja-JP" altLang="en-US" sz="1200" u="sng" dirty="0">
                <a:latin typeface="メイリオ" panose="020B0604030504040204" pitchFamily="50" charset="-128"/>
                <a:ea typeface="メイリオ" panose="020B0604030504040204" pitchFamily="50" charset="-128"/>
              </a:rPr>
              <a:t>（以下は一部分のみ抜粋）</a:t>
            </a:r>
            <a:endParaRPr lang="en-US" altLang="ja-JP" sz="1200" u="sng" dirty="0">
              <a:latin typeface="メイリオ" panose="020B0604030504040204" pitchFamily="50" charset="-128"/>
              <a:ea typeface="メイリオ" panose="020B0604030504040204" pitchFamily="50" charset="-128"/>
            </a:endParaRPr>
          </a:p>
          <a:p>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u="sng" dirty="0">
                <a:solidFill>
                  <a:srgbClr val="FF0000"/>
                </a:solidFill>
                <a:latin typeface="メイリオ" panose="020B0604030504040204" pitchFamily="50" charset="-128"/>
                <a:ea typeface="メイリオ" panose="020B0604030504040204" pitchFamily="50" charset="-128"/>
              </a:rPr>
              <a:t>アンケート内の「属性」の入力指示があれば入力</a:t>
            </a:r>
            <a:endParaRPr lang="en-US" altLang="ja-JP" sz="1200" b="1" u="sng" dirty="0">
              <a:solidFill>
                <a:srgbClr val="FF0000"/>
              </a:solidFill>
              <a:latin typeface="メイリオ" panose="020B0604030504040204" pitchFamily="50" charset="-128"/>
              <a:ea typeface="メイリオ" panose="020B0604030504040204" pitchFamily="50" charset="-128"/>
            </a:endParaRPr>
          </a:p>
          <a:p>
            <a:endParaRPr lang="en-US" altLang="ja-JP" sz="1200" b="1" u="sng" dirty="0">
              <a:solidFill>
                <a:srgbClr val="FF0000"/>
              </a:solidFill>
              <a:latin typeface="メイリオ" panose="020B0604030504040204" pitchFamily="50" charset="-128"/>
              <a:ea typeface="メイリオ" panose="020B0604030504040204" pitchFamily="50" charset="-128"/>
            </a:endParaRPr>
          </a:p>
        </p:txBody>
      </p:sp>
      <p:pic>
        <p:nvPicPr>
          <p:cNvPr id="25" name="図 24"/>
          <p:cNvPicPr>
            <a:picLocks noChangeAspect="1"/>
          </p:cNvPicPr>
          <p:nvPr/>
        </p:nvPicPr>
        <p:blipFill>
          <a:blip r:embed="rId7"/>
          <a:stretch>
            <a:fillRect/>
          </a:stretch>
        </p:blipFill>
        <p:spPr>
          <a:xfrm>
            <a:off x="918327" y="1242870"/>
            <a:ext cx="3966120" cy="2254126"/>
          </a:xfrm>
          <a:prstGeom prst="rect">
            <a:avLst/>
          </a:prstGeom>
        </p:spPr>
      </p:pic>
      <p:sp>
        <p:nvSpPr>
          <p:cNvPr id="35" name="テキスト ボックス 34"/>
          <p:cNvSpPr txBox="1"/>
          <p:nvPr/>
        </p:nvSpPr>
        <p:spPr>
          <a:xfrm>
            <a:off x="192452" y="3723224"/>
            <a:ext cx="5289575" cy="830997"/>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⑧「アンケート確認画面」の入力画面を確認。</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（以下画像は一部分のみ抜粋）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問題なければ「回答完了」、修正が必要なら「内容修正」を押す。</a:t>
            </a:r>
            <a:endParaRPr lang="en-US" altLang="ja-JP" sz="1200" dirty="0">
              <a:latin typeface="メイリオ" panose="020B0604030504040204" pitchFamily="50" charset="-128"/>
              <a:ea typeface="メイリオ" panose="020B0604030504040204" pitchFamily="50" charset="-128"/>
            </a:endParaRPr>
          </a:p>
          <a:p>
            <a:endParaRPr lang="ja-JP" altLang="en-US" sz="1200" b="1" u="sng" dirty="0">
              <a:solidFill>
                <a:srgbClr val="FF0000"/>
              </a:solidFill>
              <a:latin typeface="メイリオ" panose="020B0604030504040204" pitchFamily="50" charset="-128"/>
              <a:ea typeface="メイリオ" panose="020B0604030504040204" pitchFamily="50" charset="-128"/>
            </a:endParaRPr>
          </a:p>
        </p:txBody>
      </p:sp>
      <p:pic>
        <p:nvPicPr>
          <p:cNvPr id="36" name="図 35"/>
          <p:cNvPicPr>
            <a:picLocks noChangeAspect="1"/>
          </p:cNvPicPr>
          <p:nvPr/>
        </p:nvPicPr>
        <p:blipFill>
          <a:blip r:embed="rId8"/>
          <a:stretch>
            <a:fillRect/>
          </a:stretch>
        </p:blipFill>
        <p:spPr>
          <a:xfrm>
            <a:off x="989514" y="5467800"/>
            <a:ext cx="3952345" cy="1600584"/>
          </a:xfrm>
          <a:prstGeom prst="rect">
            <a:avLst/>
          </a:prstGeom>
        </p:spPr>
      </p:pic>
      <p:pic>
        <p:nvPicPr>
          <p:cNvPr id="38" name="図 37"/>
          <p:cNvPicPr>
            <a:picLocks noChangeAspect="1"/>
          </p:cNvPicPr>
          <p:nvPr/>
        </p:nvPicPr>
        <p:blipFill>
          <a:blip r:embed="rId9"/>
          <a:stretch>
            <a:fillRect/>
          </a:stretch>
        </p:blipFill>
        <p:spPr>
          <a:xfrm>
            <a:off x="989514" y="4437853"/>
            <a:ext cx="3944281" cy="957237"/>
          </a:xfrm>
          <a:prstGeom prst="rect">
            <a:avLst/>
          </a:prstGeom>
        </p:spPr>
      </p:pic>
      <p:cxnSp>
        <p:nvCxnSpPr>
          <p:cNvPr id="39" name="直線矢印コネクタ 38"/>
          <p:cNvCxnSpPr>
            <a:stCxn id="40" idx="1"/>
            <a:endCxn id="48" idx="3"/>
          </p:cNvCxnSpPr>
          <p:nvPr/>
        </p:nvCxnSpPr>
        <p:spPr>
          <a:xfrm flipH="1">
            <a:off x="9331477" y="6716525"/>
            <a:ext cx="332021" cy="303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9663498" y="6334427"/>
            <a:ext cx="2459315" cy="76419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テキスト ボックス 40"/>
          <p:cNvSpPr txBox="1"/>
          <p:nvPr/>
        </p:nvSpPr>
        <p:spPr>
          <a:xfrm>
            <a:off x="9812409" y="6372949"/>
            <a:ext cx="2495908" cy="769441"/>
          </a:xfrm>
          <a:prstGeom prst="rect">
            <a:avLst/>
          </a:prstGeom>
          <a:noFill/>
        </p:spPr>
        <p:txBody>
          <a:bodyPr wrap="square" rtlCol="0">
            <a:spAutoFit/>
          </a:bodyPr>
          <a:lstStyle/>
          <a:p>
            <a:r>
              <a:rPr lang="ja-JP" altLang="en-US" sz="1100" b="1" dirty="0">
                <a:solidFill>
                  <a:srgbClr val="FF0000"/>
                </a:solidFill>
                <a:latin typeface="メイリオ" panose="020B0604030504040204" pitchFamily="50" charset="-128"/>
                <a:ea typeface="メイリオ" panose="020B0604030504040204" pitchFamily="50" charset="-128"/>
              </a:rPr>
              <a:t>画面を閉じる前に、スコアが表示</a:t>
            </a:r>
            <a:endParaRPr lang="en-US" altLang="ja-JP" sz="1100" b="1" dirty="0">
              <a:solidFill>
                <a:srgbClr val="FF0000"/>
              </a:solidFill>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されたことを必ず確認！</a:t>
            </a:r>
            <a:endParaRPr lang="en-US" altLang="ja-JP" sz="1100" b="1" dirty="0">
              <a:solidFill>
                <a:srgbClr val="FF0000"/>
              </a:solidFill>
              <a:latin typeface="メイリオ" panose="020B0604030504040204" pitchFamily="50" charset="-128"/>
              <a:ea typeface="メイリオ" panose="020B0604030504040204" pitchFamily="50" charset="-128"/>
            </a:endParaRPr>
          </a:p>
          <a:p>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スコア表示前に閉じると正常に</a:t>
            </a:r>
            <a:endParaRPr lang="en-US" altLang="ja-JP" sz="1100" b="1" dirty="0">
              <a:solidFill>
                <a:srgbClr val="FF0000"/>
              </a:solidFill>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結果登録されません。</a:t>
            </a:r>
          </a:p>
        </p:txBody>
      </p:sp>
      <p:sp>
        <p:nvSpPr>
          <p:cNvPr id="42" name="テキスト ボックス 41"/>
          <p:cNvSpPr txBox="1"/>
          <p:nvPr/>
        </p:nvSpPr>
        <p:spPr>
          <a:xfrm>
            <a:off x="6633856" y="394460"/>
            <a:ext cx="5289575"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⑨受験のしおりを確認の上、受験する。</a:t>
            </a:r>
          </a:p>
          <a:p>
            <a:r>
              <a:rPr lang="ja-JP" altLang="en-US" sz="1200" dirty="0">
                <a:latin typeface="メイリオ" panose="020B0604030504040204" pitchFamily="50" charset="-128"/>
                <a:ea typeface="メイリオ" panose="020B0604030504040204" pitchFamily="50" charset="-128"/>
              </a:rPr>
              <a:t>■パソコンで受験する場合（</a:t>
            </a:r>
            <a:r>
              <a:rPr lang="ja-JP" altLang="en-US" sz="1200" dirty="0">
                <a:solidFill>
                  <a:srgbClr val="FF0000"/>
                </a:solidFill>
                <a:latin typeface="メイリオ" panose="020B0604030504040204" pitchFamily="50" charset="-128"/>
                <a:ea typeface="メイリオ" panose="020B0604030504040204" pitchFamily="50" charset="-128"/>
              </a:rPr>
              <a:t>推奨</a:t>
            </a:r>
            <a:r>
              <a:rPr lang="ja-JP" altLang="en-US" sz="1200" dirty="0">
                <a:latin typeface="メイリオ" panose="020B0604030504040204" pitchFamily="50" charset="-128"/>
                <a:ea typeface="メイリオ" panose="020B0604030504040204" pitchFamily="50" charset="-128"/>
              </a:rPr>
              <a:t>）：「受験する」ボタンから受験する。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iPad</a:t>
            </a:r>
            <a:r>
              <a:rPr lang="ja-JP" altLang="en-US" sz="1200" dirty="0">
                <a:latin typeface="メイリオ" panose="020B0604030504040204" pitchFamily="50" charset="-128"/>
                <a:ea typeface="メイリオ" panose="020B0604030504040204" pitchFamily="50" charset="-128"/>
              </a:rPr>
              <a:t>で受験する場合：専用アプリをインストールのうえ、受験する。</a:t>
            </a:r>
          </a:p>
        </p:txBody>
      </p:sp>
      <p:sp>
        <p:nvSpPr>
          <p:cNvPr id="43" name="正方形/長方形 42"/>
          <p:cNvSpPr/>
          <p:nvPr/>
        </p:nvSpPr>
        <p:spPr>
          <a:xfrm>
            <a:off x="2432608" y="3234300"/>
            <a:ext cx="882093" cy="27588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44" name="正方形/長方形 43"/>
          <p:cNvSpPr/>
          <p:nvPr/>
        </p:nvSpPr>
        <p:spPr>
          <a:xfrm>
            <a:off x="2928572" y="6822743"/>
            <a:ext cx="882093" cy="27588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pic>
        <p:nvPicPr>
          <p:cNvPr id="48" name="図 47"/>
          <p:cNvPicPr>
            <a:picLocks noChangeAspect="1"/>
          </p:cNvPicPr>
          <p:nvPr/>
        </p:nvPicPr>
        <p:blipFill rotWithShape="1">
          <a:blip r:embed="rId10"/>
          <a:srcRect l="17429" t="23961" r="22355" b="39547"/>
          <a:stretch/>
        </p:blipFill>
        <p:spPr>
          <a:xfrm>
            <a:off x="6633856" y="6305852"/>
            <a:ext cx="2697621" cy="882094"/>
          </a:xfrm>
          <a:prstGeom prst="rect">
            <a:avLst/>
          </a:prstGeom>
        </p:spPr>
      </p:pic>
      <p:sp>
        <p:nvSpPr>
          <p:cNvPr id="6" name="スライド番号プレースホルダー 5"/>
          <p:cNvSpPr>
            <a:spLocks noGrp="1"/>
          </p:cNvSpPr>
          <p:nvPr>
            <p:ph type="sldNum" sz="quarter" idx="12"/>
          </p:nvPr>
        </p:nvSpPr>
        <p:spPr/>
        <p:txBody>
          <a:bodyPr/>
          <a:lstStyle/>
          <a:p>
            <a:fld id="{665DF255-CC12-4D72-ACDA-4CD6D6E802D2}" type="slidenum">
              <a:rPr kumimoji="1" lang="ja-JP" altLang="en-US" smtClean="0"/>
              <a:t>3</a:t>
            </a:fld>
            <a:endParaRPr kumimoji="1" lang="ja-JP" altLang="en-US"/>
          </a:p>
        </p:txBody>
      </p:sp>
    </p:spTree>
    <p:extLst>
      <p:ext uri="{BB962C8B-B14F-4D97-AF65-F5344CB8AC3E}">
        <p14:creationId xmlns:p14="http://schemas.microsoft.com/office/powerpoint/2010/main" val="164871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121150" y="550023"/>
            <a:ext cx="305865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iPad</a:t>
            </a:r>
            <a:r>
              <a:rPr lang="ja-JP" altLang="en-US" b="1" dirty="0" err="1">
                <a:latin typeface="メイリオ" panose="020B0604030504040204" pitchFamily="50" charset="-128"/>
                <a:ea typeface="メイリオ" panose="020B0604030504040204" pitchFamily="50" charset="-128"/>
              </a:rPr>
              <a:t>での</a:t>
            </a:r>
            <a:r>
              <a:rPr lang="ja-JP" altLang="en-US" b="1" dirty="0">
                <a:latin typeface="メイリオ" panose="020B0604030504040204" pitchFamily="50" charset="-128"/>
                <a:ea typeface="メイリオ" panose="020B0604030504040204" pitchFamily="50" charset="-128"/>
              </a:rPr>
              <a:t>受験手順</a:t>
            </a:r>
          </a:p>
        </p:txBody>
      </p:sp>
      <p:cxnSp>
        <p:nvCxnSpPr>
          <p:cNvPr id="41" name="直線コネクタ 40"/>
          <p:cNvCxnSpPr/>
          <p:nvPr/>
        </p:nvCxnSpPr>
        <p:spPr>
          <a:xfrm>
            <a:off x="6096000" y="350837"/>
            <a:ext cx="8238"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0" y="919356"/>
            <a:ext cx="5993931" cy="5454537"/>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142" y="424387"/>
            <a:ext cx="5988908" cy="1717785"/>
          </a:xfrm>
          <a:prstGeom prst="rect">
            <a:avLst/>
          </a:prstGeom>
        </p:spPr>
      </p:pic>
      <p:sp>
        <p:nvSpPr>
          <p:cNvPr id="42" name="テキスト ボックス 41"/>
          <p:cNvSpPr txBox="1"/>
          <p:nvPr/>
        </p:nvSpPr>
        <p:spPr>
          <a:xfrm>
            <a:off x="6145428" y="2464770"/>
            <a:ext cx="6068630" cy="4154984"/>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◆受験にあたっての注意事項</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本手順は、必ず本資料①～⑨の受験者情報登録・アンケート回答終了後に実施してください。</a:t>
            </a: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1</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トラブル発生による中断、再開</a:t>
            </a:r>
          </a:p>
          <a:p>
            <a:r>
              <a:rPr lang="ja-JP" altLang="en-US" sz="1200" dirty="0">
                <a:latin typeface="Meiryo UI" panose="020B0604030504040204" pitchFamily="50" charset="-128"/>
                <a:ea typeface="Meiryo UI" panose="020B0604030504040204" pitchFamily="50" charset="-128"/>
              </a:rPr>
              <a:t>受験中にタブレットの不具合などトラブルが発生した場合は、一旦アプリを閉じて受験を中断してください。</a:t>
            </a:r>
          </a:p>
          <a:p>
            <a:r>
              <a:rPr lang="ja-JP" altLang="en-US" sz="1200" dirty="0">
                <a:latin typeface="Meiryo UI" panose="020B0604030504040204" pitchFamily="50" charset="-128"/>
                <a:ea typeface="Meiryo UI" panose="020B0604030504040204" pitchFamily="50" charset="-128"/>
              </a:rPr>
              <a:t>その後、受験を開始した手順と同様にアプリを開き、</a:t>
            </a:r>
            <a:r>
              <a:rPr lang="en-US" altLang="ja-JP" sz="1200" dirty="0">
                <a:latin typeface="Meiryo UI" panose="020B0604030504040204" pitchFamily="50" charset="-128"/>
                <a:ea typeface="Meiryo UI" panose="020B0604030504040204" pitchFamily="50" charset="-128"/>
              </a:rPr>
              <a:t>Authorization Code</a:t>
            </a:r>
            <a:r>
              <a:rPr lang="ja-JP" altLang="en-US" sz="1200" dirty="0">
                <a:latin typeface="Meiryo UI" panose="020B0604030504040204" pitchFamily="50" charset="-128"/>
                <a:ea typeface="Meiryo UI" panose="020B0604030504040204" pitchFamily="50" charset="-128"/>
              </a:rPr>
              <a:t>を入力してログインすると、“</a:t>
            </a:r>
            <a:r>
              <a:rPr lang="en-US" altLang="ja-JP" sz="1200" dirty="0">
                <a:latin typeface="Meiryo UI" panose="020B0604030504040204" pitchFamily="50" charset="-128"/>
                <a:ea typeface="Meiryo UI" panose="020B0604030504040204" pitchFamily="50" charset="-128"/>
              </a:rPr>
              <a:t>Resume Test”</a:t>
            </a:r>
            <a:r>
              <a:rPr lang="ja-JP" altLang="en-US" sz="1200" dirty="0">
                <a:latin typeface="Meiryo UI" panose="020B0604030504040204" pitchFamily="50" charset="-128"/>
                <a:ea typeface="Meiryo UI" panose="020B0604030504040204" pitchFamily="50" charset="-128"/>
              </a:rPr>
              <a:t>ボタンが表示されます。</a:t>
            </a: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Resume Test”</a:t>
            </a:r>
            <a:r>
              <a:rPr lang="ja-JP" altLang="en-US" sz="1200" dirty="0">
                <a:latin typeface="Meiryo UI" panose="020B0604030504040204" pitchFamily="50" charset="-128"/>
                <a:ea typeface="Meiryo UI" panose="020B0604030504040204" pitchFamily="50" charset="-128"/>
              </a:rPr>
              <a:t>ボタンを押下することで、中断したところからのテスト再開が可能です。</a:t>
            </a:r>
            <a:endParaRPr lang="en-US" altLang="ja-JP" sz="1200" dirty="0">
              <a:solidFill>
                <a:srgbClr val="FF0000"/>
              </a:solidFill>
              <a:latin typeface="Meiryo UI" panose="020B0604030504040204" pitchFamily="50" charset="-128"/>
              <a:ea typeface="Meiryo UI" panose="020B0604030504040204" pitchFamily="50" charset="-128"/>
            </a:endParaRPr>
          </a:p>
          <a:p>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ホームボタン等を押してもアプリを閉じることができません。タブレット自体を強制終了する必要があります。タブレットの強制終了の仕方につきましてはホームボタンと電源ボタンの同時長押しが一般的ですが、タブレットのモデルによっても異なりますので詳細は</a:t>
            </a:r>
            <a:r>
              <a:rPr lang="en-US" altLang="ja-JP" sz="1200" dirty="0">
                <a:solidFill>
                  <a:srgbClr val="FF0000"/>
                </a:solidFill>
                <a:latin typeface="Meiryo UI" panose="020B0604030504040204" pitchFamily="50" charset="-128"/>
                <a:ea typeface="Meiryo UI" panose="020B0604030504040204" pitchFamily="50" charset="-128"/>
              </a:rPr>
              <a:t>Apple</a:t>
            </a:r>
            <a:r>
              <a:rPr lang="ja-JP" altLang="en-US" sz="1200" dirty="0">
                <a:solidFill>
                  <a:srgbClr val="FF0000"/>
                </a:solidFill>
                <a:latin typeface="Meiryo UI" panose="020B0604030504040204" pitchFamily="50" charset="-128"/>
                <a:ea typeface="Meiryo UI" panose="020B0604030504040204" pitchFamily="50" charset="-128"/>
              </a:rPr>
              <a:t>のサイトをご確認ください。</a:t>
            </a: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試験時間を満了したもの（タイマーのカウントダウンがゼロになったもの）および“</a:t>
            </a:r>
            <a:r>
              <a:rPr lang="en-US" altLang="ja-JP" sz="1200" dirty="0">
                <a:latin typeface="Meiryo UI" panose="020B0604030504040204" pitchFamily="50" charset="-128"/>
                <a:ea typeface="Meiryo UI" panose="020B0604030504040204" pitchFamily="50" charset="-128"/>
              </a:rPr>
              <a:t>Finish Test”</a:t>
            </a:r>
            <a:r>
              <a:rPr lang="ja-JP" altLang="en-US" sz="1200" dirty="0" err="1">
                <a:latin typeface="Meiryo UI" panose="020B0604030504040204" pitchFamily="50" charset="-128"/>
                <a:ea typeface="Meiryo UI" panose="020B0604030504040204" pitchFamily="50" charset="-128"/>
              </a:rPr>
              <a:t>を押</a:t>
            </a:r>
            <a:r>
              <a:rPr lang="ja-JP" altLang="en-US" sz="1200" dirty="0">
                <a:latin typeface="Meiryo UI" panose="020B0604030504040204" pitchFamily="50" charset="-128"/>
                <a:ea typeface="Meiryo UI" panose="020B0604030504040204" pitchFamily="50" charset="-128"/>
              </a:rPr>
              <a:t>下したものを試験終了とみなします。</a:t>
            </a:r>
          </a:p>
          <a:p>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スコア表示画面まで進まずにブラウザを閉じた場合、採点されませんのでご注意ください。</a:t>
            </a:r>
            <a:endParaRPr lang="en-US" altLang="ja-JP" sz="1200" dirty="0">
              <a:solidFill>
                <a:srgbClr val="FF0000"/>
              </a:solidFill>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3.</a:t>
            </a:r>
            <a:r>
              <a:rPr lang="en-US" altLang="ja-JP" sz="1200" dirty="0">
                <a:solidFill>
                  <a:srgbClr val="FF0000"/>
                </a:solidFill>
                <a:latin typeface="Meiryo UI" panose="020B0604030504040204" pitchFamily="50" charset="-128"/>
                <a:ea typeface="Meiryo UI" panose="020B0604030504040204" pitchFamily="50" charset="-128"/>
              </a:rPr>
              <a:t>iPhone</a:t>
            </a:r>
            <a:r>
              <a:rPr lang="ja-JP" altLang="en-US" sz="1200" dirty="0" err="1">
                <a:solidFill>
                  <a:srgbClr val="FF0000"/>
                </a:solidFill>
                <a:latin typeface="Meiryo UI" panose="020B0604030504040204" pitchFamily="50" charset="-128"/>
                <a:ea typeface="Meiryo UI" panose="020B0604030504040204" pitchFamily="50" charset="-128"/>
              </a:rPr>
              <a:t>での</a:t>
            </a:r>
            <a:r>
              <a:rPr lang="ja-JP" altLang="en-US" sz="1200" dirty="0">
                <a:solidFill>
                  <a:srgbClr val="FF0000"/>
                </a:solidFill>
                <a:latin typeface="Meiryo UI" panose="020B0604030504040204" pitchFamily="50" charset="-128"/>
                <a:ea typeface="Meiryo UI" panose="020B0604030504040204" pitchFamily="50" charset="-128"/>
              </a:rPr>
              <a:t>受験はできません。</a:t>
            </a:r>
            <a:r>
              <a:rPr lang="en-US" altLang="ja-JP" sz="1200" dirty="0">
                <a:latin typeface="Meiryo UI" panose="020B0604030504040204" pitchFamily="50" charset="-128"/>
                <a:ea typeface="Meiryo UI" panose="020B0604030504040204" pitchFamily="50" charset="-128"/>
              </a:rPr>
              <a:t>iPhone</a:t>
            </a:r>
            <a:r>
              <a:rPr lang="ja-JP" altLang="en-US" sz="1200" dirty="0">
                <a:latin typeface="Meiryo UI" panose="020B0604030504040204" pitchFamily="50" charset="-128"/>
                <a:ea typeface="Meiryo UI" panose="020B0604030504040204" pitchFamily="50" charset="-128"/>
              </a:rPr>
              <a:t>で受験者サイトの　　　　　　　　を押してもアプリのインストール自体ができない仕組みになっています。</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iPhone</a:t>
            </a:r>
            <a:r>
              <a:rPr lang="ja-JP" altLang="en-US" sz="1200" dirty="0">
                <a:latin typeface="Meiryo UI" panose="020B0604030504040204" pitchFamily="50" charset="-128"/>
                <a:ea typeface="Meiryo UI" panose="020B0604030504040204" pitchFamily="50" charset="-128"/>
              </a:rPr>
              <a:t>上の</a:t>
            </a:r>
            <a:r>
              <a:rPr lang="en-US" altLang="ja-JP" sz="1200" dirty="0">
                <a:latin typeface="Meiryo UI" panose="020B0604030504040204" pitchFamily="50" charset="-128"/>
                <a:ea typeface="Meiryo UI" panose="020B0604030504040204" pitchFamily="50" charset="-128"/>
              </a:rPr>
              <a:t>App store</a:t>
            </a:r>
            <a:r>
              <a:rPr lang="ja-JP" altLang="en-US" sz="1200" dirty="0">
                <a:latin typeface="Meiryo UI" panose="020B0604030504040204" pitchFamily="50" charset="-128"/>
                <a:ea typeface="Meiryo UI" panose="020B0604030504040204" pitchFamily="50" charset="-128"/>
              </a:rPr>
              <a:t>の検索結果にも出てきません。</a:t>
            </a:r>
            <a:endParaRPr lang="en-US" altLang="ja-JP" sz="1200"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◆その他受験に関する詳細につきましては別途受験のしおりを参照ください。</a:t>
            </a:r>
            <a:endParaRPr lang="en-US" altLang="ja-JP" sz="12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4"/>
          <a:stretch>
            <a:fillRect/>
          </a:stretch>
        </p:blipFill>
        <p:spPr>
          <a:xfrm>
            <a:off x="9821439" y="5551115"/>
            <a:ext cx="821127" cy="341086"/>
          </a:xfrm>
          <a:prstGeom prst="rect">
            <a:avLst/>
          </a:prstGeom>
        </p:spPr>
      </p:pic>
      <p:cxnSp>
        <p:nvCxnSpPr>
          <p:cNvPr id="10" name="直線コネクタ 9"/>
          <p:cNvCxnSpPr/>
          <p:nvPr/>
        </p:nvCxnSpPr>
        <p:spPr>
          <a:xfrm>
            <a:off x="70405" y="6358926"/>
            <a:ext cx="5933661" cy="0"/>
          </a:xfrm>
          <a:prstGeom prst="line">
            <a:avLst/>
          </a:prstGeom>
        </p:spPr>
        <p:style>
          <a:lnRef idx="1">
            <a:schemeClr val="dk1"/>
          </a:lnRef>
          <a:fillRef idx="0">
            <a:schemeClr val="dk1"/>
          </a:fillRef>
          <a:effectRef idx="0">
            <a:schemeClr val="dk1"/>
          </a:effectRef>
          <a:fontRef idx="minor">
            <a:schemeClr val="tx1"/>
          </a:fontRef>
        </p:style>
      </p:cxnSp>
      <p:sp>
        <p:nvSpPr>
          <p:cNvPr id="3" name="スライド番号プレースホルダー 2"/>
          <p:cNvSpPr>
            <a:spLocks noGrp="1"/>
          </p:cNvSpPr>
          <p:nvPr>
            <p:ph type="sldNum" sz="quarter" idx="12"/>
          </p:nvPr>
        </p:nvSpPr>
        <p:spPr/>
        <p:txBody>
          <a:bodyPr/>
          <a:lstStyle/>
          <a:p>
            <a:fld id="{665DF255-CC12-4D72-ACDA-4CD6D6E802D2}" type="slidenum">
              <a:rPr kumimoji="1" lang="ja-JP" altLang="en-US" smtClean="0"/>
              <a:t>4</a:t>
            </a:fld>
            <a:endParaRPr kumimoji="1" lang="ja-JP" altLang="en-US"/>
          </a:p>
        </p:txBody>
      </p:sp>
    </p:spTree>
    <p:extLst>
      <p:ext uri="{BB962C8B-B14F-4D97-AF65-F5344CB8AC3E}">
        <p14:creationId xmlns:p14="http://schemas.microsoft.com/office/powerpoint/2010/main" val="190719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6096000" y="350837"/>
            <a:ext cx="8238"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3"/>
          <a:stretch>
            <a:fillRect/>
          </a:stretch>
        </p:blipFill>
        <p:spPr>
          <a:xfrm>
            <a:off x="396931" y="2109729"/>
            <a:ext cx="2572798" cy="3259502"/>
          </a:xfrm>
          <a:prstGeom prst="rect">
            <a:avLst/>
          </a:prstGeom>
        </p:spPr>
      </p:pic>
      <p:sp>
        <p:nvSpPr>
          <p:cNvPr id="6" name="テキスト ボックス 5"/>
          <p:cNvSpPr txBox="1"/>
          <p:nvPr/>
        </p:nvSpPr>
        <p:spPr>
          <a:xfrm>
            <a:off x="233769" y="516985"/>
            <a:ext cx="5344617"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試験期間終了後の結果確認方法</a:t>
            </a:r>
            <a:endParaRPr lang="en-US" altLang="ja-JP" b="1"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11407" y="886317"/>
            <a:ext cx="5344617" cy="1408078"/>
          </a:xfrm>
          <a:prstGeom prst="rect">
            <a:avLst/>
          </a:prstGeom>
          <a:noFill/>
        </p:spPr>
        <p:txBody>
          <a:bodyPr wrap="square" rtlCol="0">
            <a:spAutoFit/>
          </a:bodyPr>
          <a:lstStyle/>
          <a:p>
            <a:pPr>
              <a:lnSpc>
                <a:spcPts val="1500"/>
              </a:lnSpc>
            </a:pPr>
            <a:r>
              <a:rPr lang="ja-JP" altLang="en-US" sz="1050" dirty="0">
                <a:latin typeface="メイリオ" panose="020B0604030504040204" pitchFamily="50" charset="-128"/>
                <a:ea typeface="メイリオ" panose="020B0604030504040204" pitchFamily="50" charset="-128"/>
              </a:rPr>
              <a:t>①テスト結果取得通知メールを確認してください。</a:t>
            </a:r>
            <a:endParaRPr lang="en-US" altLang="ja-JP" sz="1050" dirty="0">
              <a:latin typeface="メイリオ" panose="020B0604030504040204" pitchFamily="50" charset="-128"/>
              <a:ea typeface="メイリオ" panose="020B0604030504040204" pitchFamily="50" charset="-128"/>
            </a:endParaRPr>
          </a:p>
          <a:p>
            <a:pPr>
              <a:lnSpc>
                <a:spcPts val="1500"/>
              </a:lnSpc>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テスト結果取得通知メールは、試験期間終了日を含む</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営業日以内に配信されます。</a:t>
            </a:r>
            <a:endParaRPr lang="en-US" altLang="ja-JP" sz="1050" dirty="0">
              <a:latin typeface="メイリオ" panose="020B0604030504040204" pitchFamily="50" charset="-128"/>
              <a:ea typeface="メイリオ" panose="020B0604030504040204" pitchFamily="50" charset="-128"/>
            </a:endParaRPr>
          </a:p>
          <a:p>
            <a:pPr>
              <a:lnSpc>
                <a:spcPts val="1500"/>
              </a:lnSpc>
            </a:pPr>
            <a:r>
              <a:rPr lang="en-US" altLang="ja-JP" sz="1050"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テスト受験直後に結果ダウンロードはできませんので、テスト結果取得通知メール</a:t>
            </a:r>
            <a:endParaRPr lang="en-US" altLang="ja-JP" sz="1050" b="1" dirty="0">
              <a:solidFill>
                <a:srgbClr val="FF0000"/>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rgbClr val="FF0000"/>
                </a:solidFill>
                <a:latin typeface="メイリオ" panose="020B0604030504040204" pitchFamily="50" charset="-128"/>
                <a:ea typeface="メイリオ" panose="020B0604030504040204" pitchFamily="50" charset="-128"/>
              </a:rPr>
              <a:t>　をお待ちください。</a:t>
            </a:r>
            <a:endParaRPr lang="en-US" altLang="ja-JP" sz="1050" b="1" dirty="0">
              <a:solidFill>
                <a:srgbClr val="FF0000"/>
              </a:solidFill>
              <a:latin typeface="メイリオ" panose="020B0604030504040204" pitchFamily="50" charset="-128"/>
              <a:ea typeface="メイリオ" panose="020B0604030504040204" pitchFamily="50" charset="-128"/>
            </a:endParaRPr>
          </a:p>
          <a:p>
            <a:pPr>
              <a:lnSpc>
                <a:spcPts val="1500"/>
              </a:lnSpc>
            </a:pP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テスト結果は、通知メールに記載の結果確認期間が過ぎると確認及び再発行はでき</a:t>
            </a:r>
            <a:endParaRPr lang="en-US" altLang="ja-JP" sz="1050" b="1" dirty="0">
              <a:solidFill>
                <a:srgbClr val="FF0000"/>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rgbClr val="FF0000"/>
                </a:solidFill>
                <a:latin typeface="メイリオ" panose="020B0604030504040204" pitchFamily="50" charset="-128"/>
                <a:ea typeface="メイリオ" panose="020B0604030504040204" pitchFamily="50" charset="-128"/>
              </a:rPr>
              <a:t>　なくなります。必ず、それまでにアクセスして結果を確認してください。</a:t>
            </a:r>
            <a:endParaRPr lang="en-US" altLang="ja-JP" sz="1050" b="1" dirty="0">
              <a:solidFill>
                <a:srgbClr val="FF0000"/>
              </a:solidFill>
              <a:latin typeface="メイリオ" panose="020B0604030504040204" pitchFamily="50" charset="-128"/>
              <a:ea typeface="メイリオ" panose="020B0604030504040204" pitchFamily="50" charset="-128"/>
            </a:endParaRPr>
          </a:p>
          <a:p>
            <a:endParaRPr lang="en-US" altLang="ja-JP" sz="1050" b="1" dirty="0">
              <a:solidFill>
                <a:srgbClr val="FF0000"/>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4"/>
          <a:srcRect l="6797" t="8616" r="8109" b="46455"/>
          <a:stretch/>
        </p:blipFill>
        <p:spPr>
          <a:xfrm>
            <a:off x="374646" y="5144611"/>
            <a:ext cx="4123885" cy="2009458"/>
          </a:xfrm>
          <a:prstGeom prst="rect">
            <a:avLst/>
          </a:prstGeom>
          <a:ln>
            <a:solidFill>
              <a:schemeClr val="tx1"/>
            </a:solidFill>
          </a:ln>
        </p:spPr>
      </p:pic>
      <p:pic>
        <p:nvPicPr>
          <p:cNvPr id="14" name="図 13"/>
          <p:cNvPicPr>
            <a:picLocks noChangeAspect="1"/>
          </p:cNvPicPr>
          <p:nvPr/>
        </p:nvPicPr>
        <p:blipFill rotWithShape="1">
          <a:blip r:embed="rId5"/>
          <a:srcRect l="7789" t="19757" r="9073" b="5093"/>
          <a:stretch/>
        </p:blipFill>
        <p:spPr>
          <a:xfrm>
            <a:off x="6458179" y="873327"/>
            <a:ext cx="3409542" cy="2634870"/>
          </a:xfrm>
          <a:prstGeom prst="rect">
            <a:avLst/>
          </a:prstGeom>
          <a:ln>
            <a:solidFill>
              <a:schemeClr val="tx1"/>
            </a:solidFill>
          </a:ln>
        </p:spPr>
      </p:pic>
      <p:pic>
        <p:nvPicPr>
          <p:cNvPr id="12" name="図 11"/>
          <p:cNvPicPr>
            <a:picLocks noChangeAspect="1"/>
          </p:cNvPicPr>
          <p:nvPr/>
        </p:nvPicPr>
        <p:blipFill rotWithShape="1">
          <a:blip r:embed="rId6"/>
          <a:srcRect l="6836" t="8124" r="7959" b="17280"/>
          <a:stretch/>
        </p:blipFill>
        <p:spPr>
          <a:xfrm>
            <a:off x="6387507" y="4206897"/>
            <a:ext cx="3535760" cy="2835263"/>
          </a:xfrm>
          <a:prstGeom prst="rect">
            <a:avLst/>
          </a:prstGeom>
          <a:ln>
            <a:solidFill>
              <a:schemeClr val="tx1"/>
            </a:solidFill>
          </a:ln>
        </p:spPr>
      </p:pic>
      <p:cxnSp>
        <p:nvCxnSpPr>
          <p:cNvPr id="16" name="直線矢印コネクタ 15"/>
          <p:cNvCxnSpPr>
            <a:stCxn id="17" idx="1"/>
          </p:cNvCxnSpPr>
          <p:nvPr/>
        </p:nvCxnSpPr>
        <p:spPr>
          <a:xfrm flipH="1">
            <a:off x="1892069" y="6157620"/>
            <a:ext cx="332021" cy="308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224089" y="5991204"/>
            <a:ext cx="3354296" cy="33283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2310981" y="5990094"/>
            <a:ext cx="3267405" cy="369332"/>
          </a:xfrm>
          <a:prstGeom prst="rect">
            <a:avLst/>
          </a:prstGeom>
          <a:noFill/>
        </p:spPr>
        <p:txBody>
          <a:bodyPr wrap="square" rtlCol="0">
            <a:spAutoFit/>
          </a:bodyPr>
          <a:lstStyle/>
          <a:p>
            <a:r>
              <a:rPr lang="en-US" altLang="ja-JP" b="1" dirty="0">
                <a:solidFill>
                  <a:srgbClr val="FF0000"/>
                </a:solidFill>
                <a:latin typeface="メイリオ" panose="020B0604030504040204" pitchFamily="50" charset="-128"/>
                <a:ea typeface="メイリオ" panose="020B0604030504040204" pitchFamily="50" charset="-128"/>
              </a:rPr>
              <a:t>Authorization Code</a:t>
            </a:r>
            <a:r>
              <a:rPr lang="ja-JP" altLang="en-US" b="1" dirty="0">
                <a:solidFill>
                  <a:srgbClr val="FF0000"/>
                </a:solidFill>
                <a:latin typeface="メイリオ" panose="020B0604030504040204" pitchFamily="50" charset="-128"/>
                <a:ea typeface="メイリオ" panose="020B0604030504040204" pitchFamily="50" charset="-128"/>
              </a:rPr>
              <a:t>を入力</a:t>
            </a:r>
          </a:p>
        </p:txBody>
      </p:sp>
      <p:sp>
        <p:nvSpPr>
          <p:cNvPr id="19" name="AutoShape 33"/>
          <p:cNvSpPr>
            <a:spLocks noChangeArrowheads="1"/>
          </p:cNvSpPr>
          <p:nvPr/>
        </p:nvSpPr>
        <p:spPr bwMode="auto">
          <a:xfrm rot="10800000">
            <a:off x="3237838" y="3158303"/>
            <a:ext cx="842962" cy="166689"/>
          </a:xfrm>
          <a:prstGeom prst="rightArrow">
            <a:avLst>
              <a:gd name="adj1" fmla="val 50000"/>
              <a:gd name="adj2" fmla="val 266176"/>
            </a:avLst>
          </a:prstGeom>
          <a:solidFill>
            <a:srgbClr val="FF0000">
              <a:alpha val="46001"/>
            </a:srgbClr>
          </a:solidFill>
          <a:ln w="9525" algn="ctr">
            <a:noFill/>
            <a:miter lim="800000"/>
            <a:headEnd/>
            <a:tailEnd/>
          </a:ln>
          <a:effectLst/>
        </p:spPr>
        <p:txBody>
          <a:bodyPr/>
          <a:lstStyle/>
          <a:p>
            <a:endParaRPr lang="ja-JP" altLang="en-US"/>
          </a:p>
        </p:txBody>
      </p:sp>
      <p:sp>
        <p:nvSpPr>
          <p:cNvPr id="20" name="角丸四角形 19"/>
          <p:cNvSpPr/>
          <p:nvPr/>
        </p:nvSpPr>
        <p:spPr>
          <a:xfrm>
            <a:off x="4130712" y="3038992"/>
            <a:ext cx="1513730" cy="36822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4172982" y="3099438"/>
            <a:ext cx="1632330" cy="307777"/>
          </a:xfrm>
          <a:prstGeom prst="rect">
            <a:avLst/>
          </a:prstGeom>
          <a:noFill/>
        </p:spPr>
        <p:txBody>
          <a:bodyPr wrap="square" rtlCol="0">
            <a:spAutoFit/>
          </a:bodyPr>
          <a:lstStyle/>
          <a:p>
            <a:r>
              <a:rPr lang="en-US" altLang="ja-JP" sz="1400" b="1" u="sng" dirty="0">
                <a:solidFill>
                  <a:srgbClr val="FF0000"/>
                </a:solidFill>
                <a:latin typeface="メイリオ" panose="020B0604030504040204" pitchFamily="50" charset="-128"/>
                <a:ea typeface="メイリオ" panose="020B0604030504040204" pitchFamily="50" charset="-128"/>
              </a:rPr>
              <a:t>URL</a:t>
            </a:r>
            <a:r>
              <a:rPr lang="ja-JP" altLang="en-US" sz="1400" b="1" u="sng" dirty="0">
                <a:solidFill>
                  <a:srgbClr val="FF0000"/>
                </a:solidFill>
                <a:latin typeface="メイリオ" panose="020B0604030504040204" pitchFamily="50" charset="-128"/>
                <a:ea typeface="メイリオ" panose="020B0604030504040204" pitchFamily="50" charset="-128"/>
              </a:rPr>
              <a:t>をクリック</a:t>
            </a:r>
          </a:p>
        </p:txBody>
      </p:sp>
      <p:sp>
        <p:nvSpPr>
          <p:cNvPr id="22" name="角丸四角形 21"/>
          <p:cNvSpPr/>
          <p:nvPr/>
        </p:nvSpPr>
        <p:spPr>
          <a:xfrm>
            <a:off x="3308799" y="6591386"/>
            <a:ext cx="1714995" cy="36822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3338539" y="6651832"/>
            <a:ext cx="1849364" cy="307777"/>
          </a:xfrm>
          <a:prstGeom prst="rect">
            <a:avLst/>
          </a:prstGeom>
          <a:noFill/>
        </p:spPr>
        <p:txBody>
          <a:bodyPr wrap="square" rtlCol="0">
            <a:spAutoFit/>
          </a:bodyPr>
          <a:lstStyle/>
          <a:p>
            <a:r>
              <a:rPr lang="ja-JP" altLang="en-US" sz="1400" b="1" u="sng" dirty="0">
                <a:solidFill>
                  <a:srgbClr val="FF0000"/>
                </a:solidFill>
                <a:latin typeface="メイリオ" panose="020B0604030504040204" pitchFamily="50" charset="-128"/>
                <a:ea typeface="メイリオ" panose="020B0604030504040204" pitchFamily="50" charset="-128"/>
              </a:rPr>
              <a:t>パスワードを入力</a:t>
            </a:r>
          </a:p>
        </p:txBody>
      </p:sp>
      <p:cxnSp>
        <p:nvCxnSpPr>
          <p:cNvPr id="24" name="直線矢印コネクタ 23"/>
          <p:cNvCxnSpPr/>
          <p:nvPr/>
        </p:nvCxnSpPr>
        <p:spPr>
          <a:xfrm flipH="1" flipV="1">
            <a:off x="2700364" y="6725373"/>
            <a:ext cx="589300" cy="42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387508" y="619411"/>
            <a:ext cx="5344617"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②テスト結果確認を押す。</a:t>
            </a:r>
            <a:endParaRPr lang="en-US" altLang="ja-JP" sz="1050"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387507" y="3637312"/>
            <a:ext cx="5624213" cy="415498"/>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③テスト結果印刷を押すと、右側の</a:t>
            </a:r>
            <a:r>
              <a:rPr lang="en-US" altLang="ja-JP" sz="1050" dirty="0">
                <a:latin typeface="メイリオ" panose="020B0604030504040204" pitchFamily="50" charset="-128"/>
                <a:ea typeface="メイリオ" panose="020B0604030504040204" pitchFamily="50" charset="-128"/>
              </a:rPr>
              <a:t>PDF</a:t>
            </a:r>
            <a:r>
              <a:rPr lang="ja-JP" altLang="en-US" sz="1050" dirty="0">
                <a:latin typeface="メイリオ" panose="020B0604030504040204" pitchFamily="50" charset="-128"/>
                <a:ea typeface="メイリオ" panose="020B0604030504040204" pitchFamily="50" charset="-128"/>
              </a:rPr>
              <a:t>が表示され、</a:t>
            </a:r>
            <a:r>
              <a:rPr lang="ja-JP" altLang="en-US" sz="1050" b="1" dirty="0">
                <a:solidFill>
                  <a:srgbClr val="FF0000"/>
                </a:solidFill>
                <a:latin typeface="メイリオ" panose="020B0604030504040204" pitchFamily="50" charset="-128"/>
                <a:ea typeface="メイリオ" panose="020B0604030504040204" pitchFamily="50" charset="-128"/>
              </a:rPr>
              <a:t>ファイルの保存や印刷ができます。</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確認期間は</a:t>
            </a:r>
            <a:r>
              <a:rPr lang="en-US" altLang="ja-JP" sz="1050" b="1" dirty="0">
                <a:solidFill>
                  <a:srgbClr val="FF0000"/>
                </a:solidFill>
                <a:latin typeface="メイリオ" panose="020B0604030504040204" pitchFamily="50" charset="-128"/>
                <a:ea typeface="メイリオ" panose="020B0604030504040204" pitchFamily="50" charset="-128"/>
              </a:rPr>
              <a:t>1</a:t>
            </a:r>
            <a:r>
              <a:rPr lang="ja-JP" altLang="en-US" sz="1050" b="1" dirty="0">
                <a:solidFill>
                  <a:srgbClr val="FF0000"/>
                </a:solidFill>
                <a:latin typeface="メイリオ" panose="020B0604030504040204" pitchFamily="50" charset="-128"/>
                <a:ea typeface="メイリオ" panose="020B0604030504040204" pitchFamily="50" charset="-128"/>
              </a:rPr>
              <a:t>か月余りですので注意してください。</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9589" y="4205031"/>
            <a:ext cx="1912131" cy="2749793"/>
          </a:xfrm>
          <a:prstGeom prst="rect">
            <a:avLst/>
          </a:prstGeom>
        </p:spPr>
      </p:pic>
      <p:sp>
        <p:nvSpPr>
          <p:cNvPr id="27" name="正方形/長方形 26"/>
          <p:cNvSpPr/>
          <p:nvPr/>
        </p:nvSpPr>
        <p:spPr>
          <a:xfrm>
            <a:off x="7579602" y="3322637"/>
            <a:ext cx="1173873" cy="23763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28" name="正方形/長方形 27"/>
          <p:cNvSpPr/>
          <p:nvPr/>
        </p:nvSpPr>
        <p:spPr>
          <a:xfrm>
            <a:off x="7791451" y="6804527"/>
            <a:ext cx="702430" cy="23763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29" name="正方形/長方形 28"/>
          <p:cNvSpPr/>
          <p:nvPr/>
        </p:nvSpPr>
        <p:spPr>
          <a:xfrm>
            <a:off x="2016381" y="6896050"/>
            <a:ext cx="796896" cy="23763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9" name="スライド番号プレースホルダー 8"/>
          <p:cNvSpPr>
            <a:spLocks noGrp="1"/>
          </p:cNvSpPr>
          <p:nvPr>
            <p:ph type="sldNum" sz="quarter" idx="12"/>
          </p:nvPr>
        </p:nvSpPr>
        <p:spPr/>
        <p:txBody>
          <a:bodyPr/>
          <a:lstStyle/>
          <a:p>
            <a:fld id="{665DF255-CC12-4D72-ACDA-4CD6D6E802D2}" type="slidenum">
              <a:rPr kumimoji="1" lang="ja-JP" altLang="en-US" smtClean="0"/>
              <a:t>5</a:t>
            </a:fld>
            <a:endParaRPr kumimoji="1" lang="ja-JP" altLang="en-US"/>
          </a:p>
        </p:txBody>
      </p:sp>
    </p:spTree>
    <p:extLst>
      <p:ext uri="{BB962C8B-B14F-4D97-AF65-F5344CB8AC3E}">
        <p14:creationId xmlns:p14="http://schemas.microsoft.com/office/powerpoint/2010/main" val="379685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5949760" y="350837"/>
            <a:ext cx="19995" cy="6798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30818" y="391429"/>
            <a:ext cx="5344617" cy="461665"/>
          </a:xfrm>
          <a:prstGeom prst="rect">
            <a:avLst/>
          </a:prstGeom>
          <a:noFill/>
        </p:spPr>
        <p:txBody>
          <a:bodyPr wrap="square" rtlCol="0">
            <a:spAutoFit/>
          </a:bodyPr>
          <a:lstStyle/>
          <a:p>
            <a:pPr algn="ctr"/>
            <a:r>
              <a:rPr lang="ja-JP" altLang="en-US" sz="2400" b="1" u="sng" dirty="0">
                <a:latin typeface="メイリオ" panose="020B0604030504040204" pitchFamily="50" charset="-128"/>
                <a:ea typeface="メイリオ" panose="020B0604030504040204" pitchFamily="50" charset="-128"/>
              </a:rPr>
              <a:t>よくあるご質問（</a:t>
            </a:r>
            <a:r>
              <a:rPr lang="en-US" altLang="ja-JP" sz="2400" b="1" u="sng" dirty="0">
                <a:latin typeface="メイリオ" panose="020B0604030504040204" pitchFamily="50" charset="-128"/>
                <a:ea typeface="メイリオ" panose="020B0604030504040204" pitchFamily="50" charset="-128"/>
              </a:rPr>
              <a:t>FAQ)</a:t>
            </a:r>
          </a:p>
        </p:txBody>
      </p:sp>
      <p:sp>
        <p:nvSpPr>
          <p:cNvPr id="6" name="テキスト ボックス 5"/>
          <p:cNvSpPr txBox="1"/>
          <p:nvPr/>
        </p:nvSpPr>
        <p:spPr>
          <a:xfrm>
            <a:off x="200662" y="1507400"/>
            <a:ext cx="5599211" cy="830997"/>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テストを開始したが、音が出ない。進まない。</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以下の動作環境内で受験しているか確認してください。</a:t>
            </a:r>
            <a:r>
              <a:rPr lang="ja-JP" altLang="en-US" sz="1200" b="1" dirty="0">
                <a:solidFill>
                  <a:srgbClr val="FF0000"/>
                </a:solidFill>
                <a:latin typeface="メイリオ" panose="020B0604030504040204" pitchFamily="50" charset="-128"/>
                <a:ea typeface="メイリオ" panose="020B0604030504040204" pitchFamily="50" charset="-128"/>
              </a:rPr>
              <a:t>音が出ないまま進む</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などの不具合があれば、ブラウザを閉じて再ログインしてください。</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中断した場所から再スタートします。</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rotWithShape="1">
          <a:blip r:embed="rId3"/>
          <a:srcRect t="7407" r="117" b="22487"/>
          <a:stretch/>
        </p:blipFill>
        <p:spPr>
          <a:xfrm>
            <a:off x="33298" y="2601515"/>
            <a:ext cx="5878026" cy="1405028"/>
          </a:xfrm>
          <a:prstGeom prst="rect">
            <a:avLst/>
          </a:prstGeom>
        </p:spPr>
      </p:pic>
      <p:sp>
        <p:nvSpPr>
          <p:cNvPr id="8" name="テキスト ボックス 7"/>
          <p:cNvSpPr txBox="1"/>
          <p:nvPr/>
        </p:nvSpPr>
        <p:spPr>
          <a:xfrm>
            <a:off x="171814" y="822682"/>
            <a:ext cx="5591271"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メールが届かない。</a:t>
            </a:r>
            <a:endParaRPr lang="en-US" altLang="ja-JP" sz="1200" b="1" dirty="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迷惑メールフォルダ等、メイン以外のフォルダに配信されていないか確認してください。配信されていない場合は大学の事務課に</a:t>
            </a:r>
            <a:r>
              <a:rPr lang="ja-JP" altLang="en-US" sz="1200" b="1" dirty="0">
                <a:latin typeface="メイリオ" panose="020B0604030504040204" pitchFamily="50" charset="-128"/>
                <a:ea typeface="メイリオ" panose="020B0604030504040204" pitchFamily="50" charset="-128"/>
              </a:rPr>
              <a:t>お問い合わせください。</a:t>
            </a:r>
            <a:endParaRPr lang="en-US" altLang="ja-JP" sz="1200" b="1" u="sng"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122028" y="1958899"/>
            <a:ext cx="6087897" cy="461665"/>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「非</a:t>
            </a:r>
            <a:r>
              <a:rPr lang="en-US" altLang="ja-JP" sz="1200" b="1" dirty="0">
                <a:latin typeface="メイリオ" panose="020B0604030504040204" pitchFamily="50" charset="-128"/>
                <a:ea typeface="メイリオ" panose="020B0604030504040204" pitchFamily="50" charset="-128"/>
              </a:rPr>
              <a:t>SSL</a:t>
            </a:r>
            <a:r>
              <a:rPr lang="ja-JP" altLang="en-US" sz="1200" b="1" dirty="0" err="1">
                <a:latin typeface="メイリオ" panose="020B0604030504040204" pitchFamily="50" charset="-128"/>
                <a:ea typeface="メイリオ" panose="020B0604030504040204" pitchFamily="50" charset="-128"/>
              </a:rPr>
              <a:t>での</a:t>
            </a:r>
            <a:r>
              <a:rPr lang="ja-JP" altLang="en-US" sz="1200" b="1" dirty="0">
                <a:latin typeface="メイリオ" panose="020B0604030504040204" pitchFamily="50" charset="-128"/>
                <a:ea typeface="メイリオ" panose="020B0604030504040204" pitchFamily="50" charset="-128"/>
              </a:rPr>
              <a:t>接続は許可されていません」というエラーが表示されている。</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受験のしおりの最終ページを参照し、パソコンを調整してください。</a:t>
            </a:r>
            <a:endParaRPr lang="en-US" altLang="ja-JP" sz="1200"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220643" y="2526710"/>
            <a:ext cx="5953423"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試験中に画面が動かなくなった。</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ブラウザを閉じ、メールに届いた</a:t>
            </a:r>
            <a:r>
              <a:rPr lang="en-US" altLang="ja-JP" sz="1200" b="1" dirty="0">
                <a:latin typeface="メイリオ" panose="020B0604030504040204" pitchFamily="50" charset="-128"/>
                <a:ea typeface="メイリオ" panose="020B0604030504040204" pitchFamily="50" charset="-128"/>
              </a:rPr>
              <a:t>URL</a:t>
            </a:r>
            <a:r>
              <a:rPr lang="ja-JP" altLang="en-US" sz="1200" b="1" dirty="0">
                <a:latin typeface="メイリオ" panose="020B0604030504040204" pitchFamily="50" charset="-128"/>
                <a:ea typeface="メイリオ" panose="020B0604030504040204" pitchFamily="50" charset="-128"/>
              </a:rPr>
              <a:t>から再度</a:t>
            </a:r>
            <a:r>
              <a:rPr lang="en-US" altLang="ja-JP" sz="1200" b="1" dirty="0">
                <a:latin typeface="メイリオ" panose="020B0604030504040204" pitchFamily="50" charset="-128"/>
                <a:ea typeface="メイリオ" panose="020B0604030504040204" pitchFamily="50" charset="-128"/>
              </a:rPr>
              <a:t>Authorization</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Code</a:t>
            </a:r>
            <a:r>
              <a:rPr lang="ja-JP" altLang="en-US" sz="1200" b="1" dirty="0">
                <a:latin typeface="メイリオ" panose="020B0604030504040204" pitchFamily="50" charset="-128"/>
                <a:ea typeface="メイリオ" panose="020B0604030504040204" pitchFamily="50" charset="-128"/>
              </a:rPr>
              <a:t>を入力して再開してください。中断した場所から再スタートします。</a:t>
            </a:r>
            <a:endParaRPr lang="en-US" altLang="ja-JP" sz="1200"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220643" y="3248030"/>
            <a:ext cx="6061003" cy="461665"/>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reading</a:t>
            </a:r>
            <a:r>
              <a:rPr lang="ja-JP" altLang="en-US" sz="1200" b="1" dirty="0">
                <a:latin typeface="メイリオ" panose="020B0604030504040204" pitchFamily="50" charset="-128"/>
                <a:ea typeface="メイリオ" panose="020B0604030504040204" pitchFamily="50" charset="-128"/>
              </a:rPr>
              <a:t>パートで前の問題に戻りたいが「</a:t>
            </a:r>
            <a:r>
              <a:rPr lang="en-US" altLang="ja-JP" sz="1200" b="1" dirty="0">
                <a:latin typeface="メイリオ" panose="020B0604030504040204" pitchFamily="50" charset="-128"/>
                <a:ea typeface="メイリオ" panose="020B0604030504040204" pitchFamily="50" charset="-128"/>
              </a:rPr>
              <a:t>Back</a:t>
            </a:r>
            <a:r>
              <a:rPr lang="ja-JP" altLang="en-US" sz="1200" b="1" dirty="0">
                <a:latin typeface="メイリオ" panose="020B0604030504040204" pitchFamily="50" charset="-128"/>
                <a:ea typeface="メイリオ" panose="020B0604030504040204" pitchFamily="50" charset="-128"/>
              </a:rPr>
              <a:t>」ボタンが見当たらない。</a:t>
            </a:r>
            <a:endParaRPr lang="en-US" altLang="ja-JP" sz="12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Review</a:t>
            </a:r>
            <a:r>
              <a:rPr lang="ja-JP" altLang="en-US" sz="1200" b="1" dirty="0">
                <a:latin typeface="メイリオ" panose="020B0604030504040204" pitchFamily="50" charset="-128"/>
                <a:ea typeface="メイリオ" panose="020B0604030504040204" pitchFamily="50" charset="-128"/>
              </a:rPr>
              <a:t>ボタンから戻ってください。</a:t>
            </a:r>
            <a:endParaRPr lang="en-US" altLang="ja-JP" sz="1200" b="1"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4"/>
          <a:stretch>
            <a:fillRect/>
          </a:stretch>
        </p:blipFill>
        <p:spPr>
          <a:xfrm>
            <a:off x="3057764" y="3707403"/>
            <a:ext cx="243987" cy="250490"/>
          </a:xfrm>
          <a:prstGeom prst="rect">
            <a:avLst/>
          </a:prstGeom>
        </p:spPr>
      </p:pic>
      <p:pic>
        <p:nvPicPr>
          <p:cNvPr id="30" name="図 29"/>
          <p:cNvPicPr>
            <a:picLocks noChangeAspect="1"/>
          </p:cNvPicPr>
          <p:nvPr/>
        </p:nvPicPr>
        <p:blipFill rotWithShape="1">
          <a:blip r:embed="rId5"/>
          <a:srcRect l="14072" t="-12879" r="13895" b="-5182"/>
          <a:stretch/>
        </p:blipFill>
        <p:spPr>
          <a:xfrm>
            <a:off x="3071879" y="2857548"/>
            <a:ext cx="229138" cy="234466"/>
          </a:xfrm>
          <a:prstGeom prst="rect">
            <a:avLst/>
          </a:prstGeom>
        </p:spPr>
      </p:pic>
      <p:pic>
        <p:nvPicPr>
          <p:cNvPr id="31" name="図 30"/>
          <p:cNvPicPr>
            <a:picLocks noChangeAspect="1"/>
          </p:cNvPicPr>
          <p:nvPr/>
        </p:nvPicPr>
        <p:blipFill>
          <a:blip r:embed="rId6"/>
          <a:stretch>
            <a:fillRect/>
          </a:stretch>
        </p:blipFill>
        <p:spPr>
          <a:xfrm>
            <a:off x="3097055" y="3273797"/>
            <a:ext cx="195765" cy="172395"/>
          </a:xfrm>
          <a:prstGeom prst="rect">
            <a:avLst/>
          </a:prstGeom>
        </p:spPr>
      </p:pic>
      <p:pic>
        <p:nvPicPr>
          <p:cNvPr id="32" name="図 31"/>
          <p:cNvPicPr>
            <a:picLocks noChangeAspect="1"/>
          </p:cNvPicPr>
          <p:nvPr/>
        </p:nvPicPr>
        <p:blipFill>
          <a:blip r:embed="rId7"/>
          <a:stretch>
            <a:fillRect/>
          </a:stretch>
        </p:blipFill>
        <p:spPr>
          <a:xfrm>
            <a:off x="3100017" y="3074843"/>
            <a:ext cx="199174" cy="192928"/>
          </a:xfrm>
          <a:prstGeom prst="rect">
            <a:avLst/>
          </a:prstGeom>
        </p:spPr>
      </p:pic>
      <p:pic>
        <p:nvPicPr>
          <p:cNvPr id="34" name="図 33"/>
          <p:cNvPicPr>
            <a:picLocks noChangeAspect="1"/>
          </p:cNvPicPr>
          <p:nvPr/>
        </p:nvPicPr>
        <p:blipFill>
          <a:blip r:embed="rId8"/>
          <a:stretch>
            <a:fillRect/>
          </a:stretch>
        </p:blipFill>
        <p:spPr>
          <a:xfrm>
            <a:off x="2874414" y="3267771"/>
            <a:ext cx="209198" cy="180441"/>
          </a:xfrm>
          <a:prstGeom prst="rect">
            <a:avLst/>
          </a:prstGeom>
        </p:spPr>
      </p:pic>
      <p:sp>
        <p:nvSpPr>
          <p:cNvPr id="35" name="テキスト ボックス 34"/>
          <p:cNvSpPr txBox="1"/>
          <p:nvPr/>
        </p:nvSpPr>
        <p:spPr>
          <a:xfrm>
            <a:off x="7895152" y="387651"/>
            <a:ext cx="3592153" cy="276999"/>
          </a:xfrm>
          <a:prstGeom prst="rect">
            <a:avLst/>
          </a:prstGeom>
          <a:noFill/>
        </p:spPr>
        <p:txBody>
          <a:bodyPr wrap="square" rtlCol="0">
            <a:spAutoFit/>
          </a:bodyPr>
          <a:lstStyle/>
          <a:p>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u="sng" dirty="0">
                <a:solidFill>
                  <a:srgbClr val="FF0000"/>
                </a:solidFill>
                <a:latin typeface="メイリオ" panose="020B0604030504040204" pitchFamily="50" charset="-128"/>
                <a:ea typeface="メイリオ" panose="020B0604030504040204" pitchFamily="50" charset="-128"/>
              </a:rPr>
              <a:t>スマートフォンには対応していません。</a:t>
            </a:r>
            <a:endParaRPr lang="en-US" altLang="ja-JP" sz="1200" b="1" u="sng"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62394" y="2333560"/>
            <a:ext cx="5908312"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動作環境（パソコン）</a:t>
            </a:r>
            <a:r>
              <a:rPr lang="en-US" altLang="ja-JP" sz="1400" b="1" dirty="0">
                <a:latin typeface="メイリオ" panose="020B0604030504040204" pitchFamily="50" charset="-128"/>
                <a:ea typeface="メイリオ" panose="020B0604030504040204" pitchFamily="50" charset="-128"/>
              </a:rPr>
              <a:t>】</a:t>
            </a:r>
          </a:p>
        </p:txBody>
      </p:sp>
      <p:sp>
        <p:nvSpPr>
          <p:cNvPr id="42" name="テキスト ボックス 41"/>
          <p:cNvSpPr txBox="1"/>
          <p:nvPr/>
        </p:nvSpPr>
        <p:spPr>
          <a:xfrm>
            <a:off x="5997385" y="376100"/>
            <a:ext cx="5908312"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動作環境（</a:t>
            </a:r>
            <a:r>
              <a:rPr lang="en-US" altLang="ja-JP" sz="1400" b="1" dirty="0">
                <a:latin typeface="メイリオ" panose="020B0604030504040204" pitchFamily="50" charset="-128"/>
                <a:ea typeface="メイリオ" panose="020B0604030504040204" pitchFamily="50" charset="-128"/>
              </a:rPr>
              <a:t>iPad</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6430" y="638401"/>
            <a:ext cx="4090945" cy="1150178"/>
          </a:xfrm>
          <a:prstGeom prst="rect">
            <a:avLst/>
          </a:prstGeom>
        </p:spPr>
      </p:pic>
      <p:sp>
        <p:nvSpPr>
          <p:cNvPr id="41" name="テキスト ボックス 40"/>
          <p:cNvSpPr txBox="1"/>
          <p:nvPr/>
        </p:nvSpPr>
        <p:spPr>
          <a:xfrm>
            <a:off x="6220643" y="3841766"/>
            <a:ext cx="5767196" cy="120032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試験を完了したかどうかわからず不安。</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最後にスコアが出たら試験は完了です。心配であれば、再度ログインしてください。「</a:t>
            </a:r>
            <a:r>
              <a:rPr lang="en-US" altLang="ja-JP" sz="1200" b="1" dirty="0">
                <a:latin typeface="メイリオ" panose="020B0604030504040204" pitchFamily="50" charset="-128"/>
                <a:ea typeface="メイリオ" panose="020B0604030504040204" pitchFamily="50" charset="-128"/>
              </a:rPr>
              <a:t>Completed</a:t>
            </a:r>
            <a:r>
              <a:rPr lang="ja-JP" altLang="en-US" sz="1200" b="1" dirty="0">
                <a:latin typeface="メイリオ" panose="020B0604030504040204" pitchFamily="50" charset="-128"/>
                <a:ea typeface="メイリオ" panose="020B0604030504040204" pitchFamily="50" charset="-128"/>
              </a:rPr>
              <a:t>」との表記が出れば完了しています。</a:t>
            </a:r>
            <a:endParaRPr lang="en-US" altLang="ja-JP" sz="1200" b="1" dirty="0">
              <a:latin typeface="メイリオ" panose="020B0604030504040204" pitchFamily="50" charset="-128"/>
              <a:ea typeface="メイリオ" panose="020B0604030504040204" pitchFamily="50" charset="-128"/>
            </a:endParaRPr>
          </a:p>
          <a:p>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u="sng" dirty="0">
                <a:solidFill>
                  <a:srgbClr val="FF0000"/>
                </a:solidFill>
                <a:latin typeface="メイリオ" panose="020B0604030504040204" pitchFamily="50" charset="-128"/>
                <a:ea typeface="メイリオ" panose="020B0604030504040204" pitchFamily="50" charset="-128"/>
              </a:rPr>
              <a:t>スコアが出る前にブラウザを閉じると、試験未完了（未受験扱い）となるため注意！！</a:t>
            </a:r>
            <a:endParaRPr lang="en-US" altLang="ja-JP" sz="1200" b="1" u="sng" dirty="0">
              <a:solidFill>
                <a:srgbClr val="FF0000"/>
              </a:solidFill>
              <a:latin typeface="メイリオ" panose="020B0604030504040204" pitchFamily="50" charset="-128"/>
              <a:ea typeface="メイリオ" panose="020B0604030504040204" pitchFamily="50" charset="-128"/>
            </a:endParaRPr>
          </a:p>
          <a:p>
            <a:endParaRPr lang="ja-JP" altLang="en-US" sz="1200" b="1"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6220643" y="4941229"/>
            <a:ext cx="5767196"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スコアをもう一度確認したい。</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結果確認期間に確認できます。また、</a:t>
            </a:r>
            <a:r>
              <a:rPr lang="en-US" altLang="ja-JP" sz="1200" b="1" dirty="0">
                <a:solidFill>
                  <a:srgbClr val="FF0000"/>
                </a:solidFill>
                <a:latin typeface="メイリオ" panose="020B0604030504040204" pitchFamily="50" charset="-128"/>
                <a:ea typeface="メイリオ" panose="020B0604030504040204" pitchFamily="50" charset="-128"/>
              </a:rPr>
              <a:t>PDF</a:t>
            </a:r>
            <a:r>
              <a:rPr lang="ja-JP" altLang="en-US" sz="1200" b="1" dirty="0">
                <a:solidFill>
                  <a:srgbClr val="FF0000"/>
                </a:solidFill>
                <a:latin typeface="メイリオ" panose="020B0604030504040204" pitchFamily="50" charset="-128"/>
                <a:ea typeface="メイリオ" panose="020B0604030504040204" pitchFamily="50" charset="-128"/>
              </a:rPr>
              <a:t>の保存や印刷も可能です。</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確認可能期間は１ヶ月余りです。</a:t>
            </a:r>
          </a:p>
        </p:txBody>
      </p:sp>
      <p:sp>
        <p:nvSpPr>
          <p:cNvPr id="44" name="テキスト ボックス 43"/>
          <p:cNvSpPr txBox="1"/>
          <p:nvPr/>
        </p:nvSpPr>
        <p:spPr>
          <a:xfrm>
            <a:off x="6220643" y="5741654"/>
            <a:ext cx="5767196" cy="461665"/>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指定期間を過ぎたが、受験できるか。</a:t>
            </a:r>
            <a:endParaRPr lang="en-US" altLang="ja-JP" sz="1200" b="1" dirty="0">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受験できません。</a:t>
            </a:r>
          </a:p>
        </p:txBody>
      </p:sp>
      <p:sp>
        <p:nvSpPr>
          <p:cNvPr id="45" name="テキスト ボックス 44"/>
          <p:cNvSpPr txBox="1"/>
          <p:nvPr/>
        </p:nvSpPr>
        <p:spPr>
          <a:xfrm>
            <a:off x="5929478" y="6324501"/>
            <a:ext cx="6434895"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本</a:t>
            </a:r>
            <a:r>
              <a:rPr lang="en-US" altLang="ja-JP" sz="1200" b="1" dirty="0">
                <a:latin typeface="メイリオ" panose="020B0604030504040204" pitchFamily="50" charset="-128"/>
                <a:ea typeface="メイリオ" panose="020B0604030504040204" pitchFamily="50" charset="-128"/>
              </a:rPr>
              <a:t>FAQ</a:t>
            </a:r>
            <a:r>
              <a:rPr lang="ja-JP" altLang="en-US" sz="1200" b="1" dirty="0">
                <a:latin typeface="メイリオ" panose="020B0604030504040204" pitchFamily="50" charset="-128"/>
                <a:ea typeface="メイリオ" panose="020B0604030504040204" pitchFamily="50" charset="-128"/>
              </a:rPr>
              <a:t>を読んでも解決しない場合は、以下までお問い合わせください。</a:t>
            </a:r>
            <a:endParaRPr lang="en-US" altLang="ja-JP" sz="1200" b="1" dirty="0">
              <a:latin typeface="メイリオ" panose="020B0604030504040204" pitchFamily="50" charset="-128"/>
              <a:ea typeface="メイリオ" panose="020B0604030504040204" pitchFamily="50" charset="-128"/>
            </a:endParaRPr>
          </a:p>
          <a:p>
            <a:r>
              <a:rPr lang="en-US" altLang="ja-JP" sz="1200" b="1" u="sng" dirty="0">
                <a:latin typeface="メイリオ" panose="020B0604030504040204" pitchFamily="50" charset="-128"/>
                <a:ea typeface="メイリオ" panose="020B0604030504040204" pitchFamily="50" charset="-128"/>
              </a:rPr>
              <a:t>TOEIC</a:t>
            </a:r>
            <a:r>
              <a:rPr lang="ja-JP" altLang="en-US" sz="1200" b="1" u="sng" dirty="0">
                <a:latin typeface="メイリオ" panose="020B0604030504040204" pitchFamily="50" charset="-128"/>
                <a:ea typeface="メイリオ" panose="020B0604030504040204" pitchFamily="50" charset="-128"/>
              </a:rPr>
              <a:t>オンラインテスト ヘルプデスク（</a:t>
            </a:r>
            <a:r>
              <a:rPr lang="en-US" altLang="ja-JP" sz="1200" b="1" u="sng" dirty="0">
                <a:latin typeface="メイリオ" panose="020B0604030504040204" pitchFamily="50" charset="-128"/>
                <a:ea typeface="メイリオ" panose="020B0604030504040204" pitchFamily="50" charset="-128"/>
              </a:rPr>
              <a:t>03-5521-5912</a:t>
            </a:r>
            <a:r>
              <a:rPr lang="ja-JP" altLang="en-US" sz="1200" b="1" u="sng" dirty="0" err="1">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営業時間：平日</a:t>
            </a:r>
            <a:r>
              <a:rPr lang="en-US" altLang="ja-JP" sz="1200" b="1" u="sng" dirty="0">
                <a:latin typeface="メイリオ" panose="020B0604030504040204" pitchFamily="50" charset="-128"/>
                <a:ea typeface="メイリオ" panose="020B0604030504040204" pitchFamily="50" charset="-128"/>
              </a:rPr>
              <a:t>10</a:t>
            </a:r>
            <a:r>
              <a:rPr lang="ja-JP" altLang="en-US" sz="1200" b="1" u="sng" dirty="0">
                <a:latin typeface="メイリオ" panose="020B0604030504040204" pitchFamily="50" charset="-128"/>
                <a:ea typeface="メイリオ" panose="020B0604030504040204" pitchFamily="50" charset="-128"/>
              </a:rPr>
              <a:t>時～</a:t>
            </a:r>
            <a:r>
              <a:rPr lang="en-US" altLang="ja-JP" sz="1200" b="1" u="sng" dirty="0">
                <a:latin typeface="メイリオ" panose="020B0604030504040204" pitchFamily="50" charset="-128"/>
                <a:ea typeface="メイリオ" panose="020B0604030504040204" pitchFamily="50" charset="-128"/>
              </a:rPr>
              <a:t>17</a:t>
            </a:r>
            <a:r>
              <a:rPr lang="ja-JP" altLang="en-US" sz="1200" b="1" u="sng" dirty="0">
                <a:latin typeface="メイリオ" panose="020B0604030504040204" pitchFamily="50" charset="-128"/>
                <a:ea typeface="メイリオ" panose="020B0604030504040204" pitchFamily="50" charset="-128"/>
              </a:rPr>
              <a:t>時）</a:t>
            </a:r>
            <a:endParaRPr lang="en-US" altLang="ja-JP" sz="1200" b="1" u="sng"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感染症対策（緊急事態宣言等）の状況により時間短縮および閉鎖の可能性があります。</a:t>
            </a:r>
          </a:p>
        </p:txBody>
      </p:sp>
      <p:sp>
        <p:nvSpPr>
          <p:cNvPr id="2" name="円/楕円 1"/>
          <p:cNvSpPr/>
          <p:nvPr/>
        </p:nvSpPr>
        <p:spPr>
          <a:xfrm>
            <a:off x="6095780" y="1982086"/>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Q</a:t>
            </a:r>
            <a:endParaRPr lang="ja-JP" altLang="en-US" sz="1050" dirty="0"/>
          </a:p>
        </p:txBody>
      </p:sp>
      <p:sp>
        <p:nvSpPr>
          <p:cNvPr id="39" name="円/楕円 38"/>
          <p:cNvSpPr/>
          <p:nvPr/>
        </p:nvSpPr>
        <p:spPr>
          <a:xfrm>
            <a:off x="6095780" y="2197286"/>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A</a:t>
            </a:r>
            <a:endParaRPr lang="ja-JP" altLang="en-US" sz="1050" dirty="0"/>
          </a:p>
        </p:txBody>
      </p:sp>
      <p:sp>
        <p:nvSpPr>
          <p:cNvPr id="47" name="円/楕円 46"/>
          <p:cNvSpPr/>
          <p:nvPr/>
        </p:nvSpPr>
        <p:spPr>
          <a:xfrm>
            <a:off x="63125" y="841889"/>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t>Q</a:t>
            </a:r>
            <a:endParaRPr lang="ja-JP" altLang="en-US" sz="1100" dirty="0"/>
          </a:p>
        </p:txBody>
      </p:sp>
      <p:sp>
        <p:nvSpPr>
          <p:cNvPr id="48" name="円/楕円 47"/>
          <p:cNvSpPr/>
          <p:nvPr/>
        </p:nvSpPr>
        <p:spPr>
          <a:xfrm>
            <a:off x="63125" y="1057089"/>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t>A</a:t>
            </a:r>
            <a:endParaRPr lang="ja-JP" altLang="en-US" sz="1100" dirty="0"/>
          </a:p>
        </p:txBody>
      </p:sp>
      <p:sp>
        <p:nvSpPr>
          <p:cNvPr id="49" name="円/楕円 48"/>
          <p:cNvSpPr/>
          <p:nvPr/>
        </p:nvSpPr>
        <p:spPr>
          <a:xfrm>
            <a:off x="87563" y="1527768"/>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t>Q</a:t>
            </a:r>
            <a:endParaRPr lang="ja-JP" altLang="en-US" sz="1100" dirty="0"/>
          </a:p>
        </p:txBody>
      </p:sp>
      <p:sp>
        <p:nvSpPr>
          <p:cNvPr id="50" name="円/楕円 49"/>
          <p:cNvSpPr/>
          <p:nvPr/>
        </p:nvSpPr>
        <p:spPr>
          <a:xfrm>
            <a:off x="87563" y="1742968"/>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t>A</a:t>
            </a:r>
            <a:endParaRPr lang="ja-JP" altLang="en-US" sz="1100" dirty="0"/>
          </a:p>
        </p:txBody>
      </p:sp>
      <p:sp>
        <p:nvSpPr>
          <p:cNvPr id="51" name="円/楕円 50"/>
          <p:cNvSpPr/>
          <p:nvPr/>
        </p:nvSpPr>
        <p:spPr>
          <a:xfrm>
            <a:off x="6095780" y="2545536"/>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Q</a:t>
            </a:r>
            <a:endParaRPr lang="ja-JP" altLang="en-US" sz="1050" dirty="0"/>
          </a:p>
        </p:txBody>
      </p:sp>
      <p:sp>
        <p:nvSpPr>
          <p:cNvPr id="52" name="円/楕円 51"/>
          <p:cNvSpPr/>
          <p:nvPr/>
        </p:nvSpPr>
        <p:spPr>
          <a:xfrm>
            <a:off x="6095780" y="2751211"/>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A</a:t>
            </a:r>
            <a:endParaRPr lang="ja-JP" altLang="en-US" sz="1050" dirty="0"/>
          </a:p>
        </p:txBody>
      </p:sp>
      <p:sp>
        <p:nvSpPr>
          <p:cNvPr id="53" name="円/楕円 52"/>
          <p:cNvSpPr/>
          <p:nvPr/>
        </p:nvSpPr>
        <p:spPr>
          <a:xfrm>
            <a:off x="6095780" y="3277720"/>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Q</a:t>
            </a:r>
            <a:endParaRPr lang="ja-JP" altLang="en-US" sz="1050" dirty="0"/>
          </a:p>
        </p:txBody>
      </p:sp>
      <p:sp>
        <p:nvSpPr>
          <p:cNvPr id="54" name="円/楕円 53"/>
          <p:cNvSpPr/>
          <p:nvPr/>
        </p:nvSpPr>
        <p:spPr>
          <a:xfrm>
            <a:off x="6095780" y="3492920"/>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A</a:t>
            </a:r>
            <a:endParaRPr lang="ja-JP" altLang="en-US" sz="1050" dirty="0"/>
          </a:p>
        </p:txBody>
      </p:sp>
      <p:sp>
        <p:nvSpPr>
          <p:cNvPr id="55" name="円/楕円 54"/>
          <p:cNvSpPr/>
          <p:nvPr/>
        </p:nvSpPr>
        <p:spPr>
          <a:xfrm>
            <a:off x="6095780" y="3865050"/>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Q</a:t>
            </a:r>
            <a:endParaRPr lang="ja-JP" altLang="en-US" sz="1050" dirty="0"/>
          </a:p>
        </p:txBody>
      </p:sp>
      <p:sp>
        <p:nvSpPr>
          <p:cNvPr id="56" name="円/楕円 55"/>
          <p:cNvSpPr/>
          <p:nvPr/>
        </p:nvSpPr>
        <p:spPr>
          <a:xfrm>
            <a:off x="6095780" y="4080250"/>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A</a:t>
            </a:r>
            <a:endParaRPr lang="ja-JP" altLang="en-US" sz="1050" dirty="0"/>
          </a:p>
        </p:txBody>
      </p:sp>
      <p:sp>
        <p:nvSpPr>
          <p:cNvPr id="57" name="円/楕円 56"/>
          <p:cNvSpPr/>
          <p:nvPr/>
        </p:nvSpPr>
        <p:spPr>
          <a:xfrm>
            <a:off x="6095780" y="4978185"/>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Q</a:t>
            </a:r>
            <a:endParaRPr lang="ja-JP" altLang="en-US" sz="1050" dirty="0"/>
          </a:p>
        </p:txBody>
      </p:sp>
      <p:sp>
        <p:nvSpPr>
          <p:cNvPr id="58" name="円/楕円 57"/>
          <p:cNvSpPr/>
          <p:nvPr/>
        </p:nvSpPr>
        <p:spPr>
          <a:xfrm>
            <a:off x="6095780" y="5193385"/>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A</a:t>
            </a:r>
            <a:endParaRPr lang="ja-JP" altLang="en-US" sz="1050" dirty="0"/>
          </a:p>
        </p:txBody>
      </p:sp>
      <p:sp>
        <p:nvSpPr>
          <p:cNvPr id="59" name="円/楕円 58"/>
          <p:cNvSpPr/>
          <p:nvPr/>
        </p:nvSpPr>
        <p:spPr>
          <a:xfrm>
            <a:off x="6095780" y="5745096"/>
            <a:ext cx="167655" cy="167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Q</a:t>
            </a:r>
            <a:endParaRPr lang="ja-JP" altLang="en-US" sz="1050" dirty="0"/>
          </a:p>
        </p:txBody>
      </p:sp>
      <p:sp>
        <p:nvSpPr>
          <p:cNvPr id="60" name="円/楕円 59"/>
          <p:cNvSpPr/>
          <p:nvPr/>
        </p:nvSpPr>
        <p:spPr>
          <a:xfrm>
            <a:off x="6095780" y="5960296"/>
            <a:ext cx="167655" cy="167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t>A</a:t>
            </a:r>
            <a:endParaRPr lang="ja-JP" altLang="en-US" sz="1050" dirty="0"/>
          </a:p>
        </p:txBody>
      </p:sp>
      <p:pic>
        <p:nvPicPr>
          <p:cNvPr id="61" name="図 60"/>
          <p:cNvPicPr>
            <a:picLocks noChangeAspect="1"/>
          </p:cNvPicPr>
          <p:nvPr/>
        </p:nvPicPr>
        <p:blipFill>
          <a:blip r:embed="rId7"/>
          <a:stretch>
            <a:fillRect/>
          </a:stretch>
        </p:blipFill>
        <p:spPr>
          <a:xfrm>
            <a:off x="3100017" y="3458495"/>
            <a:ext cx="199174" cy="192928"/>
          </a:xfrm>
          <a:prstGeom prst="rect">
            <a:avLst/>
          </a:prstGeom>
        </p:spPr>
      </p:pic>
      <p:sp>
        <p:nvSpPr>
          <p:cNvPr id="67" name="乗算記号 66"/>
          <p:cNvSpPr/>
          <p:nvPr/>
        </p:nvSpPr>
        <p:spPr>
          <a:xfrm>
            <a:off x="2918284" y="3645895"/>
            <a:ext cx="300236" cy="288591"/>
          </a:xfrm>
          <a:prstGeom prst="mathMultiply">
            <a:avLst>
              <a:gd name="adj1" fmla="val 121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8" name="図 67"/>
          <p:cNvPicPr>
            <a:picLocks noChangeAspect="1"/>
          </p:cNvPicPr>
          <p:nvPr/>
        </p:nvPicPr>
        <p:blipFill>
          <a:blip r:embed="rId10"/>
          <a:stretch>
            <a:fillRect/>
          </a:stretch>
        </p:blipFill>
        <p:spPr>
          <a:xfrm>
            <a:off x="1378574" y="3524590"/>
            <a:ext cx="253956" cy="286412"/>
          </a:xfrm>
          <a:prstGeom prst="rect">
            <a:avLst/>
          </a:prstGeom>
        </p:spPr>
      </p:pic>
      <p:pic>
        <p:nvPicPr>
          <p:cNvPr id="69" name="図 68"/>
          <p:cNvPicPr>
            <a:picLocks noChangeAspect="1"/>
          </p:cNvPicPr>
          <p:nvPr/>
        </p:nvPicPr>
        <p:blipFill>
          <a:blip r:embed="rId11"/>
          <a:stretch>
            <a:fillRect/>
          </a:stretch>
        </p:blipFill>
        <p:spPr>
          <a:xfrm>
            <a:off x="1369050" y="2952823"/>
            <a:ext cx="310465" cy="288357"/>
          </a:xfrm>
          <a:prstGeom prst="rect">
            <a:avLst/>
          </a:prstGeom>
        </p:spPr>
      </p:pic>
      <p:graphicFrame>
        <p:nvGraphicFramePr>
          <p:cNvPr id="75" name="表 74"/>
          <p:cNvGraphicFramePr>
            <a:graphicFrameLocks noGrp="1"/>
          </p:cNvGraphicFramePr>
          <p:nvPr>
            <p:extLst>
              <p:ext uri="{D42A27DB-BD31-4B8C-83A1-F6EECF244321}">
                <p14:modId xmlns:p14="http://schemas.microsoft.com/office/powerpoint/2010/main" val="1953458002"/>
              </p:ext>
            </p:extLst>
          </p:nvPr>
        </p:nvGraphicFramePr>
        <p:xfrm>
          <a:off x="104128" y="4349396"/>
          <a:ext cx="5743402" cy="2784516"/>
        </p:xfrm>
        <a:graphic>
          <a:graphicData uri="http://schemas.openxmlformats.org/drawingml/2006/table">
            <a:tbl>
              <a:tblPr firstRow="1" bandRow="1">
                <a:tableStyleId>{5940675A-B579-460E-94D1-54222C63F5DA}</a:tableStyleId>
              </a:tblPr>
              <a:tblGrid>
                <a:gridCol w="218999">
                  <a:extLst>
                    <a:ext uri="{9D8B030D-6E8A-4147-A177-3AD203B41FA5}">
                      <a16:colId xmlns:a16="http://schemas.microsoft.com/office/drawing/2014/main" val="20000"/>
                    </a:ext>
                  </a:extLst>
                </a:gridCol>
                <a:gridCol w="5524403">
                  <a:extLst>
                    <a:ext uri="{9D8B030D-6E8A-4147-A177-3AD203B41FA5}">
                      <a16:colId xmlns:a16="http://schemas.microsoft.com/office/drawing/2014/main" val="20001"/>
                    </a:ext>
                  </a:extLst>
                </a:gridCol>
              </a:tblGrid>
              <a:tr h="742356">
                <a:tc>
                  <a:txBody>
                    <a:bodyPr/>
                    <a:lstStyle/>
                    <a:p>
                      <a:pPr algn="ctr"/>
                      <a:r>
                        <a:rPr kumimoji="1" lang="ja-JP" altLang="en-US" sz="800" dirty="0" smtClean="0">
                          <a:latin typeface="Meiryo UI" panose="020B0604030504040204" pitchFamily="50" charset="-128"/>
                          <a:ea typeface="Meiryo UI" panose="020B0604030504040204" pitchFamily="50" charset="-128"/>
                        </a:rPr>
                        <a:t>①</a:t>
                      </a:r>
                      <a:endParaRPr kumimoji="1" lang="en-US" altLang="ja-JP" sz="800" dirty="0" smtClean="0">
                        <a:latin typeface="Meiryo UI" panose="020B0604030504040204" pitchFamily="50" charset="-128"/>
                        <a:ea typeface="Meiryo UI" panose="020B0604030504040204" pitchFamily="50" charset="-128"/>
                      </a:endParaRPr>
                    </a:p>
                    <a:p>
                      <a:pPr algn="ct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以下</a:t>
                      </a:r>
                      <a:r>
                        <a:rPr kumimoji="1" lang="en-US" altLang="ja-JP" sz="800" dirty="0" smtClean="0">
                          <a:latin typeface="Meiryo UI" panose="020B0604030504040204" pitchFamily="50" charset="-128"/>
                          <a:ea typeface="Meiryo UI" panose="020B0604030504040204" pitchFamily="50" charset="-128"/>
                        </a:rPr>
                        <a:t>URL</a:t>
                      </a:r>
                      <a:r>
                        <a:rPr kumimoji="1" lang="ja-JP" altLang="en-US" sz="800" dirty="0" smtClean="0">
                          <a:latin typeface="Meiryo UI" panose="020B0604030504040204" pitchFamily="50" charset="-128"/>
                          <a:ea typeface="Meiryo UI" panose="020B0604030504040204" pitchFamily="50" charset="-128"/>
                        </a:rPr>
                        <a:t>より</a:t>
                      </a:r>
                      <a:r>
                        <a:rPr kumimoji="1" lang="en-US" altLang="ja-JP" sz="800" dirty="0" smtClean="0">
                          <a:latin typeface="Meiryo UI" panose="020B0604030504040204" pitchFamily="50" charset="-128"/>
                          <a:ea typeface="Meiryo UI" panose="020B0604030504040204" pitchFamily="50" charset="-128"/>
                        </a:rPr>
                        <a:t>Google Chrome</a:t>
                      </a:r>
                      <a:r>
                        <a:rPr kumimoji="1" lang="ja-JP" altLang="en-US" sz="800" dirty="0" smtClean="0">
                          <a:latin typeface="Meiryo UI" panose="020B0604030504040204" pitchFamily="50" charset="-128"/>
                          <a:ea typeface="Meiryo UI" panose="020B0604030504040204" pitchFamily="50" charset="-128"/>
                        </a:rPr>
                        <a:t>をインストール・開きます。</a:t>
                      </a:r>
                    </a:p>
                    <a:p>
                      <a:r>
                        <a:rPr kumimoji="1" lang="en-US" altLang="ja-JP" sz="800" dirty="0" smtClean="0">
                          <a:latin typeface="Meiryo UI" panose="020B0604030504040204" pitchFamily="50" charset="-128"/>
                          <a:ea typeface="Meiryo UI" panose="020B0604030504040204" pitchFamily="50" charset="-128"/>
                          <a:hlinkClick r:id="rId12"/>
                        </a:rPr>
                        <a:t>https://www.google.com/intl/ja_jp/chrome/</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インストール→開く方法については以下</a:t>
                      </a:r>
                      <a:r>
                        <a:rPr kumimoji="1" lang="en-US" altLang="ja-JP" sz="800" dirty="0" smtClean="0">
                          <a:latin typeface="Meiryo UI" panose="020B0604030504040204" pitchFamily="50" charset="-128"/>
                          <a:ea typeface="Meiryo UI" panose="020B0604030504040204" pitchFamily="50" charset="-128"/>
                        </a:rPr>
                        <a:t>URL</a:t>
                      </a:r>
                      <a:r>
                        <a:rPr kumimoji="1" lang="ja-JP" altLang="en-US" sz="800" dirty="0" smtClean="0">
                          <a:latin typeface="Meiryo UI" panose="020B0604030504040204" pitchFamily="50" charset="-128"/>
                          <a:ea typeface="Meiryo UI" panose="020B0604030504040204" pitchFamily="50" charset="-128"/>
                        </a:rPr>
                        <a:t>を参照ください。</a:t>
                      </a:r>
                      <a:r>
                        <a:rPr kumimoji="1" lang="en-US" altLang="ja-JP" sz="800" dirty="0" smtClean="0">
                          <a:latin typeface="Meiryo UI" panose="020B0604030504040204" pitchFamily="50" charset="-128"/>
                          <a:ea typeface="Meiryo UI" panose="020B0604030504040204" pitchFamily="50" charset="-128"/>
                        </a:rPr>
                        <a:t>Mac</a:t>
                      </a:r>
                      <a:r>
                        <a:rPr kumimoji="1" lang="ja-JP" altLang="en-US" sz="800" dirty="0" err="1"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Windows</a:t>
                      </a:r>
                      <a:r>
                        <a:rPr kumimoji="1" lang="ja-JP" altLang="en-US" sz="800" dirty="0" smtClean="0">
                          <a:latin typeface="Meiryo UI" panose="020B0604030504040204" pitchFamily="50" charset="-128"/>
                          <a:ea typeface="Meiryo UI" panose="020B0604030504040204" pitchFamily="50" charset="-128"/>
                        </a:rPr>
                        <a:t>で異なります。	</a:t>
                      </a:r>
                    </a:p>
                    <a:p>
                      <a:r>
                        <a:rPr kumimoji="1" lang="en-US" altLang="ja-JP" sz="800" dirty="0" smtClean="0">
                          <a:latin typeface="Meiryo UI" panose="020B0604030504040204" pitchFamily="50" charset="-128"/>
                          <a:ea typeface="Meiryo UI" panose="020B0604030504040204" pitchFamily="50" charset="-128"/>
                          <a:hlinkClick r:id="rId13"/>
                        </a:rPr>
                        <a:t>https://support.google.com/chrome/answer/95346?co=GENIE.Platform%3DDesktop&amp;hl=ja</a:t>
                      </a:r>
                      <a:endParaRPr kumimoji="1" lang="en-US" altLang="ja-JP" sz="8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579144">
                <a:tc>
                  <a:txBody>
                    <a:bodyPr/>
                    <a:lstStyle/>
                    <a:p>
                      <a:pPr algn="ctr"/>
                      <a:r>
                        <a:rPr kumimoji="1" lang="ja-JP" altLang="en-US" sz="800" dirty="0" smtClean="0">
                          <a:latin typeface="Meiryo UI" panose="020B0604030504040204" pitchFamily="50" charset="-128"/>
                          <a:ea typeface="Meiryo UI" panose="020B0604030504040204" pitchFamily="50" charset="-128"/>
                        </a:rPr>
                        <a:t>②</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latin typeface="Meiryo UI" panose="020B0604030504040204" pitchFamily="50" charset="-128"/>
                          <a:ea typeface="Meiryo UI" panose="020B0604030504040204" pitchFamily="50" charset="-128"/>
                        </a:rPr>
                        <a:t>Google Chrome</a:t>
                      </a:r>
                      <a:r>
                        <a:rPr kumimoji="1" lang="ja-JP" altLang="en-US" sz="800" dirty="0" smtClean="0">
                          <a:latin typeface="Meiryo UI" panose="020B0604030504040204" pitchFamily="50" charset="-128"/>
                          <a:ea typeface="Meiryo UI" panose="020B0604030504040204" pitchFamily="50" charset="-128"/>
                        </a:rPr>
                        <a:t>のアドレスバーに、テスト受験用</a:t>
                      </a:r>
                      <a:r>
                        <a:rPr kumimoji="1" lang="en-US" altLang="ja-JP" sz="800" dirty="0" smtClean="0">
                          <a:latin typeface="Meiryo UI" panose="020B0604030504040204" pitchFamily="50" charset="-128"/>
                          <a:ea typeface="Meiryo UI" panose="020B0604030504040204" pitchFamily="50" charset="-128"/>
                        </a:rPr>
                        <a:t>URL</a:t>
                      </a:r>
                      <a:r>
                        <a:rPr kumimoji="1" lang="ja-JP" altLang="en-US" sz="800" dirty="0" smtClean="0">
                          <a:latin typeface="Meiryo UI" panose="020B0604030504040204" pitchFamily="50" charset="-128"/>
                          <a:ea typeface="Meiryo UI" panose="020B0604030504040204" pitchFamily="50" charset="-128"/>
                        </a:rPr>
                        <a:t>を貼り付け、</a:t>
                      </a:r>
                      <a:r>
                        <a:rPr kumimoji="1" lang="en-US" altLang="ja-JP" sz="800" dirty="0" smtClean="0">
                          <a:latin typeface="Meiryo UI" panose="020B0604030504040204" pitchFamily="50" charset="-128"/>
                          <a:ea typeface="Meiryo UI" panose="020B0604030504040204" pitchFamily="50" charset="-128"/>
                        </a:rPr>
                        <a:t>Enter</a:t>
                      </a:r>
                      <a:r>
                        <a:rPr kumimoji="1" lang="ja-JP" altLang="en-US" sz="800" dirty="0" smtClean="0">
                          <a:latin typeface="Meiryo UI" panose="020B0604030504040204" pitchFamily="50" charset="-128"/>
                          <a:ea typeface="Meiryo UI" panose="020B0604030504040204" pitchFamily="50" charset="-128"/>
                        </a:rPr>
                        <a:t>キーを押します。（クリックではなく、コピー＆ペースト）</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endParaRPr kumimoji="1" lang="ja-JP" altLang="en-US" sz="8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pic>
        <p:nvPicPr>
          <p:cNvPr id="77" name="図 76"/>
          <p:cNvPicPr>
            <a:picLocks noChangeAspect="1"/>
          </p:cNvPicPr>
          <p:nvPr/>
        </p:nvPicPr>
        <p:blipFill rotWithShape="1">
          <a:blip r:embed="rId14" cstate="print">
            <a:extLst>
              <a:ext uri="{28A0092B-C50C-407E-A947-70E740481C1C}">
                <a14:useLocalDpi xmlns:a14="http://schemas.microsoft.com/office/drawing/2010/main" val="0"/>
              </a:ext>
            </a:extLst>
          </a:blip>
          <a:srcRect l="18901"/>
          <a:stretch/>
        </p:blipFill>
        <p:spPr>
          <a:xfrm>
            <a:off x="3429161" y="5713555"/>
            <a:ext cx="1713451" cy="1359984"/>
          </a:xfrm>
          <a:prstGeom prst="rect">
            <a:avLst/>
          </a:prstGeom>
        </p:spPr>
      </p:pic>
      <p:sp>
        <p:nvSpPr>
          <p:cNvPr id="78" name="下矢印 77"/>
          <p:cNvSpPr/>
          <p:nvPr/>
        </p:nvSpPr>
        <p:spPr>
          <a:xfrm rot="16200000">
            <a:off x="2676055" y="6066708"/>
            <a:ext cx="531101" cy="3514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1" name="テキスト ボックス 52"/>
          <p:cNvSpPr txBox="1"/>
          <p:nvPr/>
        </p:nvSpPr>
        <p:spPr>
          <a:xfrm>
            <a:off x="400471" y="5458087"/>
            <a:ext cx="3247003" cy="3517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50" b="1"/>
              <a:t>【</a:t>
            </a:r>
            <a:r>
              <a:rPr lang="ja-JP" altLang="en-US" sz="1050" b="1"/>
              <a:t>登録後に届くメール</a:t>
            </a:r>
            <a:r>
              <a:rPr lang="en-US" altLang="ja-JP" sz="1050" b="1"/>
              <a:t>】</a:t>
            </a:r>
            <a:endParaRPr lang="ja-JP" altLang="en-US" sz="1050" b="1"/>
          </a:p>
        </p:txBody>
      </p:sp>
      <p:sp>
        <p:nvSpPr>
          <p:cNvPr id="82" name="テキスト ボックス 53"/>
          <p:cNvSpPr txBox="1"/>
          <p:nvPr/>
        </p:nvSpPr>
        <p:spPr>
          <a:xfrm>
            <a:off x="3351843" y="5464436"/>
            <a:ext cx="2189167" cy="4660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50" b="1" dirty="0"/>
              <a:t>【</a:t>
            </a:r>
            <a:r>
              <a:rPr lang="ja-JP" altLang="en-US" sz="1050" b="1" dirty="0"/>
              <a:t>受験者サイト</a:t>
            </a:r>
            <a:r>
              <a:rPr lang="en-US" altLang="ja-JP" sz="1050" b="1" dirty="0"/>
              <a:t>】</a:t>
            </a:r>
            <a:endParaRPr lang="ja-JP" altLang="en-US" sz="1050" b="1" dirty="0"/>
          </a:p>
        </p:txBody>
      </p:sp>
      <p:pic>
        <p:nvPicPr>
          <p:cNvPr id="83" name="図 8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9717" y="5684238"/>
            <a:ext cx="1927700" cy="1103601"/>
          </a:xfrm>
          <a:prstGeom prst="rect">
            <a:avLst/>
          </a:prstGeom>
        </p:spPr>
      </p:pic>
      <p:sp>
        <p:nvSpPr>
          <p:cNvPr id="79" name="四角形吹き出し 78"/>
          <p:cNvSpPr/>
          <p:nvPr/>
        </p:nvSpPr>
        <p:spPr>
          <a:xfrm>
            <a:off x="420423" y="6672287"/>
            <a:ext cx="3013515" cy="294105"/>
          </a:xfrm>
          <a:prstGeom prst="wedgeRectCallout">
            <a:avLst>
              <a:gd name="adj1" fmla="val -31478"/>
              <a:gd name="adj2" fmla="val -74010"/>
            </a:avLst>
          </a:prstGeom>
          <a:ln w="19050"/>
        </p:spPr>
        <p:style>
          <a:lnRef idx="2">
            <a:schemeClr val="accent5"/>
          </a:lnRef>
          <a:fillRef idx="1">
            <a:schemeClr val="lt1"/>
          </a:fillRef>
          <a:effectRef idx="0">
            <a:schemeClr val="accent5"/>
          </a:effectRef>
          <a:fontRef idx="minor">
            <a:schemeClr val="dk1"/>
          </a:fontRef>
        </p:style>
        <p:txBody>
          <a:bodyPr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b="1" dirty="0">
                <a:solidFill>
                  <a:sysClr val="windowText" lastClr="000000"/>
                </a:solidFill>
                <a:latin typeface="Meiryo UI" panose="020B0604030504040204" pitchFamily="50" charset="-128"/>
                <a:ea typeface="Meiryo UI" panose="020B0604030504040204" pitchFamily="50" charset="-128"/>
              </a:rPr>
              <a:t>テスト受験用</a:t>
            </a:r>
            <a:r>
              <a:rPr lang="en-US" altLang="ja-JP" b="1" dirty="0">
                <a:solidFill>
                  <a:sysClr val="windowText" lastClr="000000"/>
                </a:solidFill>
                <a:latin typeface="Meiryo UI" panose="020B0604030504040204" pitchFamily="50" charset="-128"/>
                <a:ea typeface="Meiryo UI" panose="020B0604030504040204" pitchFamily="50" charset="-128"/>
              </a:rPr>
              <a:t>URL</a:t>
            </a:r>
            <a:r>
              <a:rPr lang="ja-JP" altLang="en-US" b="1" dirty="0">
                <a:solidFill>
                  <a:sysClr val="windowText" lastClr="000000"/>
                </a:solidFill>
                <a:latin typeface="Meiryo UI" panose="020B0604030504040204" pitchFamily="50" charset="-128"/>
                <a:ea typeface="Meiryo UI" panose="020B0604030504040204" pitchFamily="50" charset="-128"/>
              </a:rPr>
              <a:t>を</a:t>
            </a:r>
            <a:r>
              <a:rPr lang="ja-JP" altLang="ja-JP" b="1" dirty="0">
                <a:solidFill>
                  <a:sysClr val="windowText" lastClr="000000"/>
                </a:solidFill>
                <a:latin typeface="Meiryo UI" panose="020B0604030504040204" pitchFamily="50" charset="-128"/>
                <a:ea typeface="Meiryo UI" panose="020B0604030504040204" pitchFamily="50" charset="-128"/>
              </a:rPr>
              <a:t>コピー（</a:t>
            </a:r>
            <a:r>
              <a:rPr lang="en-US" altLang="ja-JP" b="1" dirty="0">
                <a:solidFill>
                  <a:sysClr val="windowText" lastClr="000000"/>
                </a:solidFill>
                <a:latin typeface="Meiryo UI" panose="020B0604030504040204" pitchFamily="50" charset="-128"/>
                <a:ea typeface="Meiryo UI" panose="020B0604030504040204" pitchFamily="50" charset="-128"/>
              </a:rPr>
              <a:t>https</a:t>
            </a:r>
            <a:r>
              <a:rPr lang="ja-JP" altLang="ja-JP" b="1" dirty="0">
                <a:solidFill>
                  <a:sysClr val="windowText" lastClr="000000"/>
                </a:solidFill>
                <a:latin typeface="Meiryo UI" panose="020B0604030504040204" pitchFamily="50" charset="-128"/>
                <a:ea typeface="Meiryo UI" panose="020B0604030504040204" pitchFamily="50" charset="-128"/>
              </a:rPr>
              <a:t>の部分から）</a:t>
            </a:r>
            <a:endParaRPr lang="ja-JP" altLang="ja-JP" sz="1000" dirty="0">
              <a:solidFill>
                <a:sysClr val="windowText" lastClr="000000"/>
              </a:solidFill>
              <a:latin typeface="Meiryo UI" panose="020B0604030504040204" pitchFamily="50" charset="-128"/>
              <a:ea typeface="Meiryo UI" panose="020B0604030504040204" pitchFamily="50" charset="-128"/>
            </a:endParaRPr>
          </a:p>
        </p:txBody>
      </p:sp>
      <p:sp>
        <p:nvSpPr>
          <p:cNvPr id="84" name="四角形吹き出し 83"/>
          <p:cNvSpPr/>
          <p:nvPr/>
        </p:nvSpPr>
        <p:spPr>
          <a:xfrm>
            <a:off x="3724868" y="5968565"/>
            <a:ext cx="2042609" cy="294105"/>
          </a:xfrm>
          <a:prstGeom prst="wedgeRectCallout">
            <a:avLst>
              <a:gd name="adj1" fmla="val -31478"/>
              <a:gd name="adj2" fmla="val -74010"/>
            </a:avLst>
          </a:prstGeom>
          <a:ln w="19050"/>
        </p:spPr>
        <p:style>
          <a:lnRef idx="2">
            <a:schemeClr val="accent5"/>
          </a:lnRef>
          <a:fillRef idx="1">
            <a:schemeClr val="lt1"/>
          </a:fillRef>
          <a:effectRef idx="0">
            <a:schemeClr val="accent5"/>
          </a:effectRef>
          <a:fontRef idx="minor">
            <a:schemeClr val="dk1"/>
          </a:fontRef>
        </p:style>
        <p:txBody>
          <a:bodyPr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b="1" dirty="0">
                <a:solidFill>
                  <a:sysClr val="windowText" lastClr="000000"/>
                </a:solidFill>
                <a:latin typeface="Meiryo UI" panose="020B0604030504040204" pitchFamily="50" charset="-128"/>
                <a:ea typeface="Meiryo UI" panose="020B0604030504040204" pitchFamily="50" charset="-128"/>
              </a:rPr>
              <a:t>アドレスバーに貼り付け→</a:t>
            </a:r>
            <a:r>
              <a:rPr lang="en-US" altLang="ja-JP" b="1" dirty="0">
                <a:solidFill>
                  <a:sysClr val="windowText" lastClr="000000"/>
                </a:solidFill>
                <a:latin typeface="Meiryo UI" panose="020B0604030504040204" pitchFamily="50" charset="-128"/>
                <a:ea typeface="Meiryo UI" panose="020B0604030504040204" pitchFamily="50" charset="-128"/>
              </a:rPr>
              <a:t>Enter</a:t>
            </a:r>
          </a:p>
        </p:txBody>
      </p:sp>
      <p:sp>
        <p:nvSpPr>
          <p:cNvPr id="85" name="正方形/長方形 84"/>
          <p:cNvSpPr/>
          <p:nvPr/>
        </p:nvSpPr>
        <p:spPr>
          <a:xfrm>
            <a:off x="3372317" y="5678070"/>
            <a:ext cx="1142998" cy="136051"/>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86" name="テキスト ボックス 85"/>
          <p:cNvSpPr txBox="1"/>
          <p:nvPr/>
        </p:nvSpPr>
        <p:spPr>
          <a:xfrm>
            <a:off x="29138" y="4049072"/>
            <a:ext cx="6588845" cy="261610"/>
          </a:xfrm>
          <a:prstGeom prst="rect">
            <a:avLst/>
          </a:prstGeom>
          <a:noFill/>
        </p:spPr>
        <p:txBody>
          <a:bodyPr wrap="square" rtlCol="0">
            <a:spAutoFit/>
          </a:bodyPr>
          <a:lstStyle/>
          <a:p>
            <a:r>
              <a:rPr lang="en-US" altLang="ja-JP" sz="1050" b="1" u="sng" dirty="0">
                <a:solidFill>
                  <a:srgbClr val="FF0000"/>
                </a:solidFill>
                <a:latin typeface="Meiryo UI" panose="020B0604030504040204" pitchFamily="50" charset="-128"/>
                <a:ea typeface="Meiryo UI" panose="020B0604030504040204" pitchFamily="50" charset="-128"/>
              </a:rPr>
              <a:t>※Mac</a:t>
            </a:r>
            <a:r>
              <a:rPr lang="ja-JP" altLang="en-US" sz="1050" b="1" u="sng" dirty="0">
                <a:solidFill>
                  <a:srgbClr val="FF0000"/>
                </a:solidFill>
                <a:latin typeface="Meiryo UI" panose="020B0604030504040204" pitchFamily="50" charset="-128"/>
                <a:ea typeface="Meiryo UI" panose="020B0604030504040204" pitchFamily="50" charset="-128"/>
              </a:rPr>
              <a:t>のパソコンをご使用の方は、以下の手順に従い、</a:t>
            </a:r>
            <a:r>
              <a:rPr lang="en-US" altLang="ja-JP" sz="1050" b="1" u="sng" dirty="0">
                <a:solidFill>
                  <a:srgbClr val="FF0000"/>
                </a:solidFill>
                <a:latin typeface="Meiryo UI" panose="020B0604030504040204" pitchFamily="50" charset="-128"/>
                <a:ea typeface="Meiryo UI" panose="020B0604030504040204" pitchFamily="50" charset="-128"/>
              </a:rPr>
              <a:t>Google</a:t>
            </a:r>
            <a:r>
              <a:rPr lang="ja-JP" altLang="en-US" sz="1050" b="1" u="sng" dirty="0">
                <a:solidFill>
                  <a:srgbClr val="FF0000"/>
                </a:solidFill>
                <a:latin typeface="Meiryo UI" panose="020B0604030504040204" pitchFamily="50" charset="-128"/>
                <a:ea typeface="Meiryo UI" panose="020B0604030504040204" pitchFamily="50" charset="-128"/>
              </a:rPr>
              <a:t> </a:t>
            </a:r>
            <a:r>
              <a:rPr lang="en-US" altLang="ja-JP" sz="1050" b="1" u="sng" dirty="0">
                <a:solidFill>
                  <a:srgbClr val="FF0000"/>
                </a:solidFill>
                <a:latin typeface="Meiryo UI" panose="020B0604030504040204" pitchFamily="50" charset="-128"/>
                <a:ea typeface="Meiryo UI" panose="020B0604030504040204" pitchFamily="50" charset="-128"/>
              </a:rPr>
              <a:t>Chrome</a:t>
            </a:r>
            <a:r>
              <a:rPr lang="ja-JP" altLang="en-US" sz="1050" b="1" u="sng" dirty="0" err="1">
                <a:solidFill>
                  <a:srgbClr val="FF0000"/>
                </a:solidFill>
                <a:latin typeface="Meiryo UI" panose="020B0604030504040204" pitchFamily="50" charset="-128"/>
                <a:ea typeface="Meiryo UI" panose="020B0604030504040204" pitchFamily="50" charset="-128"/>
              </a:rPr>
              <a:t>で受</a:t>
            </a:r>
            <a:r>
              <a:rPr lang="ja-JP" altLang="en-US" sz="1050" b="1" u="sng" dirty="0">
                <a:solidFill>
                  <a:srgbClr val="FF0000"/>
                </a:solidFill>
                <a:latin typeface="Meiryo UI" panose="020B0604030504040204" pitchFamily="50" charset="-128"/>
                <a:ea typeface="Meiryo UI" panose="020B0604030504040204" pitchFamily="50" charset="-128"/>
              </a:rPr>
              <a:t>験してください。</a:t>
            </a:r>
          </a:p>
        </p:txBody>
      </p:sp>
      <p:sp>
        <p:nvSpPr>
          <p:cNvPr id="11" name="スライド番号プレースホルダー 10"/>
          <p:cNvSpPr>
            <a:spLocks noGrp="1"/>
          </p:cNvSpPr>
          <p:nvPr>
            <p:ph type="sldNum" sz="quarter" idx="12"/>
          </p:nvPr>
        </p:nvSpPr>
        <p:spPr/>
        <p:txBody>
          <a:bodyPr/>
          <a:lstStyle/>
          <a:p>
            <a:fld id="{665DF255-CC12-4D72-ACDA-4CD6D6E802D2}" type="slidenum">
              <a:rPr kumimoji="1" lang="ja-JP" altLang="en-US" smtClean="0"/>
              <a:t>6</a:t>
            </a:fld>
            <a:endParaRPr kumimoji="1" lang="ja-JP" altLang="en-US"/>
          </a:p>
        </p:txBody>
      </p:sp>
    </p:spTree>
    <p:extLst>
      <p:ext uri="{BB962C8B-B14F-4D97-AF65-F5344CB8AC3E}">
        <p14:creationId xmlns:p14="http://schemas.microsoft.com/office/powerpoint/2010/main" val="370224127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1160</TotalTime>
  <Words>1506</Words>
  <Application>Microsoft Office PowerPoint</Application>
  <PresentationFormat>ユーザー設定</PresentationFormat>
  <Paragraphs>167</Paragraphs>
  <Slides>6</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メイリオ</vt:lpstr>
      <vt:lpstr>游ゴシック</vt:lpstr>
      <vt:lpstr>游ゴシック Light</vt:lpstr>
      <vt:lpstr>Arial</vt:lpstr>
      <vt:lpstr>Calibri</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一般財団法人 国際ビジネスコミュニケーション協会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長嶋　裕介</dc:creator>
  <cp:lastModifiedBy>s11193</cp:lastModifiedBy>
  <cp:revision>66</cp:revision>
  <cp:lastPrinted>2020-10-27T23:56:14Z</cp:lastPrinted>
  <dcterms:created xsi:type="dcterms:W3CDTF">2020-03-18T07:52:02Z</dcterms:created>
  <dcterms:modified xsi:type="dcterms:W3CDTF">2021-02-18T04:39:17Z</dcterms:modified>
</cp:coreProperties>
</file>