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91" r:id="rId2"/>
    <p:sldId id="4757" r:id="rId3"/>
    <p:sldId id="4853" r:id="rId4"/>
    <p:sldId id="4879" r:id="rId5"/>
    <p:sldId id="4855" r:id="rId6"/>
    <p:sldId id="4566" r:id="rId7"/>
    <p:sldId id="4065" r:id="rId8"/>
    <p:sldId id="4066" r:id="rId9"/>
    <p:sldId id="4067" r:id="rId10"/>
    <p:sldId id="4908" r:id="rId11"/>
    <p:sldId id="4909" r:id="rId12"/>
    <p:sldId id="4776" r:id="rId13"/>
    <p:sldId id="4905" r:id="rId14"/>
    <p:sldId id="4906" r:id="rId15"/>
    <p:sldId id="4806" r:id="rId16"/>
    <p:sldId id="4894" r:id="rId17"/>
    <p:sldId id="4820" r:id="rId18"/>
    <p:sldId id="4821" r:id="rId19"/>
    <p:sldId id="4822" r:id="rId20"/>
    <p:sldId id="4851" r:id="rId21"/>
    <p:sldId id="4852" r:id="rId22"/>
    <p:sldId id="4907" r:id="rId23"/>
    <p:sldId id="4910" r:id="rId24"/>
    <p:sldId id="4780" r:id="rId25"/>
    <p:sldId id="4833" r:id="rId26"/>
    <p:sldId id="4790" r:id="rId27"/>
    <p:sldId id="4363" r:id="rId28"/>
    <p:sldId id="2953" r:id="rId29"/>
    <p:sldId id="4135" r:id="rId30"/>
    <p:sldId id="4649" r:id="rId31"/>
    <p:sldId id="4237" r:id="rId32"/>
    <p:sldId id="4707" r:id="rId33"/>
    <p:sldId id="4119" r:id="rId34"/>
    <p:sldId id="4679" r:id="rId35"/>
    <p:sldId id="4182" r:id="rId36"/>
    <p:sldId id="4179" r:id="rId37"/>
    <p:sldId id="4650" r:id="rId38"/>
    <p:sldId id="4646" r:id="rId39"/>
    <p:sldId id="4690" r:id="rId40"/>
    <p:sldId id="4064" r:id="rId41"/>
    <p:sldId id="1687" r:id="rId42"/>
    <p:sldId id="4032" r:id="rId43"/>
    <p:sldId id="4033" r:id="rId44"/>
    <p:sldId id="4911" r:id="rId45"/>
    <p:sldId id="4568" r:id="rId46"/>
    <p:sldId id="4810" r:id="rId47"/>
    <p:sldId id="4379" r:id="rId48"/>
    <p:sldId id="4445" r:id="rId49"/>
    <p:sldId id="4446" r:id="rId50"/>
    <p:sldId id="4858" r:id="rId51"/>
    <p:sldId id="4449" r:id="rId52"/>
    <p:sldId id="4859" r:id="rId53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藻谷浩介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990033"/>
    <a:srgbClr val="663300"/>
    <a:srgbClr val="FFCCCC"/>
    <a:srgbClr val="CCFFCC"/>
    <a:srgbClr val="FFCCFF"/>
    <a:srgbClr val="FFFFCC"/>
    <a:srgbClr val="0033CC"/>
    <a:srgbClr val="0066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88" autoAdjust="0"/>
    <p:restoredTop sz="95238" autoAdjust="0"/>
  </p:normalViewPr>
  <p:slideViewPr>
    <p:cSldViewPr>
      <p:cViewPr varScale="1">
        <p:scale>
          <a:sx n="67" d="100"/>
          <a:sy n="67" d="100"/>
        </p:scale>
        <p:origin x="1256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160"/>
    </p:cViewPr>
  </p:sorterViewPr>
  <p:notesViewPr>
    <p:cSldViewPr>
      <p:cViewPr varScale="1">
        <p:scale>
          <a:sx n="60" d="100"/>
          <a:sy n="60" d="100"/>
        </p:scale>
        <p:origin x="3274" y="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FB6D32A8-9A06-42AD-8D6C-359495FBA0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コロナ時代のまちづくり・都市政策</a:t>
            </a:r>
            <a:endParaRPr lang="en-US" altLang="ja-JP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7ADD373-481B-4E3B-961B-3D0CC82AEE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F905481-CA12-4D41-BC47-CC088EFADC01}" type="datetime1">
              <a:rPr lang="ja-JP" altLang="en-US"/>
              <a:pPr>
                <a:defRPr/>
              </a:pPr>
              <a:t>2020/12/13</a:t>
            </a:fld>
            <a:endParaRPr lang="en-US" altLang="ja-JP"/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BE3E495B-CD53-4D0B-BA56-0420C2824F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(株)日本総合研究所 藻谷浩介 </a:t>
            </a:r>
          </a:p>
        </p:txBody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74578452-A8E2-4AAC-B668-8F0791CD7C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FFBA13-9CB0-410E-AF98-E7E24094D1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9CECCD-C9E6-433B-A9F9-C5D4604510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コロナ時代のまちづくり・都市政策</a:t>
            </a:r>
            <a:endParaRPr lang="en-US" altLang="ja-JP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219CB33-8F08-453F-BB5C-5A97B8E2B4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27D965-1C4F-41C8-A50C-7AC6CEA2D13B}" type="datetime1">
              <a:rPr lang="ja-JP" altLang="en-US"/>
              <a:pPr>
                <a:defRPr/>
              </a:pPr>
              <a:t>2020/12/13</a:t>
            </a:fld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CE6618A-EB54-4466-8D47-F68657062E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3230014-6E01-46B3-8227-A2AE9AB897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AC260E7-5D07-4578-ABDD-735E80931F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(株)日本総合研究所 藻谷浩介 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778BAA9-1B74-4B97-ACA5-7BB4AFDBE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23C208-55C3-4DC6-8239-1F6C527391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コロナ時代のまちづくり・都市政策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4952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コロナ時代のまちづくり・都市政策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7266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コロナと共に生きる社会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52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7149B1E-1F4A-4989-85D4-0924772912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コロナ禍における私たちの街、地域社会のこれから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5E1B6FE4-75A8-4948-8B19-6152439FE1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FCA0EF53-5980-40F1-B6F0-B52D14DB9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7AC52049-7A9D-4B57-9063-3D96425B515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6251A784-C908-4094-A65C-879BE257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C1C8A4C7-49ED-442A-BC30-5DB44CDC0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7125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7149B1E-1F4A-4989-85D4-0924772912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コロナ禍における私たちの街、地域社会のこれから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5E1B6FE4-75A8-4948-8B19-6152439FE1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FCA0EF53-5980-40F1-B6F0-B52D14DB9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7AC52049-7A9D-4B57-9063-3D96425B515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6251A784-C908-4094-A65C-879BE257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C1C8A4C7-49ED-442A-BC30-5DB44CDC0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6396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コロナ禍における私たちの街、地域社会のこれから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05796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コロナ対応が示す、日本の弱点と東北の素晴らしさ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23065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コロナ対応が示す、日本の弱点と東北の素晴らしさ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0256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24CD340-84BD-42C2-B094-8788BE9F6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ポストコロナ時代の関西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65D33206-DAAF-40C2-8D54-2F548DA7E3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5B57BF4C-880D-4D90-A308-2923DE3DC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1B91E25A-6FBC-438E-B70F-96C123A12D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EA863BD8-90C1-41FE-BE01-434DD657C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E584537A-5A1F-4D6B-B847-1A8929CE5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71632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24CD340-84BD-42C2-B094-8788BE9F6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ポストコロナ時代の関西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65D33206-DAAF-40C2-8D54-2F548DA7E3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5B57BF4C-880D-4D90-A308-2923DE3DC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1B91E25A-6FBC-438E-B70F-96C123A12D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EA863BD8-90C1-41FE-BE01-434DD657C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E584537A-5A1F-4D6B-B847-1A8929CE5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61076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24CD340-84BD-42C2-B094-8788BE9F6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ポストコロナ時代の関西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65D33206-DAAF-40C2-8D54-2F548DA7E3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(株)</a:t>
            </a:r>
            <a:r>
              <a:rPr lang="en-US" altLang="ja-JP" sz="1200" dirty="0" err="1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</a:t>
            </a:r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 藻谷浩介 </a:t>
            </a: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5B57BF4C-880D-4D90-A308-2923DE3DC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1B91E25A-6FBC-438E-B70F-96C123A12D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EA863BD8-90C1-41FE-BE01-434DD657C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E584537A-5A1F-4D6B-B847-1A8929CE5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0173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コロナと共に生きる社会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45721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コロナ禍の実相と松山のこれから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318170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コロナ禍の実相と松山のこれから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64447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コロナ禍の実相と松山のこれから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56522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コロナと共に生きる社会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21622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仙台の本当のピンチと活路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63384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仙台の本当のピンチと活路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76476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仙台の本当のピンチと活路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89448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5E46409-7DFE-498A-B090-51B4F66610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地域から日本の再生を目指す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5EDDB932-8703-4BB7-8EB2-957E92D09E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4B044809-FDC8-4E6F-A573-720FDA0A7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A3B5516B-8B42-40B1-B63A-44969EF575E0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8A720696-6422-463E-8B74-C2F211910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871D7EBE-AD2E-4441-9765-A9016D891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73759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5511583-68D9-4F69-A6B7-5741A46C81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関西・首都圏・東アジアの人口成熟と対処策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469D416F-EF8B-4FE7-B2AB-9457332464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2EB7B24B-8C5E-4939-A3A4-63A2CED370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1F1CB1A0-2745-4C55-8043-993EF83F7C54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28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45B42FFC-BBB2-4000-97BE-BD5F6C403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7A9D7225-C91E-43AE-B154-F6EC015E4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92128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96AE090-96DB-4E86-8736-418CE49EA3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関西・首都圏・東アジアの人口成熟と対処策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45D83E3B-48E2-4594-8E14-DCD4E6B965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FDE9CBC2-3261-4849-8295-9E8CFEDE6A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9C4429C2-6BD8-44BF-9CE6-8F1FD2F1641F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29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5588D7B3-6D9F-46C7-8D7E-CC23C7D9A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305BDAF3-497D-48A8-BB5D-A60EBD3C9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コロナ時代のまちづくり・都市政策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4619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3BE4397-8A94-4642-A9F6-B02D581561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コロナ後の世界、東京、地方の新たな関係を模索する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2467" name="Rectangle 6">
            <a:extLst>
              <a:ext uri="{FF2B5EF4-FFF2-40B4-BE49-F238E27FC236}">
                <a16:creationId xmlns:a16="http://schemas.microsoft.com/office/drawing/2014/main" id="{0718D41F-D597-4DC2-83B1-FDD8DD77A5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62468" name="Rectangle 7">
            <a:extLst>
              <a:ext uri="{FF2B5EF4-FFF2-40B4-BE49-F238E27FC236}">
                <a16:creationId xmlns:a16="http://schemas.microsoft.com/office/drawing/2014/main" id="{87466F00-71E7-412E-ADFE-113A44403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3157BF92-E85E-4307-9784-97AEA10CA74A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978B5FC1-F932-4C40-A91B-9109A5335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70" name="Rectangle 3">
            <a:extLst>
              <a:ext uri="{FF2B5EF4-FFF2-40B4-BE49-F238E27FC236}">
                <a16:creationId xmlns:a16="http://schemas.microsoft.com/office/drawing/2014/main" id="{7725528B-FE67-4C5C-8452-DE1FCB1F5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43131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3BE4397-8A94-4642-A9F6-B02D581561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コロナ後の世界、東京、地方の新たな関係を模索する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2467" name="Rectangle 6">
            <a:extLst>
              <a:ext uri="{FF2B5EF4-FFF2-40B4-BE49-F238E27FC236}">
                <a16:creationId xmlns:a16="http://schemas.microsoft.com/office/drawing/2014/main" id="{0718D41F-D597-4DC2-83B1-FDD8DD77A5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62468" name="Rectangle 7">
            <a:extLst>
              <a:ext uri="{FF2B5EF4-FFF2-40B4-BE49-F238E27FC236}">
                <a16:creationId xmlns:a16="http://schemas.microsoft.com/office/drawing/2014/main" id="{87466F00-71E7-412E-ADFE-113A44403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3157BF92-E85E-4307-9784-97AEA10CA74A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978B5FC1-F932-4C40-A91B-9109A5335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70" name="Rectangle 3">
            <a:extLst>
              <a:ext uri="{FF2B5EF4-FFF2-40B4-BE49-F238E27FC236}">
                <a16:creationId xmlns:a16="http://schemas.microsoft.com/office/drawing/2014/main" id="{7725528B-FE67-4C5C-8452-DE1FCB1F5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43972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C77777-8807-4F4C-B217-0AC4EEFD93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コロナ後の世界、東京、地方の新たな関係を模索する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6FDDF9F1-EA95-4E05-BC8D-8014970E16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65A4752E-A7B3-4172-A4C3-297E4DCFB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6ED635F0-D8C3-41E7-9B21-B181CFC72DEC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95F5F7F9-A084-44CE-B462-F1B5FDA5D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5ED7B636-4498-40BF-8BB8-7CC9696C8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97694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C77777-8807-4F4C-B217-0AC4EEFD93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コロナ後の世界、東京、地方の新たな関係を模索する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6FDDF9F1-EA95-4E05-BC8D-8014970E16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65A4752E-A7B3-4172-A4C3-297E4DCFB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6ED635F0-D8C3-41E7-9B21-B181CFC72DEC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95F5F7F9-A084-44CE-B462-F1B5FDA5D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5ED7B636-4498-40BF-8BB8-7CC9696C8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83018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351B231-7A27-4DEA-9CB8-532DF678A6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空き家を活用して福岡県の魅力と未来を創造する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4275" name="Rectangle 6">
            <a:extLst>
              <a:ext uri="{FF2B5EF4-FFF2-40B4-BE49-F238E27FC236}">
                <a16:creationId xmlns:a16="http://schemas.microsoft.com/office/drawing/2014/main" id="{75040891-6692-4912-9679-B5EB8C40E0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4276" name="Rectangle 7">
            <a:extLst>
              <a:ext uri="{FF2B5EF4-FFF2-40B4-BE49-F238E27FC236}">
                <a16:creationId xmlns:a16="http://schemas.microsoft.com/office/drawing/2014/main" id="{CD50DC99-3A80-4205-AF1B-2296B82C6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C0E64E5B-667C-4684-8E19-D6DE7DF1D494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F0F329BD-448F-464A-8392-4AD5CEAB5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97F6892B-DCA5-47E3-90A2-FAB8B1A0E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0467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798F10C-0608-4E0D-9662-2C16F34B0C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日本を取り巻く課題と建設分野における国際協力の方向性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76803" name="Rectangle 6">
            <a:extLst>
              <a:ext uri="{FF2B5EF4-FFF2-40B4-BE49-F238E27FC236}">
                <a16:creationId xmlns:a16="http://schemas.microsoft.com/office/drawing/2014/main" id="{847228B3-C42E-46AB-A84B-200DDF716F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76804" name="Rectangle 7">
            <a:extLst>
              <a:ext uri="{FF2B5EF4-FFF2-40B4-BE49-F238E27FC236}">
                <a16:creationId xmlns:a16="http://schemas.microsoft.com/office/drawing/2014/main" id="{1959F90D-8679-4D7F-A798-708EEC3D8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B9961BD-537B-414A-BC23-C5F3C82ECBE7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76805" name="Rectangle 2">
            <a:extLst>
              <a:ext uri="{FF2B5EF4-FFF2-40B4-BE49-F238E27FC236}">
                <a16:creationId xmlns:a16="http://schemas.microsoft.com/office/drawing/2014/main" id="{EACC12FD-E16E-4D79-B3B9-DC44789536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6" name="Rectangle 3">
            <a:extLst>
              <a:ext uri="{FF2B5EF4-FFF2-40B4-BE49-F238E27FC236}">
                <a16:creationId xmlns:a16="http://schemas.microsoft.com/office/drawing/2014/main" id="{BC9ADCB8-7CAA-4AFC-A38A-6912266F3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2078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351B231-7A27-4DEA-9CB8-532DF678A6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コロナ後の世界、東京、地方の新たな関係を模索する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4275" name="Rectangle 6">
            <a:extLst>
              <a:ext uri="{FF2B5EF4-FFF2-40B4-BE49-F238E27FC236}">
                <a16:creationId xmlns:a16="http://schemas.microsoft.com/office/drawing/2014/main" id="{75040891-6692-4912-9679-B5EB8C40E0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4276" name="Rectangle 7">
            <a:extLst>
              <a:ext uri="{FF2B5EF4-FFF2-40B4-BE49-F238E27FC236}">
                <a16:creationId xmlns:a16="http://schemas.microsoft.com/office/drawing/2014/main" id="{CD50DC99-3A80-4205-AF1B-2296B82C6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C0E64E5B-667C-4684-8E19-D6DE7DF1D494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F0F329BD-448F-464A-8392-4AD5CEAB5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97F6892B-DCA5-47E3-90A2-FAB8B1A0E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3716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15F69AB-84EA-4425-8A67-FBFF62E71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コロナの後のこれからは里山の時代が来る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AA8248BD-D7F3-42CC-84CD-3E234A2F3B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E47DD22B-198E-4E39-A39A-01D410A2A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86C5095B-E2FF-49BA-8E67-22440E3E4CC3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01A87F38-5ED5-4F21-8926-1309C33F8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95BF7C7C-C3BC-4995-86CF-5CA443E88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67776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15F69AB-84EA-4425-8A67-FBFF62E71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コロナの後のこれからは里山の時代が来る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AA8248BD-D7F3-42CC-84CD-3E234A2F3B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E47DD22B-198E-4E39-A39A-01D410A2A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86C5095B-E2FF-49BA-8E67-22440E3E4CC3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01A87F38-5ED5-4F21-8926-1309C33F8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95BF7C7C-C3BC-4995-86CF-5CA443E88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2494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15F69AB-84EA-4425-8A67-FBFF62E71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コロナの後のこれからは里山の時代が来る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AA8248BD-D7F3-42CC-84CD-3E234A2F3B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E47DD22B-198E-4E39-A39A-01D410A2A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86C5095B-E2FF-49BA-8E67-22440E3E4CC3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01A87F38-5ED5-4F21-8926-1309C33F8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95BF7C7C-C3BC-4995-86CF-5CA443E88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577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コロナ対応が示す、日本の弱点と東北の素晴らしさ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57920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59E10B1-F2E5-402E-8819-EEF3858CF3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ウィズコロナ時代の里山資本主義と新たな働き方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F7114A35-3DFB-4D10-A9D5-1181303DFA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C0FFF92D-9DC1-4E6F-A73D-F03EC06DC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8D0CC33-63E2-49EA-B0E7-3DA19B2C437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45E0EA81-1797-4257-BB8F-D15CF1844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88091889-9D4B-4900-A0C4-02EBACBE4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916274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04408E4-5575-42FD-81AF-125E684755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空き家を活用して福岡県の魅力と未来を創造する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4995" name="Rectangle 6">
            <a:extLst>
              <a:ext uri="{FF2B5EF4-FFF2-40B4-BE49-F238E27FC236}">
                <a16:creationId xmlns:a16="http://schemas.microsoft.com/office/drawing/2014/main" id="{DC1B2B7D-D744-40BB-88B0-985F172E2C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84996" name="Rectangle 7">
            <a:extLst>
              <a:ext uri="{FF2B5EF4-FFF2-40B4-BE49-F238E27FC236}">
                <a16:creationId xmlns:a16="http://schemas.microsoft.com/office/drawing/2014/main" id="{50EDC1AD-BCB8-462E-BF87-D5C063C7E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761A89F8-55E2-4179-BCC3-D46C60DAB2E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4997" name="Rectangle 2">
            <a:extLst>
              <a:ext uri="{FF2B5EF4-FFF2-40B4-BE49-F238E27FC236}">
                <a16:creationId xmlns:a16="http://schemas.microsoft.com/office/drawing/2014/main" id="{3F1428E1-1503-4DD0-80C9-67F5DD429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8" name="Rectangle 3">
            <a:extLst>
              <a:ext uri="{FF2B5EF4-FFF2-40B4-BE49-F238E27FC236}">
                <a16:creationId xmlns:a16="http://schemas.microsoft.com/office/drawing/2014/main" id="{E363DEB6-D936-4B21-AEB7-680BE1E64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52138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9A72270-7825-4DE9-8E25-1E0245DB3F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空き家を活用して福岡県の魅力と未来を創造する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7043" name="Rectangle 6">
            <a:extLst>
              <a:ext uri="{FF2B5EF4-FFF2-40B4-BE49-F238E27FC236}">
                <a16:creationId xmlns:a16="http://schemas.microsoft.com/office/drawing/2014/main" id="{2A188B7E-1A65-4DB9-A337-FD20AA2ED8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87044" name="Rectangle 7">
            <a:extLst>
              <a:ext uri="{FF2B5EF4-FFF2-40B4-BE49-F238E27FC236}">
                <a16:creationId xmlns:a16="http://schemas.microsoft.com/office/drawing/2014/main" id="{72B2B713-582C-4E26-B7F1-E7949ACBC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53649A31-420A-4E65-BE60-0128B85FB4B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7045" name="Rectangle 2">
            <a:extLst>
              <a:ext uri="{FF2B5EF4-FFF2-40B4-BE49-F238E27FC236}">
                <a16:creationId xmlns:a16="http://schemas.microsoft.com/office/drawing/2014/main" id="{8F249433-F49C-4C1F-A843-EED55009B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7046" name="Rectangle 3">
            <a:extLst>
              <a:ext uri="{FF2B5EF4-FFF2-40B4-BE49-F238E27FC236}">
                <a16:creationId xmlns:a16="http://schemas.microsoft.com/office/drawing/2014/main" id="{A52E1F54-D36F-4751-9BBE-9C0AEFFC4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53110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7A9CC52-92CB-4524-A2B9-B06D243C0E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空き家を活用して福岡県の魅力と未来を創造する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9091" name="Rectangle 6">
            <a:extLst>
              <a:ext uri="{FF2B5EF4-FFF2-40B4-BE49-F238E27FC236}">
                <a16:creationId xmlns:a16="http://schemas.microsoft.com/office/drawing/2014/main" id="{F693E372-7CCA-4B6B-BD7E-1FC11246C4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89092" name="Rectangle 7">
            <a:extLst>
              <a:ext uri="{FF2B5EF4-FFF2-40B4-BE49-F238E27FC236}">
                <a16:creationId xmlns:a16="http://schemas.microsoft.com/office/drawing/2014/main" id="{A374014B-ABF7-4B8D-AC02-DEF1BB3D0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2E923284-6927-462C-AE06-BFB306C3A087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9E9C087A-9696-40CA-948E-3809E040F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4" name="Rectangle 3">
            <a:extLst>
              <a:ext uri="{FF2B5EF4-FFF2-40B4-BE49-F238E27FC236}">
                <a16:creationId xmlns:a16="http://schemas.microsoft.com/office/drawing/2014/main" id="{82440FF6-9C10-44A2-9FA5-4461F317D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886904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コロナと共に生きる社会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247554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C2D815-3E60-4F57-B4A4-093EC94B0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03268F51-9A16-4183-B98C-92A3634F5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B7E02AE-181D-443E-B468-C221B9B5D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8C5F08FD-CAA5-4A10-8309-4794EE10F285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45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F927445-D5D7-4BBD-B843-6A9727300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BA5A447-5D6C-4118-86C4-1ECAEACF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171025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C2D815-3E60-4F57-B4A4-093EC94B0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03268F51-9A16-4183-B98C-92A3634F5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B7E02AE-181D-443E-B468-C221B9B5D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8C5F08FD-CAA5-4A10-8309-4794EE10F285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46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F927445-D5D7-4BBD-B843-6A9727300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BA5A447-5D6C-4118-86C4-1ECAEACF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429909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C2D815-3E60-4F57-B4A4-093EC94B0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03268F51-9A16-4183-B98C-92A3634F5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B7E02AE-181D-443E-B468-C221B9B5D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8C5F08FD-CAA5-4A10-8309-4794EE10F285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47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F927445-D5D7-4BBD-B843-6A9727300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BA5A447-5D6C-4118-86C4-1ECAEACF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22928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C2D815-3E60-4F57-B4A4-093EC94B0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03268F51-9A16-4183-B98C-92A3634F5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B7E02AE-181D-443E-B468-C221B9B5D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8C5F08FD-CAA5-4A10-8309-4794EE10F285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48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F927445-D5D7-4BBD-B843-6A9727300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BA5A447-5D6C-4118-86C4-1ECAEACF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639054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C2D815-3E60-4F57-B4A4-093EC94B0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03268F51-9A16-4183-B98C-92A3634F5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B7E02AE-181D-443E-B468-C221B9B5D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8C5F08FD-CAA5-4A10-8309-4794EE10F285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49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F927445-D5D7-4BBD-B843-6A9727300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BA5A447-5D6C-4118-86C4-1ECAEACF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065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コロナ禍の実相と松山のこれから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997888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C2D815-3E60-4F57-B4A4-093EC94B0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03268F51-9A16-4183-B98C-92A3634F5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B7E02AE-181D-443E-B468-C221B9B5D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8C5F08FD-CAA5-4A10-8309-4794EE10F285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50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F927445-D5D7-4BBD-B843-6A9727300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BA5A447-5D6C-4118-86C4-1ECAEACF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86774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C2D815-3E60-4F57-B4A4-093EC94B0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03268F51-9A16-4183-B98C-92A3634F5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B7E02AE-181D-443E-B468-C221B9B5D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8C5F08FD-CAA5-4A10-8309-4794EE10F285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51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F927445-D5D7-4BBD-B843-6A9727300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BA5A447-5D6C-4118-86C4-1ECAEACF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556247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C2D815-3E60-4F57-B4A4-093EC94B0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03268F51-9A16-4183-B98C-92A3634F5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B7E02AE-181D-443E-B468-C221B9B5D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8C5F08FD-CAA5-4A10-8309-4794EE10F285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52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F927445-D5D7-4BBD-B843-6A9727300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BA5A447-5D6C-4118-86C4-1ECAEACF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9144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7149B1E-1F4A-4989-85D4-0924772912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コロナ対応が示す、日本の弱点と東北の素晴らしさ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5E1B6FE4-75A8-4948-8B19-6152439FE1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FCA0EF53-5980-40F1-B6F0-B52D14DB9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7AC52049-7A9D-4B57-9063-3D96425B515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6251A784-C908-4094-A65C-879BE257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C1C8A4C7-49ED-442A-BC30-5DB44CDC0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1350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DF5F0F-2FB5-4983-9519-CFA210E1B00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8E54117F-2C03-4144-8CC3-FF8BB8B05E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1093A374-7CDC-44A0-911D-0C2CB9E081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0928C2E0-E229-4C30-A1B8-12BA605F6F34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26FFCC3A-CC21-4494-AE96-FF6ED650F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72AED111-9521-442E-BA50-C47AF9B06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29425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244C43-A2E8-494A-BD5F-BB54428D09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97BDE7A6-9570-4C6C-BC1B-5B88A8FD06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7BA561DA-1656-487B-9413-02D7CFDA2D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60CF27B5-BFE3-4E95-A683-DE69F8E4D437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46820180-2E27-4324-84E8-700A82A74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482FBECE-D0B7-4F4E-8B00-BF9123719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2385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36F815-1C8A-4E77-9F8E-8CE6F30862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E8F91A4D-2D19-4DA0-B029-8E8CC046CF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30FF1F3B-4ACE-44C4-A852-403A306CB2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ED9BE97D-2F36-47D2-A175-849424F108D4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CB59CF42-695B-4E14-A680-FBE254CBD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F0AFCD9C-AB9A-4257-BF6F-73C98190F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8581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BE6296-B0CE-45AE-9BFF-135D83E00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D18FED-E0EF-4C54-9D1D-31ABC4E4B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0A5819-EE64-42F2-9293-60A7BFC85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9394-FB1F-4D13-939A-FBAFD37AD4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39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44688F-9BDA-4D1C-BC54-E1498A521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714D91-2D43-4268-8D27-093294CD7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86AF06-E921-4ED3-9406-33B8B74AA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195E-B256-4B6D-9AE5-1461BAF1D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466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29C88F-3143-4108-B375-C83EC8E1C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8AE0B9-0D93-4382-B054-57D89ACA1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18E60-A216-4943-BF0A-5C6961EF1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2C16-153B-41E8-9F98-CBB2153E7A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699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2BC0B-9734-4389-895D-221EEC995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E429B-8889-419C-A376-67974DFBB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7858F-A8C8-4C0D-940F-0F67BB925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7E67-37FC-427F-A4E8-B0EDDF86DE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254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F2103-1DB4-453F-A838-4121DE979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332032-7660-4F56-BE01-C48440344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93DA0-A46B-4FBB-AEC8-1DE7D2468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818F-1A23-4907-8BF9-15C8B276A1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257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BB334-9EC9-4164-B1A7-C693F2A16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361C7-BD84-4880-AA3D-349A13C14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7541F-E669-4787-A1F5-EB34AB62E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2162-F800-4144-9D60-25497036AB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773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32FBBA-B9E4-45FE-86D2-E3D8BDD9E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60D86D-D6B8-4C13-B134-0C4C3FBF5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D2B98C-B577-48E6-B19C-8D7896801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A55A-E4BF-4750-893A-E805C9D3C1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013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A31B23-1C78-456C-88BD-82FDE4B7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3B5E35-9BCA-4525-B0FF-FC0D843A2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99A8B1-D1D4-4A66-9D49-A3545917F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595E-743C-4FD3-B347-DF8FC58D48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306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5C8A1-576F-44D9-8A88-77C932FF2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83E3C9-959E-4A95-9D64-BB40579A0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5AD824-5678-410B-95F2-107AC74C5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B1B34-0A32-474E-8D47-C1555A1B58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801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D915F-999E-49D9-A304-2DCE46F9D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685BE-95F2-44DB-9EE6-684FC05FA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8BC7A-11FD-4058-95A5-04508C2D2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6D7F-F03A-4AF6-8759-F211140CFE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18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6FCFD-EB14-4820-B85C-C3CC82CA9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6682C-14EF-41C5-AAEF-4F581889F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CC949-5664-47CD-82FF-CC7B96264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6CDA-1960-4EE3-977B-E6D3341760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073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850F17-C322-4B57-873F-37A3ADCBF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1BE5C4-669D-49AB-B4DF-7E96E6158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9B4E6D-EB1E-46E6-9036-EADE03473B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8C5314-8F92-4205-BCFA-1D1D6B390A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6AFBB3-11BB-41A8-B6BB-D658025497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1227F2F9-7717-4DCA-B5AC-C18068E111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B246313B-E36B-4EC1-B805-DC8BDA0D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6C9FC-802E-46B1-B38C-FA0B546A7E3C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4099" name="Picture 2" descr="BD06663_">
            <a:extLst>
              <a:ext uri="{FF2B5EF4-FFF2-40B4-BE49-F238E27FC236}">
                <a16:creationId xmlns:a16="http://schemas.microsoft.com/office/drawing/2014/main" id="{F0B6FF9D-12AD-4D1C-A235-F84A6318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144963"/>
            <a:ext cx="27432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748" y="2245893"/>
            <a:ext cx="9144000" cy="1039091"/>
          </a:xfrm>
          <a:noFill/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ja-JP" altLang="en-US" sz="36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コロナ時代の</a:t>
            </a:r>
            <a:r>
              <a:rPr lang="ja-JP" altLang="en-US" sz="54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まちづくり・都市政策</a:t>
            </a:r>
            <a:br>
              <a:rPr lang="ja-JP" altLang="en-US" sz="54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lang="ja-JP" altLang="en-US" sz="3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388E469-11D3-4F29-BB90-3D47C9C8F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925212"/>
            <a:ext cx="6265168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2020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Tx/>
              <a:buNone/>
            </a:pP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 </a:t>
            </a:r>
            <a:r>
              <a:rPr lang="en-US" altLang="en-US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総合研究所 主席研究員</a:t>
            </a:r>
          </a:p>
          <a:p>
            <a:pPr eaLnBrk="1" hangingPunct="1">
              <a:buFontTx/>
              <a:buNone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 </a:t>
            </a:r>
            <a:r>
              <a:rPr lang="en-US" altLang="en-US" sz="1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政策投資銀行 地域企画部特任顧問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ja-JP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Fact</a:t>
            </a:r>
            <a:r>
              <a:rPr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Finder &amp; Structure Perceiver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18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事実発見＆構造把握業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も た に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藻谷浩介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kosuke@motani.com</a:t>
            </a:r>
          </a:p>
        </p:txBody>
      </p:sp>
    </p:spTree>
    <p:extLst>
      <p:ext uri="{BB962C8B-B14F-4D97-AF65-F5344CB8AC3E}">
        <p14:creationId xmlns:p14="http://schemas.microsoft.com/office/powerpoint/2010/main" val="388108708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7384"/>
            <a:ext cx="91075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人口超過密の大都市圏への集中継続が拡大する３つのリスク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4" y="1556792"/>
            <a:ext cx="910758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日本は、地区間格差拡大や汚染問題を、　諸外国に比べ低いレベルに押さえ込んだが、以下は未解決。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 天災リスク</a:t>
            </a:r>
            <a:endParaRPr lang="en-US" altLang="ja-JP" sz="5400" dirty="0">
              <a:solidFill>
                <a:srgbClr val="0066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174625" eaLnBrk="1" hangingPunct="1">
              <a:spcBef>
                <a:spcPts val="600"/>
              </a:spcBef>
              <a:buFontTx/>
              <a:buNone/>
            </a:pPr>
            <a:r>
              <a:rPr lang="ja-JP" altLang="en-US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← 地震、噴火、水害、そして</a:t>
            </a:r>
            <a:r>
              <a:rPr lang="ja-JP" altLang="en-US" b="1" u="sng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</a:t>
            </a:r>
            <a:endParaRPr lang="en-US" altLang="ja-JP" b="1" u="sng" dirty="0">
              <a:solidFill>
                <a:srgbClr val="66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4625" eaLnBrk="1" hangingPunct="1">
              <a:spcBef>
                <a:spcPts val="600"/>
              </a:spcBef>
              <a:buNone/>
            </a:pPr>
            <a:r>
              <a:rPr lang="ja-JP" altLang="en-US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← 天災時の水･電気･物資･人的支援の供給不全</a:t>
            </a:r>
            <a:endParaRPr lang="en-US" altLang="ja-JP" b="1" dirty="0">
              <a:solidFill>
                <a:srgbClr val="66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4625" eaLnBrk="1" hangingPunct="1">
              <a:spcBef>
                <a:spcPts val="18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 少子化加速リスク</a:t>
            </a:r>
            <a:endParaRPr lang="en-US" altLang="ja-JP" sz="5400" dirty="0">
              <a:solidFill>
                <a:srgbClr val="0066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174625"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 高齢者急増リスク</a:t>
            </a:r>
            <a:endParaRPr lang="en-US" altLang="ja-JP" sz="5400" dirty="0">
              <a:solidFill>
                <a:srgbClr val="0066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463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016" y="2857500"/>
            <a:ext cx="8820472" cy="1143000"/>
          </a:xfrm>
          <a:noFill/>
        </p:spPr>
        <p:txBody>
          <a:bodyPr lIns="92075" tIns="46038" rIns="92075" bIns="46038" anchor="ctr"/>
          <a:lstStyle/>
          <a:p>
            <a:pPr marL="895350" indent="-895350" eaLnBrk="1" hangingPunct="1">
              <a:lnSpc>
                <a:spcPct val="90000"/>
              </a:lnSpc>
            </a:pP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 </a:t>
            </a: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天災としての</a:t>
            </a:r>
            <a:b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新型コロナの</a:t>
            </a:r>
            <a:b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感染拡大状況</a:t>
            </a:r>
            <a:endParaRPr lang="ja-JP" altLang="en-US" sz="88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52287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1576F4-A5E6-4AE5-85E0-5EFD69FA0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914451"/>
            <a:ext cx="8964488" cy="582691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A03C6C6-73B7-46D4-8EA2-642DAFB19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同じ日本国内でこれだけ違う感染状況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ACA74D4C-FB0E-4285-914A-55095707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901" y="5925530"/>
            <a:ext cx="180000" cy="57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42F6877-3F50-467E-B3DF-8E0F95E3D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322" y="5936647"/>
            <a:ext cx="180000" cy="57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5598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A9BB243-746E-404B-8628-BFBCC4CA1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8" y="920595"/>
            <a:ext cx="8977044" cy="5835078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A03C6C6-73B7-46D4-8EA2-642DAFB19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人口が過密な都会ほど感染も深刻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A885AF8-961F-4D83-979F-40E4F52F4723}"/>
              </a:ext>
            </a:extLst>
          </p:cNvPr>
          <p:cNvSpPr/>
          <p:nvPr/>
        </p:nvSpPr>
        <p:spPr bwMode="auto">
          <a:xfrm>
            <a:off x="3393975" y="1875079"/>
            <a:ext cx="1790472" cy="555035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C1E4AE7-7CDF-4844-8656-4ED8F2F5EE46}"/>
              </a:ext>
            </a:extLst>
          </p:cNvPr>
          <p:cNvSpPr/>
          <p:nvPr/>
        </p:nvSpPr>
        <p:spPr bwMode="auto">
          <a:xfrm>
            <a:off x="2697567" y="1978646"/>
            <a:ext cx="224772" cy="14401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384D818-8347-4C40-8F99-DAC6019B0528}"/>
              </a:ext>
            </a:extLst>
          </p:cNvPr>
          <p:cNvSpPr/>
          <p:nvPr/>
        </p:nvSpPr>
        <p:spPr bwMode="auto">
          <a:xfrm>
            <a:off x="5088833" y="3204374"/>
            <a:ext cx="224772" cy="14401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791D3F8-8A0F-48B6-A5BF-7F5FC9B1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417" y="5956608"/>
            <a:ext cx="180000" cy="57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CAE5D543-6DD0-43ED-8302-12AFD2D2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681" y="5967725"/>
            <a:ext cx="180000" cy="57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7373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539ECD1-3A85-4DAB-AF45-BDAB4B1EC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7" y="1032342"/>
            <a:ext cx="9036727" cy="5637018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F8EACB9-5761-47DB-AE3F-FD089EA3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8837"/>
            <a:ext cx="914400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人口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万人当たりの死者数比較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A3929293-43E3-4154-9D14-E6B31AF6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61" y="2951193"/>
            <a:ext cx="197777" cy="49685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4817DE72-A796-47D5-9E8E-F997026F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33" y="2951193"/>
            <a:ext cx="197777" cy="49685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6E5AE113-D175-4923-96D3-403C2C84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09" y="5937429"/>
            <a:ext cx="413801" cy="49685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D5C786CE-9149-4070-BC99-FDE80B1D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81" y="5937429"/>
            <a:ext cx="413801" cy="49685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FDB09687-9983-4C3D-820D-6F805FBA7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34" y="2924944"/>
            <a:ext cx="197777" cy="49685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EDE0BDB-2D09-4C41-96DD-AC893A7F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06" y="2924944"/>
            <a:ext cx="197777" cy="49685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4602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820472" cy="65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ja-JP" altLang="en-US" sz="2800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次の国の中で比べると、新型コロナの</a:t>
            </a:r>
            <a:r>
              <a:rPr lang="ja-JP" altLang="en-US" sz="2800" b="1" u="sng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累積死者数</a:t>
            </a:r>
            <a:r>
              <a:rPr lang="ja-JP" altLang="en-US" sz="2800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800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12/6</a:t>
            </a:r>
            <a:r>
              <a:rPr lang="ja-JP" altLang="en-US" sz="2800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現在）が一番少ないのはどこでしょう？　</a:t>
            </a:r>
            <a:endParaRPr lang="en-US" altLang="ja-JP" sz="2800" b="1" dirty="0">
              <a:solidFill>
                <a:srgbClr val="66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ja-JP" altLang="en-US" sz="2000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人口規模の影響を消すため、</a:t>
            </a:r>
            <a:r>
              <a:rPr lang="ja-JP" altLang="en-US" sz="2000" b="1" u="sng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人口１００万人当たり</a:t>
            </a:r>
            <a:r>
              <a:rPr lang="ja-JP" altLang="en-US" sz="2000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に直して考えます。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ja-JP" altLang="en-US" sz="400" dirty="0">
              <a:solidFill>
                <a:srgbClr val="6633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アメリカ合衆国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中南米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欧州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旧西側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lang="ja-JP" altLang="en-US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欧州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旧東側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lang="ja-JP" altLang="en-US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カナダ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日本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中国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⑧　タイ </a:t>
            </a:r>
            <a:endParaRPr lang="ja-JP" altLang="en-US" sz="40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CBCE93-6238-4E04-B721-01C1F8B56DEB}"/>
              </a:ext>
            </a:extLst>
          </p:cNvPr>
          <p:cNvSpPr txBox="1"/>
          <p:nvPr/>
        </p:nvSpPr>
        <p:spPr>
          <a:xfrm>
            <a:off x="2356344" y="4057616"/>
            <a:ext cx="228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３３７人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086D0A-936E-424C-8E0D-69D49A41D328}"/>
              </a:ext>
            </a:extLst>
          </p:cNvPr>
          <p:cNvSpPr txBox="1"/>
          <p:nvPr/>
        </p:nvSpPr>
        <p:spPr>
          <a:xfrm>
            <a:off x="2267744" y="4744600"/>
            <a:ext cx="163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A74BDF-1E12-487D-B859-F0D29394C0F7}"/>
              </a:ext>
            </a:extLst>
          </p:cNvPr>
          <p:cNvSpPr txBox="1"/>
          <p:nvPr/>
        </p:nvSpPr>
        <p:spPr>
          <a:xfrm>
            <a:off x="2500360" y="2128944"/>
            <a:ext cx="257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６４９人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A45195-DDA7-42A4-9D6B-765DFD5D8298}"/>
              </a:ext>
            </a:extLst>
          </p:cNvPr>
          <p:cNvSpPr txBox="1"/>
          <p:nvPr/>
        </p:nvSpPr>
        <p:spPr>
          <a:xfrm>
            <a:off x="2267744" y="5366919"/>
            <a:ext cx="163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2F9826-AE6B-4B59-820E-A089498E9050}"/>
              </a:ext>
            </a:extLst>
          </p:cNvPr>
          <p:cNvSpPr txBox="1"/>
          <p:nvPr/>
        </p:nvSpPr>
        <p:spPr>
          <a:xfrm>
            <a:off x="2284336" y="6000386"/>
            <a:ext cx="163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290ED9-50DE-41BC-B2C2-74D10528159D}"/>
              </a:ext>
            </a:extLst>
          </p:cNvPr>
          <p:cNvSpPr txBox="1"/>
          <p:nvPr/>
        </p:nvSpPr>
        <p:spPr>
          <a:xfrm>
            <a:off x="2555776" y="1625601"/>
            <a:ext cx="6593854" cy="517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豪州 ３６人</a:t>
            </a:r>
            <a:endParaRPr kumimoji="1" lang="en-US" altLang="ja-JP" sz="3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>
              <a:lnSpc>
                <a:spcPct val="87000"/>
              </a:lnSpc>
            </a:pPr>
            <a:r>
              <a:rPr kumimoji="1"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マレーシア １２人</a:t>
            </a:r>
            <a:endParaRPr kumimoji="1" lang="en-US" altLang="ja-JP" sz="3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>
              <a:lnSpc>
                <a:spcPct val="87000"/>
              </a:lnSpc>
            </a:pPr>
            <a:r>
              <a:rPr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韓国 １１人</a:t>
            </a:r>
            <a:endParaRPr lang="en-US" altLang="ja-JP" sz="3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>
              <a:lnSpc>
                <a:spcPct val="87000"/>
              </a:lnSpc>
            </a:pPr>
            <a:r>
              <a:rPr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ｼﾝｶﾞﾎﾟｰﾙ ５人</a:t>
            </a:r>
            <a:endParaRPr lang="en-US" altLang="ja-JP" sz="3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>
              <a:lnSpc>
                <a:spcPct val="87000"/>
              </a:lnSpc>
            </a:pPr>
            <a:r>
              <a:rPr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ＮＺ ５人</a:t>
            </a:r>
            <a:endParaRPr kumimoji="1" lang="en-US" altLang="ja-JP" sz="3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>
              <a:lnSpc>
                <a:spcPct val="87000"/>
              </a:lnSpc>
            </a:pPr>
            <a:r>
              <a:rPr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ベトナム ０</a:t>
            </a:r>
            <a:r>
              <a:rPr lang="en-US" altLang="ja-JP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４人</a:t>
            </a:r>
            <a:endParaRPr lang="en-US" altLang="ja-JP" sz="3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>
              <a:lnSpc>
                <a:spcPct val="87000"/>
              </a:lnSpc>
            </a:pPr>
            <a:r>
              <a:rPr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台湾 ０</a:t>
            </a:r>
            <a:r>
              <a:rPr lang="en-US" altLang="ja-JP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3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３人</a:t>
            </a:r>
            <a:endParaRPr lang="en-US" altLang="ja-JP" sz="3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>
              <a:spcBef>
                <a:spcPts val="1200"/>
              </a:spcBef>
            </a:pP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37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、大阪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41､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福岡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21､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沖縄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</a:t>
            </a:r>
          </a:p>
          <a:p>
            <a:pPr algn="r">
              <a:lnSpc>
                <a:spcPct val="90000"/>
              </a:lnSpc>
            </a:pP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愛知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18､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北海道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50､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青森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&amp;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</a:p>
          <a:p>
            <a:pPr algn="r">
              <a:lnSpc>
                <a:spcPct val="90000"/>
              </a:lnSpc>
            </a:pP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宮城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&amp;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福島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2､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秋田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&amp;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山形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1､</a:t>
            </a:r>
            <a:r>
              <a:rPr lang="ja-JP" altLang="en-US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新潟</a:t>
            </a:r>
            <a:r>
              <a:rPr lang="en-US" altLang="ja-JP" sz="3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endParaRPr lang="ja-JP" altLang="en-US" sz="3000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5688D2-4523-4987-91E4-AF2AAB4E541A}"/>
              </a:ext>
            </a:extLst>
          </p:cNvPr>
          <p:cNvSpPr txBox="1"/>
          <p:nvPr/>
        </p:nvSpPr>
        <p:spPr>
          <a:xfrm>
            <a:off x="3923928" y="3429000"/>
            <a:ext cx="279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４７５人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1F40D7-71DD-4A27-A353-39BBCBA58148}"/>
              </a:ext>
            </a:extLst>
          </p:cNvPr>
          <p:cNvSpPr txBox="1"/>
          <p:nvPr/>
        </p:nvSpPr>
        <p:spPr>
          <a:xfrm>
            <a:off x="3851920" y="1484784"/>
            <a:ext cx="257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８６４人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DC0D7F-3635-4F7D-9528-33936F0DE1F0}"/>
              </a:ext>
            </a:extLst>
          </p:cNvPr>
          <p:cNvSpPr txBox="1"/>
          <p:nvPr/>
        </p:nvSpPr>
        <p:spPr>
          <a:xfrm>
            <a:off x="3923928" y="2771200"/>
            <a:ext cx="279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７０１人</a:t>
            </a:r>
          </a:p>
        </p:txBody>
      </p:sp>
    </p:spTree>
    <p:extLst>
      <p:ext uri="{BB962C8B-B14F-4D97-AF65-F5344CB8AC3E}">
        <p14:creationId xmlns:p14="http://schemas.microsoft.com/office/powerpoint/2010/main" val="205526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12" grpId="0"/>
      <p:bldP spid="13" grpId="0"/>
      <p:bldP spid="10" grpId="0" uiExpand="1" build="p"/>
      <p:bldP spid="7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19FBC1D-1589-4B93-82A2-984A9D6D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18970"/>
            <a:ext cx="8856984" cy="5994406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F8EACB9-5761-47DB-AE3F-FD089EA3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人口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万人当たり死者数 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(12/7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D8910FBC-CE3C-452E-974A-187B76B0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56" y="5829014"/>
            <a:ext cx="581185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3F080B0E-8DE3-433F-A3A2-D5853A63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28" y="5829014"/>
            <a:ext cx="581185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56D797-4464-4100-B4B4-9419F7DCAEDF}"/>
              </a:ext>
            </a:extLst>
          </p:cNvPr>
          <p:cNvSpPr txBox="1"/>
          <p:nvPr/>
        </p:nvSpPr>
        <p:spPr>
          <a:xfrm>
            <a:off x="2339752" y="4819218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死者数： ジョンズ・ホプキンズ大学</a:t>
            </a:r>
            <a:endParaRPr kumimoji="1"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r"/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人口： 国連人口部</a:t>
            </a:r>
            <a:r>
              <a:rPr lang="en-US" altLang="ja-JP" sz="1000" dirty="0">
                <a:solidFill>
                  <a:schemeClr val="tx1"/>
                </a:solidFill>
                <a:latin typeface="+mj-ea"/>
                <a:ea typeface="+mj-ea"/>
              </a:rPr>
              <a:t>2017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年推計＆予測による</a:t>
            </a:r>
            <a:r>
              <a:rPr lang="en-US" altLang="ja-JP" sz="1000" dirty="0">
                <a:solidFill>
                  <a:schemeClr val="tx1"/>
                </a:solidFill>
                <a:latin typeface="+mj-ea"/>
                <a:ea typeface="+mj-ea"/>
              </a:rPr>
              <a:t>2020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年の人口</a:t>
            </a:r>
            <a:endParaRPr kumimoji="1" lang="ja-JP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360FEC-DA5B-4AC0-A66C-A4C22A350356}"/>
              </a:ext>
            </a:extLst>
          </p:cNvPr>
          <p:cNvSpPr txBox="1"/>
          <p:nvPr/>
        </p:nvSpPr>
        <p:spPr>
          <a:xfrm>
            <a:off x="6888131" y="472514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死者数： ジョンズ・ホプキンズ大学</a:t>
            </a:r>
            <a:endParaRPr kumimoji="1"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r"/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人口： 国連人口部</a:t>
            </a:r>
            <a:r>
              <a:rPr lang="en-US" altLang="ja-JP" sz="1000" dirty="0">
                <a:solidFill>
                  <a:schemeClr val="tx1"/>
                </a:solidFill>
                <a:latin typeface="+mj-ea"/>
                <a:ea typeface="+mj-ea"/>
              </a:rPr>
              <a:t>2017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年推計＆予測による</a:t>
            </a:r>
            <a:r>
              <a:rPr lang="en-US" altLang="ja-JP" sz="1000" dirty="0">
                <a:solidFill>
                  <a:schemeClr val="tx1"/>
                </a:solidFill>
                <a:latin typeface="+mj-ea"/>
                <a:ea typeface="+mj-ea"/>
              </a:rPr>
              <a:t>2020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年の人口</a:t>
            </a:r>
            <a:endParaRPr kumimoji="1" lang="ja-JP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6B05DE50-CF39-48D7-8BF9-1040B8BC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870" y="2048973"/>
            <a:ext cx="581185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A4D561FA-B90F-4A17-876B-4D7151469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242" y="2048973"/>
            <a:ext cx="581185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548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0026361A-334D-4DAE-88ED-BF972A1A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" y="116632"/>
            <a:ext cx="914400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年齢別では誰が感染しているのか？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9BAED-E033-4304-9E3F-662E1045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38" y="980728"/>
            <a:ext cx="8901121" cy="5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250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BFC21DB-1F66-45B2-BE65-87A0D566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8" y="908720"/>
            <a:ext cx="8870065" cy="5832648"/>
          </a:xfrm>
          <a:prstGeom prst="rect">
            <a:avLst/>
          </a:prstGeom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0026361A-334D-4DAE-88ED-BF972A1A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" y="116632"/>
            <a:ext cx="914400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年齢別では誰が亡くなっているのか？</a:t>
            </a:r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41CBBB11-F11C-47DF-B8C3-9F8733BE4B3C}"/>
              </a:ext>
            </a:extLst>
          </p:cNvPr>
          <p:cNvSpPr/>
          <p:nvPr/>
        </p:nvSpPr>
        <p:spPr bwMode="auto">
          <a:xfrm rot="1153315">
            <a:off x="2452774" y="1794560"/>
            <a:ext cx="1080120" cy="43204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824CE0-1E79-49C7-A6FB-0B6474F48E27}"/>
              </a:ext>
            </a:extLst>
          </p:cNvPr>
          <p:cNvSpPr txBox="1"/>
          <p:nvPr/>
        </p:nvSpPr>
        <p:spPr>
          <a:xfrm>
            <a:off x="3563888" y="198012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１年間に小児ガンで亡くなる</a:t>
            </a:r>
            <a:endParaRPr kumimoji="1" lang="en-US" altLang="ja-JP" sz="1800" dirty="0">
              <a:solidFill>
                <a:srgbClr val="003366"/>
              </a:solidFill>
              <a:latin typeface="HGP創英角ﾎﾟｯﾌﾟ体" panose="040B0A00000000000000" pitchFamily="50" charset="-128"/>
            </a:endParaRPr>
          </a:p>
          <a:p>
            <a:r>
              <a:rPr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１～１９歳の子どもは</a:t>
            </a:r>
            <a:r>
              <a:rPr lang="en-US" altLang="ja-JP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400</a:t>
            </a:r>
            <a:r>
              <a:rPr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人以上</a:t>
            </a:r>
            <a:endParaRPr kumimoji="1" lang="ja-JP" altLang="en-US" sz="1800" dirty="0">
              <a:solidFill>
                <a:srgbClr val="003366"/>
              </a:solidFill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008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AC06C30-273C-4AD8-8FEE-520B9CB91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73" y="908720"/>
            <a:ext cx="8937927" cy="5877272"/>
          </a:xfrm>
          <a:prstGeom prst="rect">
            <a:avLst/>
          </a:prstGeom>
        </p:spPr>
      </p:pic>
      <p:sp>
        <p:nvSpPr>
          <p:cNvPr id="4" name="矢印: 左右 3">
            <a:extLst>
              <a:ext uri="{FF2B5EF4-FFF2-40B4-BE49-F238E27FC236}">
                <a16:creationId xmlns:a16="http://schemas.microsoft.com/office/drawing/2014/main" id="{28D8887C-6DE2-47FB-BE50-02983E033BC6}"/>
              </a:ext>
            </a:extLst>
          </p:cNvPr>
          <p:cNvSpPr/>
          <p:nvPr/>
        </p:nvSpPr>
        <p:spPr bwMode="auto">
          <a:xfrm>
            <a:off x="2697982" y="2237060"/>
            <a:ext cx="1080120" cy="903908"/>
          </a:xfrm>
          <a:prstGeom prst="leftRightArrow">
            <a:avLst>
              <a:gd name="adj1" fmla="val 54305"/>
              <a:gd name="adj2" fmla="val 381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79E142-456B-4927-9359-11443E9893B5}"/>
              </a:ext>
            </a:extLst>
          </p:cNvPr>
          <p:cNvSpPr txBox="1"/>
          <p:nvPr/>
        </p:nvSpPr>
        <p:spPr>
          <a:xfrm>
            <a:off x="3842192" y="22048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インフルエンザの死亡率は</a:t>
            </a:r>
            <a:r>
              <a:rPr lang="en-US" altLang="ja-JP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0.1</a:t>
            </a:r>
            <a:r>
              <a:rPr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％</a:t>
            </a:r>
            <a:endParaRPr kumimoji="1" lang="ja-JP" altLang="en-US" sz="1800" dirty="0">
              <a:solidFill>
                <a:srgbClr val="003366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2F5460-DCCB-43B3-BE36-B3A47B90C074}"/>
              </a:ext>
            </a:extLst>
          </p:cNvPr>
          <p:cNvSpPr txBox="1"/>
          <p:nvPr/>
        </p:nvSpPr>
        <p:spPr>
          <a:xfrm>
            <a:off x="4211960" y="45718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日本人が何かで亡くなる確率は毎年</a:t>
            </a:r>
            <a:r>
              <a:rPr lang="en-US" altLang="ja-JP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1.1</a:t>
            </a:r>
            <a:r>
              <a:rPr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％</a:t>
            </a:r>
            <a:endParaRPr kumimoji="1" lang="ja-JP" altLang="en-US" sz="1800" dirty="0">
              <a:solidFill>
                <a:srgbClr val="003366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矢印: 左右 7">
            <a:extLst>
              <a:ext uri="{FF2B5EF4-FFF2-40B4-BE49-F238E27FC236}">
                <a16:creationId xmlns:a16="http://schemas.microsoft.com/office/drawing/2014/main" id="{EE73C5CB-BB56-4F5E-80AF-6849B07F7DA7}"/>
              </a:ext>
            </a:extLst>
          </p:cNvPr>
          <p:cNvSpPr/>
          <p:nvPr/>
        </p:nvSpPr>
        <p:spPr bwMode="auto">
          <a:xfrm>
            <a:off x="3059832" y="4149080"/>
            <a:ext cx="1080120" cy="903908"/>
          </a:xfrm>
          <a:prstGeom prst="leftRightArrow">
            <a:avLst>
              <a:gd name="adj1" fmla="val 54305"/>
              <a:gd name="adj2" fmla="val 381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6318D5-11CA-44AE-A691-E10993CDAAFB}"/>
              </a:ext>
            </a:extLst>
          </p:cNvPr>
          <p:cNvSpPr txBox="1"/>
          <p:nvPr/>
        </p:nvSpPr>
        <p:spPr>
          <a:xfrm>
            <a:off x="4215872" y="42113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日本人がガンで亡くなる確率は毎年</a:t>
            </a:r>
            <a:r>
              <a:rPr lang="en-US" altLang="ja-JP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0.3</a:t>
            </a:r>
            <a:r>
              <a:rPr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％</a:t>
            </a:r>
            <a:endParaRPr kumimoji="1" lang="ja-JP" altLang="en-US" sz="1800" dirty="0">
              <a:solidFill>
                <a:srgbClr val="003366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矢印: 左右 9">
            <a:extLst>
              <a:ext uri="{FF2B5EF4-FFF2-40B4-BE49-F238E27FC236}">
                <a16:creationId xmlns:a16="http://schemas.microsoft.com/office/drawing/2014/main" id="{A9FC25A2-3A02-420C-8C8A-E4B3659F4445}"/>
              </a:ext>
            </a:extLst>
          </p:cNvPr>
          <p:cNvSpPr/>
          <p:nvPr/>
        </p:nvSpPr>
        <p:spPr bwMode="auto">
          <a:xfrm rot="21058620">
            <a:off x="4023451" y="5667434"/>
            <a:ext cx="1642231" cy="43204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F30459-2E8C-4639-8FE8-15B2D8242710}"/>
              </a:ext>
            </a:extLst>
          </p:cNvPr>
          <p:cNvSpPr txBox="1"/>
          <p:nvPr/>
        </p:nvSpPr>
        <p:spPr>
          <a:xfrm>
            <a:off x="5689400" y="5013176"/>
            <a:ext cx="324852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この死亡率は高い</a:t>
            </a:r>
            <a:r>
              <a:rPr kumimoji="1" lang="en-US" altLang="ja-JP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…!</a:t>
            </a:r>
            <a:r>
              <a:rPr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 </a:t>
            </a:r>
            <a:endParaRPr lang="en-US" altLang="ja-JP" sz="1800" dirty="0">
              <a:solidFill>
                <a:srgbClr val="003366"/>
              </a:solidFill>
              <a:latin typeface="HGP創英角ﾎﾟｯﾌﾟ体" panose="040B0A00000000000000" pitchFamily="50" charset="-128"/>
            </a:endParaRPr>
          </a:p>
          <a:p>
            <a:pPr>
              <a:lnSpc>
                <a:spcPct val="85000"/>
              </a:lnSpc>
            </a:pPr>
            <a:r>
              <a:rPr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お年寄りに感染させない</a:t>
            </a:r>
            <a:endParaRPr lang="en-US" altLang="ja-JP" sz="1800" dirty="0">
              <a:solidFill>
                <a:srgbClr val="003366"/>
              </a:solidFill>
              <a:latin typeface="HGP創英角ﾎﾟｯﾌﾟ体" panose="040B0A00000000000000" pitchFamily="50" charset="-128"/>
            </a:endParaRPr>
          </a:p>
          <a:p>
            <a:pPr>
              <a:lnSpc>
                <a:spcPct val="85000"/>
              </a:lnSpc>
            </a:pPr>
            <a:r>
              <a:rPr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心配りが本当に大事</a:t>
            </a:r>
            <a:r>
              <a:rPr lang="en-US" altLang="ja-JP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…</a:t>
            </a:r>
            <a:endParaRPr kumimoji="1" lang="en-US" altLang="ja-JP" sz="1800" dirty="0">
              <a:solidFill>
                <a:srgbClr val="003366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761017-626F-43B7-8DA2-330BDD5A09CF}"/>
              </a:ext>
            </a:extLst>
          </p:cNvPr>
          <p:cNvSpPr txBox="1"/>
          <p:nvPr/>
        </p:nvSpPr>
        <p:spPr>
          <a:xfrm>
            <a:off x="3842192" y="2591616"/>
            <a:ext cx="49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003366"/>
                </a:solidFill>
                <a:latin typeface="HGP創英角ﾎﾟｯﾌﾟ体" panose="040B0A00000000000000" pitchFamily="50" charset="-128"/>
              </a:rPr>
              <a:t>若者にとっては、他に比べて怖い病気ではない！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C812C2B-8FC2-45D0-B3DB-05F878CD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" y="116632"/>
            <a:ext cx="914400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年齢別では誰が亡くなっているのか？</a:t>
            </a:r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49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9" grpId="0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016" y="2857500"/>
            <a:ext cx="8820472" cy="1143000"/>
          </a:xfrm>
          <a:noFill/>
        </p:spPr>
        <p:txBody>
          <a:bodyPr lIns="92075" tIns="46038" rIns="92075" bIns="46038" anchor="ctr"/>
          <a:lstStyle/>
          <a:p>
            <a:pPr marL="895350" indent="-895350" eaLnBrk="1" hangingPunct="1">
              <a:lnSpc>
                <a:spcPct val="90000"/>
              </a:lnSpc>
            </a:pP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 </a:t>
            </a: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大都市圏</a:t>
            </a:r>
            <a:b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人口過密の</a:t>
            </a:r>
            <a:b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現状とリスク</a:t>
            </a:r>
            <a:endParaRPr lang="ja-JP" altLang="en-US" sz="88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48184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752F798-D3CF-49D6-AE55-DC3F5950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61516"/>
            <a:ext cx="8964488" cy="4990195"/>
          </a:xfrm>
          <a:prstGeom prst="rect">
            <a:avLst/>
          </a:prstGeom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07"/>
            <a:ext cx="9144000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新型コロナの感染拡大状況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感染急増の米国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だが死者数は前回未満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2ACB058-9931-4ED6-9AB0-C2BECDB8AA37}"/>
              </a:ext>
            </a:extLst>
          </p:cNvPr>
          <p:cNvSpPr/>
          <p:nvPr/>
        </p:nvSpPr>
        <p:spPr bwMode="auto">
          <a:xfrm>
            <a:off x="539552" y="4695527"/>
            <a:ext cx="1008112" cy="864096"/>
          </a:xfrm>
          <a:prstGeom prst="rightArrow">
            <a:avLst>
              <a:gd name="adj1" fmla="val 6576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中国由来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の拡大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6DD5F1F3-3021-40BB-977C-745E31374D73}"/>
              </a:ext>
            </a:extLst>
          </p:cNvPr>
          <p:cNvSpPr/>
          <p:nvPr/>
        </p:nvSpPr>
        <p:spPr bwMode="auto">
          <a:xfrm>
            <a:off x="2123728" y="4233862"/>
            <a:ext cx="2232248" cy="461665"/>
          </a:xfrm>
          <a:prstGeom prst="rightArrow">
            <a:avLst>
              <a:gd name="adj1" fmla="val 6576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全米に波及</a:t>
            </a:r>
            <a:r>
              <a:rPr lang="ja-JP" altLang="en-US" dirty="0">
                <a:solidFill>
                  <a:srgbClr val="003366"/>
                </a:solidFill>
              </a:rPr>
              <a:t>して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再拡大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618ADD06-5DD6-4B10-A8F3-46C3F815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6351711"/>
            <a:ext cx="9071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☆ 死亡率は当初の８％から、最近は１％程度まで低下</a:t>
            </a:r>
            <a:endParaRPr lang="ja-JP" altLang="en-US" sz="22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504EBF9-E200-4725-AAE8-562EF4190B9A}"/>
              </a:ext>
            </a:extLst>
          </p:cNvPr>
          <p:cNvSpPr/>
          <p:nvPr/>
        </p:nvSpPr>
        <p:spPr bwMode="auto">
          <a:xfrm>
            <a:off x="5004048" y="2751311"/>
            <a:ext cx="2736304" cy="513348"/>
          </a:xfrm>
          <a:prstGeom prst="rightArrow">
            <a:avLst>
              <a:gd name="adj1" fmla="val 6576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大統領選挙加熱で再々拡大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4027AD0A-D552-44E5-B53E-164DF31F7C3D}"/>
              </a:ext>
            </a:extLst>
          </p:cNvPr>
          <p:cNvSpPr/>
          <p:nvPr/>
        </p:nvSpPr>
        <p:spPr bwMode="auto">
          <a:xfrm>
            <a:off x="6228184" y="1671191"/>
            <a:ext cx="2160240" cy="513348"/>
          </a:xfrm>
          <a:prstGeom prst="rightArrow">
            <a:avLst>
              <a:gd name="adj1" fmla="val 6576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感謝祭</a:t>
            </a:r>
            <a:r>
              <a:rPr lang="ja-JP" altLang="en-US" dirty="0">
                <a:solidFill>
                  <a:srgbClr val="003366"/>
                </a:solidFill>
              </a:rPr>
              <a:t>で再々々拡大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796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build="p"/>
      <p:bldP spid="1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033B55F-CBCE-48C7-B294-6DD8A774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6" y="1331565"/>
            <a:ext cx="8942141" cy="4977755"/>
          </a:xfrm>
          <a:prstGeom prst="rect">
            <a:avLst/>
          </a:prstGeom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7384"/>
            <a:ext cx="9144000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新型コロナの感染拡大状況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感染爆発の欧州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だが死者数は前回未満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7A7B9EF-06D4-4860-B7D0-0FBDDBACFA95}"/>
              </a:ext>
            </a:extLst>
          </p:cNvPr>
          <p:cNvSpPr/>
          <p:nvPr/>
        </p:nvSpPr>
        <p:spPr bwMode="auto">
          <a:xfrm>
            <a:off x="5580112" y="2636912"/>
            <a:ext cx="1728190" cy="864096"/>
          </a:xfrm>
          <a:prstGeom prst="rightArrow">
            <a:avLst>
              <a:gd name="adj1" fmla="val 6576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変異ウイルス？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による第二波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F88DD66-F43B-41AD-9B5A-D54F5EAD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6342419"/>
            <a:ext cx="9071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 死亡率は、当初の９％から最近は２％弱に低下（世界よりは高め）</a:t>
            </a:r>
            <a:endParaRPr lang="ja-JP" altLang="en-US" sz="20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C3D8AFAE-2D83-4A63-AB72-E554C68078F1}"/>
              </a:ext>
            </a:extLst>
          </p:cNvPr>
          <p:cNvSpPr/>
          <p:nvPr/>
        </p:nvSpPr>
        <p:spPr bwMode="auto">
          <a:xfrm>
            <a:off x="1259632" y="3789040"/>
            <a:ext cx="1152128" cy="1080120"/>
          </a:xfrm>
          <a:prstGeom prst="downArrow">
            <a:avLst>
              <a:gd name="adj1" fmla="val 7161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16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中国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からの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</a:rPr>
              <a:t>第一波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566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20"/>
            <a:ext cx="9144000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新型コロナの感染拡大状況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西太平洋諸国は日本以上に優秀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2DEC7EB0-5964-4AB5-A3DE-77F4C166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642371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☆ 欧米と比べれば平らに見えた日本の数字が、浮き上がって見える</a:t>
            </a:r>
            <a:endParaRPr lang="ja-JP" altLang="en-US" sz="20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0D95A6-7527-43BE-A78C-E4739701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2776"/>
            <a:ext cx="8942142" cy="49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99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016" y="2857500"/>
            <a:ext cx="8820472" cy="1143000"/>
          </a:xfrm>
          <a:noFill/>
        </p:spPr>
        <p:txBody>
          <a:bodyPr lIns="92075" tIns="46038" rIns="92075" bIns="46038" anchor="ctr"/>
          <a:lstStyle/>
          <a:p>
            <a:pPr marL="895350" indent="-895350" eaLnBrk="1" hangingPunct="1">
              <a:lnSpc>
                <a:spcPct val="90000"/>
              </a:lnSpc>
            </a:pP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 </a:t>
            </a: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大都市圏の</a:t>
            </a:r>
            <a:b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少子化と高齢化</a:t>
            </a:r>
            <a:endParaRPr lang="ja-JP" altLang="en-US" sz="88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05434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D5E9C1D4-B0EE-4B0D-B0EF-08C5EA7E7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7616"/>
            <a:ext cx="8964488" cy="5870384"/>
          </a:xfrm>
          <a:prstGeom prst="rect">
            <a:avLst/>
          </a:prstGeom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EDFD6A61-2F4E-4B16-8520-E097FEF69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835096"/>
            <a:ext cx="422320" cy="22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F1F62F91-165D-4893-8548-666203542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556144"/>
            <a:ext cx="1031480" cy="22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23484FD-BCAA-4516-8A60-19AC57B2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事実発見クイズ：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実数を確認する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F46DBF3-8951-4FEB-BAF8-98D321DD9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021920"/>
            <a:ext cx="1440160" cy="22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1348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4BAE72E-5CB8-4783-9E6C-F245B9A3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事実発見クイズ：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実数を確認する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5E9C1D4-B0EE-4B0D-B0EF-08C5EA7E7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7616"/>
            <a:ext cx="8964488" cy="5870384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6403853-5AB7-4E7C-8DBA-C28089BE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556144"/>
            <a:ext cx="1031480" cy="22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692EC770-4634-43C3-B78C-6B28EAD2B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72" y="5517232"/>
            <a:ext cx="1197331" cy="35315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D0A33C71-C523-4CA8-9403-E304B7AC0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835096"/>
            <a:ext cx="422320" cy="22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FA5CC0F-D34E-4BF3-89D9-D84BFA9F8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68760"/>
            <a:ext cx="1377483" cy="2880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8C6C1741-C210-4077-A70A-2898F733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48" y="1556792"/>
            <a:ext cx="1377483" cy="2880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1646BAA9-7D70-431C-86C7-8F5BF8EB4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48" y="2060848"/>
            <a:ext cx="1377483" cy="2880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06A7BDCF-C3F9-4146-AB5C-B948B885A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58" y="2346574"/>
            <a:ext cx="1377483" cy="2880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973FE7FD-FB16-4D22-A8C1-27415FAC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48" y="1806582"/>
            <a:ext cx="1377483" cy="2880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A1BC75-EBB1-4A91-B684-3EBEE99C8CBF}"/>
              </a:ext>
            </a:extLst>
          </p:cNvPr>
          <p:cNvSpPr txBox="1"/>
          <p:nvPr/>
        </p:nvSpPr>
        <p:spPr>
          <a:xfrm>
            <a:off x="431672" y="1795895"/>
            <a:ext cx="1188000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000" dirty="0"/>
              <a:t>無病息災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895E728B-0F32-4B6F-82CF-9FA93D182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021920"/>
            <a:ext cx="1440160" cy="22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486DCDA1-8C62-4804-BE41-870F038C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4" y="4976692"/>
            <a:ext cx="1564264" cy="35315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9C26C65B-FF5A-4007-AFB8-3B68B85A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9277"/>
            <a:ext cx="9144000" cy="6832601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CC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長寿はめでたいの</a:t>
            </a:r>
            <a:endParaRPr lang="en-US" altLang="ja-JP" sz="3600" dirty="0">
              <a:solidFill>
                <a:srgbClr val="CC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CC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ですが、別の問題があります！</a:t>
            </a:r>
            <a:endParaRPr lang="ja-JP" altLang="en-US" sz="4000" dirty="0">
              <a:solidFill>
                <a:srgbClr val="CC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ja-JP" altLang="en-US" sz="800" dirty="0">
              <a:solidFill>
                <a:srgbClr val="CC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そもそもあなたが老衰する頃に、</a:t>
            </a:r>
            <a:endParaRPr lang="en-US" altLang="ja-JP" sz="4000" dirty="0">
              <a:solidFill>
                <a:srgbClr val="0066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世話する人はいるのでしょうか</a:t>
            </a:r>
            <a:r>
              <a:rPr lang="en-US" altLang="ja-JP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???</a:t>
            </a:r>
          </a:p>
          <a:p>
            <a:pPr algn="ctr" eaLnBrk="1" hangingPunct="1">
              <a:lnSpc>
                <a:spcPct val="85000"/>
              </a:lnSpc>
              <a:spcBef>
                <a:spcPts val="24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日本の０～４歳児は、４５年前に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en-US" altLang="ja-JP" sz="48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,</a:t>
            </a:r>
            <a:r>
              <a:rPr lang="ja-JP" altLang="en-US" sz="48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００１万人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だったのが</a:t>
            </a:r>
            <a:r>
              <a:rPr lang="en-US" altLang="ja-JP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今年は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４７８万人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と、半減以下に。</a:t>
            </a:r>
            <a:endParaRPr lang="ja-JP" altLang="en-US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コロナを心配するよりも、</a:t>
            </a:r>
            <a:r>
              <a:rPr lang="ja-JP" altLang="en-US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産みたい</a:t>
            </a:r>
            <a:endParaRPr lang="en-US" altLang="ja-JP" sz="4000" dirty="0">
              <a:solidFill>
                <a:srgbClr val="0066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人が産める社会を！</a:t>
            </a:r>
          </a:p>
        </p:txBody>
      </p:sp>
    </p:spTree>
    <p:extLst>
      <p:ext uri="{BB962C8B-B14F-4D97-AF65-F5344CB8AC3E}">
        <p14:creationId xmlns:p14="http://schemas.microsoft.com/office/powerpoint/2010/main" val="1950596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build="p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4BAE72E-5CB8-4783-9E6C-F245B9A3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事実発見クイズ：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実数を確認する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5E9C1D4-B0EE-4B0D-B0EF-08C5EA7E7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7616"/>
            <a:ext cx="8964488" cy="5870384"/>
          </a:xfrm>
          <a:prstGeom prst="rect">
            <a:avLst/>
          </a:prstGeom>
        </p:spPr>
      </p:pic>
      <p:sp>
        <p:nvSpPr>
          <p:cNvPr id="21" name="AutoShape 5">
            <a:extLst>
              <a:ext uri="{FF2B5EF4-FFF2-40B4-BE49-F238E27FC236}">
                <a16:creationId xmlns:a16="http://schemas.microsoft.com/office/drawing/2014/main" id="{39178DC3-569B-45DB-96CA-E467DC221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772" y="-99392"/>
            <a:ext cx="9262772" cy="6832601"/>
          </a:xfrm>
          <a:prstGeom prst="star24">
            <a:avLst>
              <a:gd name="adj" fmla="val 46787"/>
            </a:avLst>
          </a:prstGeom>
          <a:solidFill>
            <a:srgbClr val="FFCC99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CC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長寿はめでたいの</a:t>
            </a:r>
            <a:endParaRPr lang="en-US" altLang="ja-JP" sz="3600" dirty="0">
              <a:solidFill>
                <a:srgbClr val="CC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CC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ですが、当然高齢者は増えます。</a:t>
            </a:r>
            <a:endParaRPr lang="ja-JP" altLang="en-US" sz="4000" dirty="0">
              <a:solidFill>
                <a:srgbClr val="CC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ja-JP" altLang="en-US" sz="800" dirty="0">
              <a:solidFill>
                <a:srgbClr val="CC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そもそもあなたが老衰する頃に、</a:t>
            </a:r>
            <a:endParaRPr lang="en-US" altLang="ja-JP" sz="4000" dirty="0">
              <a:solidFill>
                <a:srgbClr val="0066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高齢者の数はどうなるのでしょう</a:t>
            </a:r>
            <a:r>
              <a:rPr lang="en-US" altLang="ja-JP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?</a:t>
            </a:r>
          </a:p>
          <a:p>
            <a:pPr algn="ctr" eaLnBrk="1" hangingPunct="1">
              <a:lnSpc>
                <a:spcPct val="85000"/>
              </a:lnSpc>
              <a:spcBef>
                <a:spcPts val="24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日本の７０歳以上人口は、４５年前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５４２万人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だったのが</a:t>
            </a:r>
            <a:r>
              <a:rPr lang="en-US" altLang="ja-JP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今年は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r>
              <a:rPr lang="en-US" altLang="ja-JP" sz="48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,</a:t>
            </a:r>
            <a:r>
              <a:rPr lang="ja-JP" altLang="en-US" sz="48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６９７万人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と、５倍に。</a:t>
            </a:r>
            <a:endParaRPr lang="ja-JP" altLang="en-US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コロナを心配する以上に</a:t>
            </a:r>
            <a:r>
              <a:rPr lang="en-US" altLang="ja-JP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死ぬまで</a:t>
            </a:r>
            <a:endParaRPr lang="en-US" altLang="ja-JP" sz="4000" dirty="0">
              <a:solidFill>
                <a:srgbClr val="0066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楽しく暮らせる社会を！</a:t>
            </a:r>
          </a:p>
        </p:txBody>
      </p:sp>
    </p:spTree>
    <p:extLst>
      <p:ext uri="{BB962C8B-B14F-4D97-AF65-F5344CB8AC3E}">
        <p14:creationId xmlns:p14="http://schemas.microsoft.com/office/powerpoint/2010/main" val="3248250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D5655719-AB32-4A54-886D-7E365CDA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38"/>
            <a:ext cx="91440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若い女性が働くと出生が減る</a:t>
            </a:r>
            <a:r>
              <a:rPr lang="en-US" altLang="ja-JP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???</a:t>
            </a:r>
          </a:p>
        </p:txBody>
      </p:sp>
      <p:pic>
        <p:nvPicPr>
          <p:cNvPr id="14339" name="図 2">
            <a:extLst>
              <a:ext uri="{FF2B5EF4-FFF2-40B4-BE49-F238E27FC236}">
                <a16:creationId xmlns:a16="http://schemas.microsoft.com/office/drawing/2014/main" id="{B4E89952-A1E2-47C3-9E6A-BC798AF1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815975"/>
            <a:ext cx="89154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919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D007191E-8FF2-4A8F-A296-EAB363A5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若い女性の就労→所得増→出生増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6387" name="図 6">
            <a:extLst>
              <a:ext uri="{FF2B5EF4-FFF2-40B4-BE49-F238E27FC236}">
                <a16:creationId xmlns:a16="http://schemas.microsoft.com/office/drawing/2014/main" id="{EAC3A69B-D605-48B2-986D-10357551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36613"/>
            <a:ext cx="8920162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楕円 5">
            <a:extLst>
              <a:ext uri="{FF2B5EF4-FFF2-40B4-BE49-F238E27FC236}">
                <a16:creationId xmlns:a16="http://schemas.microsoft.com/office/drawing/2014/main" id="{27109808-0B94-4712-8331-A7B933775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965" y="2436910"/>
            <a:ext cx="179388" cy="179387"/>
          </a:xfrm>
          <a:prstGeom prst="ellipse">
            <a:avLst/>
          </a:prstGeom>
          <a:solidFill>
            <a:srgbClr val="FF66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9" name="楕円 5">
            <a:extLst>
              <a:ext uri="{FF2B5EF4-FFF2-40B4-BE49-F238E27FC236}">
                <a16:creationId xmlns:a16="http://schemas.microsoft.com/office/drawing/2014/main" id="{F4540F9D-F963-478F-87D0-FAC9F89D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1647462"/>
            <a:ext cx="179388" cy="179387"/>
          </a:xfrm>
          <a:prstGeom prst="ellipse">
            <a:avLst/>
          </a:prstGeom>
          <a:solidFill>
            <a:srgbClr val="FF66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6" name="楕円 5">
            <a:extLst>
              <a:ext uri="{FF2B5EF4-FFF2-40B4-BE49-F238E27FC236}">
                <a16:creationId xmlns:a16="http://schemas.microsoft.com/office/drawing/2014/main" id="{CBF0F9F3-DEF4-4C74-97BC-FDE476157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340" y="4581128"/>
            <a:ext cx="179388" cy="179387"/>
          </a:xfrm>
          <a:prstGeom prst="ellipse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7" name="楕円 5">
            <a:extLst>
              <a:ext uri="{FF2B5EF4-FFF2-40B4-BE49-F238E27FC236}">
                <a16:creationId xmlns:a16="http://schemas.microsoft.com/office/drawing/2014/main" id="{CCAD4863-A234-43CC-88A7-D99C2574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525" y="3230951"/>
            <a:ext cx="179388" cy="179387"/>
          </a:xfrm>
          <a:prstGeom prst="ellipse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8" name="楕円 5">
            <a:extLst>
              <a:ext uri="{FF2B5EF4-FFF2-40B4-BE49-F238E27FC236}">
                <a16:creationId xmlns:a16="http://schemas.microsoft.com/office/drawing/2014/main" id="{A8D3DEF8-8414-4A37-99BE-ED74EE240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5551916"/>
            <a:ext cx="179388" cy="179387"/>
          </a:xfrm>
          <a:prstGeom prst="ellipse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075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図 1">
            <a:extLst>
              <a:ext uri="{FF2B5EF4-FFF2-40B4-BE49-F238E27FC236}">
                <a16:creationId xmlns:a16="http://schemas.microsoft.com/office/drawing/2014/main" id="{27D847B9-7405-4DC4-B124-32ACEDD4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76300"/>
            <a:ext cx="8763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>
            <a:extLst>
              <a:ext uri="{FF2B5EF4-FFF2-40B4-BE49-F238E27FC236}">
                <a16:creationId xmlns:a16="http://schemas.microsoft.com/office/drawing/2014/main" id="{B1F0EC8C-9670-4E3B-948C-ED3519E8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 sz="4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もし島根県なみに</a:t>
            </a:r>
            <a:r>
              <a:rPr lang="ja-JP" altLang="en-US" sz="4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女性が働きやすければ</a:t>
            </a:r>
          </a:p>
        </p:txBody>
      </p:sp>
    </p:spTree>
    <p:extLst>
      <p:ext uri="{BB962C8B-B14F-4D97-AF65-F5344CB8AC3E}">
        <p14:creationId xmlns:p14="http://schemas.microsoft.com/office/powerpoint/2010/main" val="34407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07586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“専門知識”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の前に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事実発見力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目の前で起きている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事実を確認する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4" y="1628800"/>
            <a:ext cx="9107586" cy="50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 絶対数を自分で調べる</a:t>
            </a:r>
            <a:endParaRPr lang="en-US" altLang="ja-JP" sz="5400" dirty="0">
              <a:solidFill>
                <a:srgbClr val="0066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174625" eaLnBrk="1" hangingPunct="1">
              <a:spcBef>
                <a:spcPts val="600"/>
              </a:spcBef>
              <a:buFontTx/>
              <a:buNone/>
            </a:pPr>
            <a:r>
              <a:rPr lang="ja-JP" altLang="en-US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←“世の空気”や“数理モデル”はスルーする</a:t>
            </a:r>
            <a:endParaRPr lang="en-US" altLang="ja-JP" b="1" dirty="0">
              <a:solidFill>
                <a:srgbClr val="66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4625" eaLnBrk="1" hangingPunct="1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←“率”ではなく分子分母の実数を確認する</a:t>
            </a:r>
            <a:endParaRPr lang="en-US" altLang="ja-JP" b="1" dirty="0">
              <a:solidFill>
                <a:srgbClr val="66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4625" eaLnBrk="1" hangingPunct="1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← 省力化せず一通りの数字を並べて比較する</a:t>
            </a:r>
            <a:endParaRPr lang="en-US" altLang="ja-JP" b="1" dirty="0">
              <a:solidFill>
                <a:srgbClr val="66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 証明よりも反証を重視する</a:t>
            </a:r>
            <a:endParaRPr lang="en-US" altLang="ja-JP" sz="5400" dirty="0">
              <a:solidFill>
                <a:srgbClr val="0066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174625" eaLnBrk="1" hangingPunct="1">
              <a:spcBef>
                <a:spcPts val="600"/>
              </a:spcBef>
              <a:buNone/>
              <a:tabLst>
                <a:tab pos="174625" algn="l"/>
              </a:tabLst>
            </a:pPr>
            <a:r>
              <a:rPr lang="ja-JP" altLang="en-US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← 専門家は、事実をじっくり証明するのが仕事</a:t>
            </a:r>
            <a:endParaRPr lang="en-US" altLang="ja-JP" b="1" dirty="0">
              <a:solidFill>
                <a:srgbClr val="66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08038" indent="-633413" eaLnBrk="1" hangingPunct="1">
              <a:lnSpc>
                <a:spcPct val="85000"/>
              </a:lnSpc>
              <a:spcBef>
                <a:spcPts val="600"/>
              </a:spcBef>
              <a:buNone/>
              <a:tabLst>
                <a:tab pos="808038" algn="l"/>
              </a:tabLst>
            </a:pPr>
            <a:r>
              <a:rPr lang="ja-JP" altLang="en-US" b="1" dirty="0">
                <a:solidFill>
                  <a:srgbClr val="66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← だが事実発見のためには、反証のある話を　発見して、排除していくことの方が重要</a:t>
            </a:r>
          </a:p>
        </p:txBody>
      </p:sp>
    </p:spTree>
    <p:extLst>
      <p:ext uri="{BB962C8B-B14F-4D97-AF65-F5344CB8AC3E}">
        <p14:creationId xmlns:p14="http://schemas.microsoft.com/office/powerpoint/2010/main" val="1989220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00B059A5-FA6F-40C7-B3C2-AEA63596E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" y="1270000"/>
            <a:ext cx="910907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0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総人口：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2015.1. 1 → 2020.1.1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+54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</a:p>
          <a:p>
            <a:pPr eaLnBrk="1" hangingPunct="1">
              <a:spcBef>
                <a:spcPts val="84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0-14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156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+4.2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+3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15-64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543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535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  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8.4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　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45-69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  <a:endParaRPr lang="en-US" altLang="ja-JP" sz="2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４１９万人→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447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 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+28.0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+7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０歳以上人口の増減：  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211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万人→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241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+29.9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+14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</p:txBody>
      </p:sp>
      <p:sp>
        <p:nvSpPr>
          <p:cNvPr id="3396611" name="Text Box 3">
            <a:extLst>
              <a:ext uri="{FF2B5EF4-FFF2-40B4-BE49-F238E27FC236}">
                <a16:creationId xmlns:a16="http://schemas.microsoft.com/office/drawing/2014/main" id="{F587F39E-4DDC-4633-8178-023E89B0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700213"/>
            <a:ext cx="7954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全国各地から１５～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64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歳が差し引き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59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万人も流入し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一人勝ちで人口増加</a:t>
            </a:r>
          </a:p>
        </p:txBody>
      </p:sp>
      <p:sp>
        <p:nvSpPr>
          <p:cNvPr id="3396612" name="AutoShape 4">
            <a:extLst>
              <a:ext uri="{FF2B5EF4-FFF2-40B4-BE49-F238E27FC236}">
                <a16:creationId xmlns:a16="http://schemas.microsoft.com/office/drawing/2014/main" id="{9ACE6B9D-076B-46C8-A445-7FD2EBB04FF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27988" y="1700213"/>
            <a:ext cx="4318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96613" name="Text Box 5">
            <a:extLst>
              <a:ext uri="{FF2B5EF4-FFF2-40B4-BE49-F238E27FC236}">
                <a16:creationId xmlns:a16="http://schemas.microsoft.com/office/drawing/2014/main" id="{C8AA8A2C-3E70-4BC6-BF49-BED93EC3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実は東京都でも１５～４４歳は減っており、７</a:t>
            </a:r>
            <a:r>
              <a:rPr lang="en-US" altLang="ja-JP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歳以上が急増中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365DA2BF-EB6A-487D-96D2-4F9E140B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713" y="3116466"/>
            <a:ext cx="1430432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FDD129A-5B06-4E2B-A41D-4366D40E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943" y="2678113"/>
            <a:ext cx="164931" cy="4476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1" name="AutoShape 23">
            <a:extLst>
              <a:ext uri="{FF2B5EF4-FFF2-40B4-BE49-F238E27FC236}">
                <a16:creationId xmlns:a16="http://schemas.microsoft.com/office/drawing/2014/main" id="{A2AB81C6-71A8-45FB-A8AF-00DC94EB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218" y="3543300"/>
            <a:ext cx="328106" cy="503238"/>
          </a:xfrm>
          <a:prstGeom prst="downArrow">
            <a:avLst>
              <a:gd name="adj1" fmla="val 50000"/>
              <a:gd name="adj2" fmla="val 3082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59" name="Rectangle 24">
            <a:extLst>
              <a:ext uri="{FF2B5EF4-FFF2-40B4-BE49-F238E27FC236}">
                <a16:creationId xmlns:a16="http://schemas.microsoft.com/office/drawing/2014/main" id="{44321E9F-C664-42F2-BF29-CB64B6BC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3135313"/>
            <a:ext cx="1800200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60" name="Rectangle 11">
            <a:extLst>
              <a:ext uri="{FF2B5EF4-FFF2-40B4-BE49-F238E27FC236}">
                <a16:creationId xmlns:a16="http://schemas.microsoft.com/office/drawing/2014/main" id="{0E9C4898-AEE4-46DB-86D6-E42276BE5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125913"/>
            <a:ext cx="1800200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61" name="Rectangle 11">
            <a:extLst>
              <a:ext uri="{FF2B5EF4-FFF2-40B4-BE49-F238E27FC236}">
                <a16:creationId xmlns:a16="http://schemas.microsoft.com/office/drawing/2014/main" id="{D12DD2E1-D0C0-4D6F-A998-A3FEF66F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218" y="5114925"/>
            <a:ext cx="1798445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62" name="Rectangle 10">
            <a:extLst>
              <a:ext uri="{FF2B5EF4-FFF2-40B4-BE49-F238E27FC236}">
                <a16:creationId xmlns:a16="http://schemas.microsoft.com/office/drawing/2014/main" id="{5293D477-688E-480C-A5A8-03C99779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713" y="4105478"/>
            <a:ext cx="1430432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63" name="Rectangle 10">
            <a:extLst>
              <a:ext uri="{FF2B5EF4-FFF2-40B4-BE49-F238E27FC236}">
                <a16:creationId xmlns:a16="http://schemas.microsoft.com/office/drawing/2014/main" id="{A4CCE9F3-0CB8-4CAA-96B1-C85ABBEF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175" y="5094491"/>
            <a:ext cx="1431748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A1E8CB6-6C9E-4AFE-A858-D8F03A88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12" y="6175578"/>
            <a:ext cx="1431748" cy="430213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64F65D73-25DE-413C-B2C2-2D8BBAD0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155" y="6196013"/>
            <a:ext cx="1800200" cy="430212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49C75965-36F7-49FE-AE57-7412F960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東京都</a:t>
            </a:r>
            <a:r>
              <a:rPr lang="ja-JP" altLang="en-US" sz="4800" dirty="0">
                <a:latin typeface="GillSans" charset="0"/>
                <a:ea typeface="HG創英角ｺﾞｼｯｸUB" panose="020B0909000000000000" pitchFamily="49" charset="-128"/>
              </a:rPr>
              <a:t>で起きていたこと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→2020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住民票基準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居住外国人含む</a:t>
            </a:r>
          </a:p>
        </p:txBody>
      </p:sp>
    </p:spTree>
    <p:extLst>
      <p:ext uri="{BB962C8B-B14F-4D97-AF65-F5344CB8AC3E}">
        <p14:creationId xmlns:p14="http://schemas.microsoft.com/office/powerpoint/2010/main" val="2934994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6611" grpId="0"/>
      <p:bldP spid="33966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00B059A5-FA6F-40C7-B3C2-AEA63596E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" y="1270000"/>
            <a:ext cx="910907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0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総人口：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2015.1. 1 → 2020.1.1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+54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</a:p>
          <a:p>
            <a:pPr eaLnBrk="1" hangingPunct="1">
              <a:spcBef>
                <a:spcPts val="84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0-14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156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+4.2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+3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15-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543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535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  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8.4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　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45-69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  <a:endParaRPr lang="en-US" altLang="ja-JP" sz="2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４１９万人→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447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 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+28.0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+7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０歳以上人口の増減：  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211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万人→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241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+29.9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+14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</p:txBody>
      </p:sp>
      <p:sp>
        <p:nvSpPr>
          <p:cNvPr id="3396611" name="Text Box 3">
            <a:extLst>
              <a:ext uri="{FF2B5EF4-FFF2-40B4-BE49-F238E27FC236}">
                <a16:creationId xmlns:a16="http://schemas.microsoft.com/office/drawing/2014/main" id="{F587F39E-4DDC-4633-8178-023E89B0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700213"/>
            <a:ext cx="7954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全国各地から１５～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44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歳が差し引き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59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万人も流入し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一人勝ちで人口増加</a:t>
            </a:r>
          </a:p>
        </p:txBody>
      </p:sp>
      <p:sp>
        <p:nvSpPr>
          <p:cNvPr id="3396612" name="AutoShape 4">
            <a:extLst>
              <a:ext uri="{FF2B5EF4-FFF2-40B4-BE49-F238E27FC236}">
                <a16:creationId xmlns:a16="http://schemas.microsoft.com/office/drawing/2014/main" id="{9ACE6B9D-076B-46C8-A445-7FD2EBB04FF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27988" y="1700213"/>
            <a:ext cx="4318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96613" name="Text Box 5">
            <a:extLst>
              <a:ext uri="{FF2B5EF4-FFF2-40B4-BE49-F238E27FC236}">
                <a16:creationId xmlns:a16="http://schemas.microsoft.com/office/drawing/2014/main" id="{C8AA8A2C-3E70-4BC6-BF49-BED93EC3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実は東京都でも１５～４４歳は減っており、７</a:t>
            </a:r>
            <a:r>
              <a:rPr lang="en-US" altLang="ja-JP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歳以上が急増中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365DA2BF-EB6A-487D-96D2-4F9E140B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713" y="3116466"/>
            <a:ext cx="1430432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FDD129A-5B06-4E2B-A41D-4366D40E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943" y="2678113"/>
            <a:ext cx="164931" cy="4476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B18A40B-8064-4E5F-9463-5B3E0CFC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175" y="4113416"/>
            <a:ext cx="764897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FDA96AC-AAFF-4B43-A78A-F26B23BA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218" y="4149725"/>
            <a:ext cx="1433492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DC42090E-C04B-4BA3-874A-EB619FC0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075" y="4084638"/>
            <a:ext cx="1114425" cy="5048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978B9570-D130-478C-8B5A-92632BD9F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350" y="5094491"/>
            <a:ext cx="764897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7158870-7A2D-42B8-B797-B0E6142B1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268" y="5105400"/>
            <a:ext cx="1414192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B787AFA-CCCC-43AC-B8E0-C83DCC81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075" y="5057775"/>
            <a:ext cx="1114425" cy="5048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5700A693-3CA7-4FC4-8EEC-6FF3E0CA8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163" y="6164466"/>
            <a:ext cx="764898" cy="431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AD546DC2-C122-4379-A5C6-E42DA90E9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030" y="6186488"/>
            <a:ext cx="1414192" cy="431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1DF19546-289D-4409-989A-80F84B2E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425" y="6164263"/>
            <a:ext cx="1106488" cy="5048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1" name="AutoShape 23">
            <a:extLst>
              <a:ext uri="{FF2B5EF4-FFF2-40B4-BE49-F238E27FC236}">
                <a16:creationId xmlns:a16="http://schemas.microsoft.com/office/drawing/2014/main" id="{A2AB81C6-71A8-45FB-A8AF-00DC94EB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218" y="3543300"/>
            <a:ext cx="328106" cy="503238"/>
          </a:xfrm>
          <a:prstGeom prst="downArrow">
            <a:avLst>
              <a:gd name="adj1" fmla="val 50000"/>
              <a:gd name="adj2" fmla="val 3082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59" name="Rectangle 24">
            <a:extLst>
              <a:ext uri="{FF2B5EF4-FFF2-40B4-BE49-F238E27FC236}">
                <a16:creationId xmlns:a16="http://schemas.microsoft.com/office/drawing/2014/main" id="{44321E9F-C664-42F2-BF29-CB64B6BC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3135313"/>
            <a:ext cx="1800200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60" name="Rectangle 11">
            <a:extLst>
              <a:ext uri="{FF2B5EF4-FFF2-40B4-BE49-F238E27FC236}">
                <a16:creationId xmlns:a16="http://schemas.microsoft.com/office/drawing/2014/main" id="{0E9C4898-AEE4-46DB-86D6-E42276BE5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125913"/>
            <a:ext cx="1800200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61" name="Rectangle 11">
            <a:extLst>
              <a:ext uri="{FF2B5EF4-FFF2-40B4-BE49-F238E27FC236}">
                <a16:creationId xmlns:a16="http://schemas.microsoft.com/office/drawing/2014/main" id="{D12DD2E1-D0C0-4D6F-A998-A3FEF66F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218" y="5114925"/>
            <a:ext cx="1798445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62" name="Rectangle 10">
            <a:extLst>
              <a:ext uri="{FF2B5EF4-FFF2-40B4-BE49-F238E27FC236}">
                <a16:creationId xmlns:a16="http://schemas.microsoft.com/office/drawing/2014/main" id="{5293D477-688E-480C-A5A8-03C99779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713" y="4105478"/>
            <a:ext cx="1430432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1463" name="Rectangle 10">
            <a:extLst>
              <a:ext uri="{FF2B5EF4-FFF2-40B4-BE49-F238E27FC236}">
                <a16:creationId xmlns:a16="http://schemas.microsoft.com/office/drawing/2014/main" id="{A4CCE9F3-0CB8-4CAA-96B1-C85ABBEF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175" y="5094491"/>
            <a:ext cx="1431748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A1E8CB6-6C9E-4AFE-A858-D8F03A88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12" y="6175578"/>
            <a:ext cx="1431748" cy="430213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64F65D73-25DE-413C-B2C2-2D8BBAD0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155" y="6196013"/>
            <a:ext cx="1800200" cy="430212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49C75965-36F7-49FE-AE57-7412F960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東京都</a:t>
            </a:r>
            <a:r>
              <a:rPr lang="ja-JP" altLang="en-US" sz="4800" dirty="0">
                <a:latin typeface="GillSans" charset="0"/>
                <a:ea typeface="HG創英角ｺﾞｼｯｸUB" panose="020B0909000000000000" pitchFamily="49" charset="-128"/>
              </a:rPr>
              <a:t>で起きていたこと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→2020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住民票基準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居住外国人含む</a:t>
            </a:r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93DE4DDD-C0A1-436B-888F-EBB6ECD9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-31750"/>
            <a:ext cx="9144000" cy="6832600"/>
          </a:xfrm>
          <a:prstGeom prst="star24">
            <a:avLst>
              <a:gd name="adj" fmla="val 46787"/>
            </a:avLst>
          </a:prstGeom>
          <a:solidFill>
            <a:srgbClr val="CCFFFF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66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なぜ東京都の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66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１５～４４歳は減ったのか？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ja-JP" altLang="en-US" sz="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最近５年間に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５１万</a:t>
            </a:r>
            <a:r>
              <a:rPr lang="ja-JP" altLang="en-US" sz="38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r>
              <a:rPr lang="ja-JP" altLang="en-US" sz="40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が１５歳を超え、</a:t>
            </a:r>
            <a:endParaRPr lang="en-US" altLang="ja-JP" sz="4000" dirty="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0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～４４歳</a:t>
            </a:r>
            <a:r>
              <a:rPr lang="ja-JP" altLang="en-US" sz="28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が差し引き</a:t>
            </a:r>
            <a:r>
              <a:rPr lang="ja-JP" altLang="en-US" sz="40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５９万</a:t>
            </a:r>
            <a:r>
              <a:rPr lang="ja-JP" altLang="en-US" sz="38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r>
              <a:rPr lang="ja-JP" altLang="en-US" sz="40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転入したが、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１１８万</a:t>
            </a:r>
            <a:r>
              <a:rPr lang="ja-JP" altLang="en-US" sz="38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r>
              <a:rPr lang="ja-JP" altLang="en-US" sz="40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が４５歳を超えた。</a:t>
            </a:r>
          </a:p>
          <a:p>
            <a:pPr algn="ctr">
              <a:buFontTx/>
              <a:buNone/>
            </a:pPr>
            <a:r>
              <a:rPr lang="ja-JP" altLang="en-US" sz="40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新入生５１万</a:t>
            </a:r>
            <a:r>
              <a:rPr lang="ja-JP" altLang="en-US" sz="38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  <a:r>
              <a:rPr lang="ja-JP" altLang="en-US" sz="40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＋転校生５９万</a:t>
            </a:r>
            <a:r>
              <a:rPr lang="ja-JP" altLang="en-US" sz="38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－卒業生１１８万</a:t>
            </a:r>
            <a:r>
              <a:rPr lang="ja-JP" altLang="en-US" sz="38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  <a:r>
              <a:rPr lang="ja-JP" altLang="en-US" sz="40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８万人の減少</a:t>
            </a:r>
            <a:r>
              <a:rPr lang="en-US" altLang="ja-JP" sz="40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7026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6611" grpId="0"/>
      <p:bldP spid="3396613" grpId="0"/>
      <p:bldP spid="32" grpId="0" build="p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80FA86B2-AA10-4281-B483-2DCEE2B9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" y="1419225"/>
            <a:ext cx="910907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総人口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居住外国人含む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年→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,248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</a:p>
          <a:p>
            <a:pPr marL="252000" eaLnBrk="1" hangingPunct="1">
              <a:spcBef>
                <a:spcPts val="7800"/>
              </a:spcBef>
              <a:buFontTx/>
              <a:buNone/>
              <a:defRPr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0-14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2.5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2.5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　　　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+94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15-44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6.3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5.9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　　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4,178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 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45-69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  <a:endParaRPr lang="en-US" altLang="ja-JP" sz="2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4.9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5.4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　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+5,477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+12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1800"/>
              </a:spcBef>
              <a:buNone/>
              <a:defRPr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０歳以上人口の増減：  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2015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0.8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億人→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1.0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　　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+1,855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+23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03FE0109-AE99-4F9A-9AE0-246DA07CA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450"/>
            <a:ext cx="9118232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GillSans" charset="0"/>
                <a:ea typeface="HG創英角ｺﾞｼｯｸUB" panose="020B0909000000000000" pitchFamily="49" charset="-128"/>
              </a:rPr>
              <a:t>ちなみに</a:t>
            </a:r>
            <a:r>
              <a:rPr lang="ja-JP" altLang="en-US" sz="4800" dirty="0">
                <a:latin typeface="GillSans" charset="0"/>
                <a:ea typeface="HG創英角ｺﾞｼｯｸUB" panose="020B0909000000000000" pitchFamily="49" charset="-128"/>
              </a:rPr>
              <a:t>中国も急激に人口成熟中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年→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年の変化、国際連合人口部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2019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年予測</a:t>
            </a:r>
          </a:p>
        </p:txBody>
      </p:sp>
      <p:sp>
        <p:nvSpPr>
          <p:cNvPr id="3408900" name="Text Box 4">
            <a:extLst>
              <a:ext uri="{FF2B5EF4-FFF2-40B4-BE49-F238E27FC236}">
                <a16:creationId xmlns:a16="http://schemas.microsoft.com/office/drawing/2014/main" id="{9152150D-2975-4086-9E72-A388404D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911350"/>
            <a:ext cx="6121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lang="en-US" altLang="ja-JP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年で日本が１個できる勢いの</a:t>
            </a:r>
            <a:r>
              <a:rPr lang="en-US" altLang="ja-JP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すさまじい人口増加！</a:t>
            </a:r>
          </a:p>
        </p:txBody>
      </p:sp>
      <p:sp>
        <p:nvSpPr>
          <p:cNvPr id="3408901" name="AutoShape 5">
            <a:extLst>
              <a:ext uri="{FF2B5EF4-FFF2-40B4-BE49-F238E27FC236}">
                <a16:creationId xmlns:a16="http://schemas.microsoft.com/office/drawing/2014/main" id="{678C36E3-4CDB-41D6-BD0E-75F19CEDA51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70688" y="1873250"/>
            <a:ext cx="4318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02" name="Text Box 6">
            <a:extLst>
              <a:ext uri="{FF2B5EF4-FFF2-40B4-BE49-F238E27FC236}">
                <a16:creationId xmlns:a16="http://schemas.microsoft.com/office/drawing/2014/main" id="{222FDAC7-D777-4F74-B308-56916E24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409825"/>
            <a:ext cx="8928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一人っ子政策は廃止されたが、過去の少子化で若者が急減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C05C3359-5939-46EC-9E3A-DE3BC09D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7" y="3268392"/>
            <a:ext cx="1296144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04" name="Rectangle 8">
            <a:extLst>
              <a:ext uri="{FF2B5EF4-FFF2-40B4-BE49-F238E27FC236}">
                <a16:creationId xmlns:a16="http://schemas.microsoft.com/office/drawing/2014/main" id="{EB840810-5E25-4DF4-8CA2-F2134442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427" y="2804368"/>
            <a:ext cx="220756" cy="4476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0642B00F-CA96-426E-8273-7B80D4AB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7" y="4254230"/>
            <a:ext cx="1296144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95FE7026-A9A2-46F7-906C-568E10FC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283" y="4239468"/>
            <a:ext cx="2147069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32" name="Rectangle 16">
            <a:extLst>
              <a:ext uri="{FF2B5EF4-FFF2-40B4-BE49-F238E27FC236}">
                <a16:creationId xmlns:a16="http://schemas.microsoft.com/office/drawing/2014/main" id="{61FA7D2D-8F61-4EC2-8705-3EBDD57B7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462" y="5251180"/>
            <a:ext cx="1296144" cy="4318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33" name="Rectangle 17">
            <a:extLst>
              <a:ext uri="{FF2B5EF4-FFF2-40B4-BE49-F238E27FC236}">
                <a16:creationId xmlns:a16="http://schemas.microsoft.com/office/drawing/2014/main" id="{CF17A1C4-5641-47A8-A5A7-93DDC1C3E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808" y="5238006"/>
            <a:ext cx="2147069" cy="4286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37" name="Rectangle 21">
            <a:extLst>
              <a:ext uri="{FF2B5EF4-FFF2-40B4-BE49-F238E27FC236}">
                <a16:creationId xmlns:a16="http://schemas.microsoft.com/office/drawing/2014/main" id="{CA8723B7-F4D5-4C4D-9B9F-DB95D417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287" y="6297342"/>
            <a:ext cx="1296144" cy="430213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38" name="Rectangle 22">
            <a:extLst>
              <a:ext uri="{FF2B5EF4-FFF2-40B4-BE49-F238E27FC236}">
                <a16:creationId xmlns:a16="http://schemas.microsoft.com/office/drawing/2014/main" id="{17924273-CC7B-4BA2-8534-9DBC05D7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633" y="6282581"/>
            <a:ext cx="2147069" cy="430212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20" name="AutoShape 24">
            <a:extLst>
              <a:ext uri="{FF2B5EF4-FFF2-40B4-BE49-F238E27FC236}">
                <a16:creationId xmlns:a16="http://schemas.microsoft.com/office/drawing/2014/main" id="{0B290FF7-0B00-4D35-90BF-4C9896296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536" y="3679081"/>
            <a:ext cx="398998" cy="503237"/>
          </a:xfrm>
          <a:prstGeom prst="downArrow">
            <a:avLst>
              <a:gd name="adj1" fmla="val 50000"/>
              <a:gd name="adj2" fmla="val 3361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41" name="Rectangle 25">
            <a:extLst>
              <a:ext uri="{FF2B5EF4-FFF2-40B4-BE49-F238E27FC236}">
                <a16:creationId xmlns:a16="http://schemas.microsoft.com/office/drawing/2014/main" id="{A55B55C7-F733-423D-8BE1-249A531E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283" y="3235159"/>
            <a:ext cx="2147069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04114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80FA86B2-AA10-4281-B483-2DCEE2B9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" y="1419225"/>
            <a:ext cx="910907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総人口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居住外国人含む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年→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,248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</a:p>
          <a:p>
            <a:pPr marL="252000" eaLnBrk="1" hangingPunct="1">
              <a:spcBef>
                <a:spcPts val="7800"/>
              </a:spcBef>
              <a:buFontTx/>
              <a:buNone/>
              <a:defRPr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0-14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2.5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2.5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　　　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+94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15-44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6.3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5.9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　　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4,178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 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45-69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  <a:endParaRPr lang="en-US" altLang="ja-JP" sz="2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4.9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5.4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　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+5,477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+12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1800"/>
              </a:spcBef>
              <a:buNone/>
              <a:defRPr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０歳以上人口の増減：  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2015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0.8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億人→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1.0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億人　　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+1,855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　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+23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</p:txBody>
      </p:sp>
      <p:sp>
        <p:nvSpPr>
          <p:cNvPr id="3408900" name="Text Box 4">
            <a:extLst>
              <a:ext uri="{FF2B5EF4-FFF2-40B4-BE49-F238E27FC236}">
                <a16:creationId xmlns:a16="http://schemas.microsoft.com/office/drawing/2014/main" id="{9152150D-2975-4086-9E72-A388404D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911350"/>
            <a:ext cx="6121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lang="en-US" altLang="ja-JP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年で日本が１個できる勢いの</a:t>
            </a:r>
            <a:r>
              <a:rPr lang="en-US" altLang="ja-JP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すさまじい人口増加！</a:t>
            </a:r>
          </a:p>
        </p:txBody>
      </p:sp>
      <p:sp>
        <p:nvSpPr>
          <p:cNvPr id="3408901" name="AutoShape 5">
            <a:extLst>
              <a:ext uri="{FF2B5EF4-FFF2-40B4-BE49-F238E27FC236}">
                <a16:creationId xmlns:a16="http://schemas.microsoft.com/office/drawing/2014/main" id="{678C36E3-4CDB-41D6-BD0E-75F19CEDA51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70688" y="1873250"/>
            <a:ext cx="4318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02" name="Text Box 6">
            <a:extLst>
              <a:ext uri="{FF2B5EF4-FFF2-40B4-BE49-F238E27FC236}">
                <a16:creationId xmlns:a16="http://schemas.microsoft.com/office/drawing/2014/main" id="{222FDAC7-D777-4F74-B308-56916E24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409825"/>
            <a:ext cx="8928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一人っ子政策は廃止されたが、過去の少子化で若者が急減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C05C3359-5939-46EC-9E3A-DE3BC09D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7" y="3268392"/>
            <a:ext cx="1296144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04" name="Rectangle 8">
            <a:extLst>
              <a:ext uri="{FF2B5EF4-FFF2-40B4-BE49-F238E27FC236}">
                <a16:creationId xmlns:a16="http://schemas.microsoft.com/office/drawing/2014/main" id="{EB840810-5E25-4DF4-8CA2-F2134442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427" y="2804368"/>
            <a:ext cx="220756" cy="4476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05" name="Rectangle 9">
            <a:extLst>
              <a:ext uri="{FF2B5EF4-FFF2-40B4-BE49-F238E27FC236}">
                <a16:creationId xmlns:a16="http://schemas.microsoft.com/office/drawing/2014/main" id="{616EB1F5-6B94-4556-91AF-0DD81EE5E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861" y="4281217"/>
            <a:ext cx="613147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06" name="Rectangle 10">
            <a:extLst>
              <a:ext uri="{FF2B5EF4-FFF2-40B4-BE49-F238E27FC236}">
                <a16:creationId xmlns:a16="http://schemas.microsoft.com/office/drawing/2014/main" id="{23DBEF28-F346-4634-9801-BF637DA1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4266456"/>
            <a:ext cx="1478256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0642B00F-CA96-426E-8273-7B80D4AB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7" y="4254230"/>
            <a:ext cx="1296144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95FE7026-A9A2-46F7-906C-568E10FC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283" y="4239468"/>
            <a:ext cx="2147069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09" name="Rectangle 13">
            <a:extLst>
              <a:ext uri="{FF2B5EF4-FFF2-40B4-BE49-F238E27FC236}">
                <a16:creationId xmlns:a16="http://schemas.microsoft.com/office/drawing/2014/main" id="{9215B50B-EF05-4925-941F-C12135D9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8" y="4206672"/>
            <a:ext cx="1116012" cy="5048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10" name="Rectangle 14">
            <a:extLst>
              <a:ext uri="{FF2B5EF4-FFF2-40B4-BE49-F238E27FC236}">
                <a16:creationId xmlns:a16="http://schemas.microsoft.com/office/drawing/2014/main" id="{B6C06ED6-9C18-43F4-8215-5758B956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603" y="5251180"/>
            <a:ext cx="613147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11" name="Rectangle 15">
            <a:extLst>
              <a:ext uri="{FF2B5EF4-FFF2-40B4-BE49-F238E27FC236}">
                <a16:creationId xmlns:a16="http://schemas.microsoft.com/office/drawing/2014/main" id="{609350C1-987C-4B20-B025-44286A0F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637" y="5263406"/>
            <a:ext cx="1478256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32" name="Rectangle 16">
            <a:extLst>
              <a:ext uri="{FF2B5EF4-FFF2-40B4-BE49-F238E27FC236}">
                <a16:creationId xmlns:a16="http://schemas.microsoft.com/office/drawing/2014/main" id="{61FA7D2D-8F61-4EC2-8705-3EBDD57B7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462" y="5251180"/>
            <a:ext cx="1296144" cy="4318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33" name="Rectangle 17">
            <a:extLst>
              <a:ext uri="{FF2B5EF4-FFF2-40B4-BE49-F238E27FC236}">
                <a16:creationId xmlns:a16="http://schemas.microsoft.com/office/drawing/2014/main" id="{CF17A1C4-5641-47A8-A5A7-93DDC1C3E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808" y="5238006"/>
            <a:ext cx="2147069" cy="4286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14" name="Rectangle 18">
            <a:extLst>
              <a:ext uri="{FF2B5EF4-FFF2-40B4-BE49-F238E27FC236}">
                <a16:creationId xmlns:a16="http://schemas.microsoft.com/office/drawing/2014/main" id="{D13D824A-3B63-43D4-B113-9BFE9F587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893" y="5217910"/>
            <a:ext cx="1116012" cy="5048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15" name="Rectangle 19">
            <a:extLst>
              <a:ext uri="{FF2B5EF4-FFF2-40B4-BE49-F238E27FC236}">
                <a16:creationId xmlns:a16="http://schemas.microsoft.com/office/drawing/2014/main" id="{680CF8B3-A671-48D3-AB82-6FC61D62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739" y="6324330"/>
            <a:ext cx="613147" cy="431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16" name="Rectangle 20">
            <a:extLst>
              <a:ext uri="{FF2B5EF4-FFF2-40B4-BE49-F238E27FC236}">
                <a16:creationId xmlns:a16="http://schemas.microsoft.com/office/drawing/2014/main" id="{11D92F2A-E30B-4FC3-B041-55546503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62" y="6309568"/>
            <a:ext cx="1478256" cy="431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37" name="Rectangle 21">
            <a:extLst>
              <a:ext uri="{FF2B5EF4-FFF2-40B4-BE49-F238E27FC236}">
                <a16:creationId xmlns:a16="http://schemas.microsoft.com/office/drawing/2014/main" id="{CA8723B7-F4D5-4C4D-9B9F-DB95D417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287" y="6297342"/>
            <a:ext cx="1296144" cy="430213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38" name="Rectangle 22">
            <a:extLst>
              <a:ext uri="{FF2B5EF4-FFF2-40B4-BE49-F238E27FC236}">
                <a16:creationId xmlns:a16="http://schemas.microsoft.com/office/drawing/2014/main" id="{17924273-CC7B-4BA2-8534-9DBC05D7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633" y="6282581"/>
            <a:ext cx="2147069" cy="430212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19" name="Rectangle 23">
            <a:extLst>
              <a:ext uri="{FF2B5EF4-FFF2-40B4-BE49-F238E27FC236}">
                <a16:creationId xmlns:a16="http://schemas.microsoft.com/office/drawing/2014/main" id="{2BF2AEB2-E99C-46B8-A970-8A88B514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830" y="6264072"/>
            <a:ext cx="1116013" cy="5048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08920" name="AutoShape 24">
            <a:extLst>
              <a:ext uri="{FF2B5EF4-FFF2-40B4-BE49-F238E27FC236}">
                <a16:creationId xmlns:a16="http://schemas.microsoft.com/office/drawing/2014/main" id="{0B290FF7-0B00-4D35-90BF-4C9896296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536" y="3679081"/>
            <a:ext cx="398998" cy="503237"/>
          </a:xfrm>
          <a:prstGeom prst="downArrow">
            <a:avLst>
              <a:gd name="adj1" fmla="val 50000"/>
              <a:gd name="adj2" fmla="val 3361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4841" name="Rectangle 25">
            <a:extLst>
              <a:ext uri="{FF2B5EF4-FFF2-40B4-BE49-F238E27FC236}">
                <a16:creationId xmlns:a16="http://schemas.microsoft.com/office/drawing/2014/main" id="{A55B55C7-F733-423D-8BE1-249A531E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283" y="3235159"/>
            <a:ext cx="2147069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1F1BA69-B555-4F68-B341-90A5C2413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450"/>
            <a:ext cx="9118232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GillSans" charset="0"/>
                <a:ea typeface="HG創英角ｺﾞｼｯｸUB" panose="020B0909000000000000" pitchFamily="49" charset="-128"/>
              </a:rPr>
              <a:t>ちなみに</a:t>
            </a:r>
            <a:r>
              <a:rPr lang="ja-JP" altLang="en-US" sz="4800" dirty="0">
                <a:latin typeface="GillSans" charset="0"/>
                <a:ea typeface="HG創英角ｺﾞｼｯｸUB" panose="020B0909000000000000" pitchFamily="49" charset="-128"/>
              </a:rPr>
              <a:t>中国も急激に人口成熟中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年→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年の変化、国際連合人口部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2019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年予測</a:t>
            </a:r>
          </a:p>
        </p:txBody>
      </p:sp>
      <p:sp>
        <p:nvSpPr>
          <p:cNvPr id="28" name="AutoShape 32">
            <a:extLst>
              <a:ext uri="{FF2B5EF4-FFF2-40B4-BE49-F238E27FC236}">
                <a16:creationId xmlns:a16="http://schemas.microsoft.com/office/drawing/2014/main" id="{3165E0AF-C65D-4F59-AB93-AE388493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37" y="-1303"/>
            <a:ext cx="9144001" cy="6832600"/>
          </a:xfrm>
          <a:prstGeom prst="star24">
            <a:avLst>
              <a:gd name="adj" fmla="val 46787"/>
            </a:avLst>
          </a:prstGeom>
          <a:solidFill>
            <a:srgbClr val="CCFFFF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なぜ中国本土の</a:t>
            </a:r>
            <a:endParaRPr lang="en-US" altLang="ja-JP" sz="40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１５～４４歳は減っているのか？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ja-JP" altLang="en-US" sz="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２０１５～２０２０年の５年間に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36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8,264</a:t>
            </a:r>
            <a:r>
              <a:rPr lang="ja-JP" altLang="en-US" sz="36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万人が１５歳を超えるが、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１５～４４歳が</a:t>
            </a:r>
            <a:r>
              <a:rPr lang="en-US" altLang="ja-JP" sz="36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345</a:t>
            </a:r>
            <a:r>
              <a:rPr lang="ja-JP" altLang="en-US" sz="36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万人死亡</a:t>
            </a:r>
            <a:r>
              <a:rPr lang="en-US" altLang="ja-JP" sz="36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6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海外移民し、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36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</a:t>
            </a:r>
            <a:r>
              <a:rPr lang="en-US" altLang="ja-JP" sz="36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2,097</a:t>
            </a:r>
            <a:r>
              <a:rPr lang="ja-JP" altLang="en-US" sz="36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万人が４５歳を超える。</a:t>
            </a:r>
          </a:p>
          <a:p>
            <a:pPr algn="ctr">
              <a:buFontTx/>
              <a:buNone/>
              <a:defRPr/>
            </a:pPr>
            <a:r>
              <a:rPr lang="ja-JP" altLang="en-US" sz="36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新入生８</a:t>
            </a:r>
            <a:r>
              <a:rPr lang="en-US" altLang="ja-JP" sz="36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36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２６４万人</a:t>
            </a:r>
            <a:endParaRPr lang="en-US" altLang="ja-JP" sz="36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－</a:t>
            </a:r>
            <a:r>
              <a:rPr lang="en-US" altLang="ja-JP" sz="36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[</a:t>
            </a:r>
            <a:r>
              <a:rPr lang="ja-JP" altLang="en-US" sz="36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転校生＆死亡者</a:t>
            </a:r>
            <a:r>
              <a:rPr lang="en-US" altLang="ja-JP" sz="36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]</a:t>
            </a:r>
            <a:r>
              <a:rPr lang="ja-JP" altLang="en-US" sz="36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３４５万人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－卒業生１２</a:t>
            </a:r>
            <a:r>
              <a:rPr lang="en-US" altLang="ja-JP" sz="36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36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０９７万人で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en-US" altLang="ja-JP" sz="36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36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１７８万人もの減少</a:t>
            </a:r>
            <a:r>
              <a:rPr lang="en-US" altLang="ja-JP" sz="36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7488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0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0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0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0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0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0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0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0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0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0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0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0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0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0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0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0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40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0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40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0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40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40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0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0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0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40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8900" grpId="0"/>
      <p:bldP spid="3408902" grpId="0"/>
      <p:bldP spid="28" grpId="0" build="p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56501A9-2BAF-46CD-BED8-A53DA98A8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3070"/>
            <a:ext cx="9144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減る１５～４４歳</a:t>
            </a:r>
            <a:r>
              <a:rPr lang="en-US" altLang="ja-JP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増える７０歳以上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A42CF8A-41A2-42C5-B6D0-0506E9387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4" y="1040092"/>
            <a:ext cx="9035480" cy="5711714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B6218494-A04C-41BF-AC50-5FF5DC0C5E72}"/>
              </a:ext>
            </a:extLst>
          </p:cNvPr>
          <p:cNvSpPr/>
          <p:nvPr/>
        </p:nvSpPr>
        <p:spPr bwMode="auto">
          <a:xfrm>
            <a:off x="5580112" y="3162890"/>
            <a:ext cx="1656184" cy="707886"/>
          </a:xfrm>
          <a:prstGeom prst="wedgeRoundRectCallout">
            <a:avLst>
              <a:gd name="adj1" fmla="val 37588"/>
              <a:gd name="adj2" fmla="val -66674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彼らの住居は</a:t>
            </a:r>
            <a:endParaRPr lang="en-US" altLang="ja-JP" sz="2000" dirty="0">
              <a:solidFill>
                <a:srgbClr val="66330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空き家予備軍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56FB73A3-BEB8-406C-9C3F-B1946B74B264}"/>
              </a:ext>
            </a:extLst>
          </p:cNvPr>
          <p:cNvSpPr/>
          <p:nvPr/>
        </p:nvSpPr>
        <p:spPr bwMode="auto">
          <a:xfrm>
            <a:off x="3275856" y="2492896"/>
            <a:ext cx="3600400" cy="432048"/>
          </a:xfrm>
          <a:prstGeom prst="wedgeRoundRectCallout">
            <a:avLst>
              <a:gd name="adj1" fmla="val 56092"/>
              <a:gd name="adj2" fmla="val -4232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家を新規に求める中核的需要層</a:t>
            </a:r>
          </a:p>
        </p:txBody>
      </p:sp>
    </p:spTree>
    <p:extLst>
      <p:ext uri="{BB962C8B-B14F-4D97-AF65-F5344CB8AC3E}">
        <p14:creationId xmlns:p14="http://schemas.microsoft.com/office/powerpoint/2010/main" val="3869270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4E3C37B9-7FD7-4019-83D8-CC011598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4138"/>
            <a:ext cx="90360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>
                <a:latin typeface="GillSans" charset="0"/>
                <a:ea typeface="HG創英角ｺﾞｼｯｸUB" panose="020B0909000000000000" pitchFamily="49" charset="-128"/>
              </a:rPr>
              <a:t>田舎と大都市･高齢化の大逆転</a:t>
            </a:r>
          </a:p>
        </p:txBody>
      </p:sp>
      <p:sp>
        <p:nvSpPr>
          <p:cNvPr id="3371011" name="Text Box 3">
            <a:extLst>
              <a:ext uri="{FF2B5EF4-FFF2-40B4-BE49-F238E27FC236}">
                <a16:creationId xmlns:a16="http://schemas.microsoft.com/office/drawing/2014/main" id="{BB25BC6D-89E0-485C-80BC-205E2D94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109663"/>
            <a:ext cx="9072563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spcBef>
                <a:spcPct val="20000"/>
              </a:spcBef>
              <a:buChar char="•"/>
              <a:tabLst>
                <a:tab pos="447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595438" indent="-342900">
              <a:spcBef>
                <a:spcPct val="20000"/>
              </a:spcBef>
              <a:buChar char="–"/>
              <a:tabLst>
                <a:tab pos="447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774825" indent="-342900">
              <a:spcBef>
                <a:spcPct val="20000"/>
              </a:spcBef>
              <a:buChar char="•"/>
              <a:tabLst>
                <a:tab pos="447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954213" indent="-342900">
              <a:spcBef>
                <a:spcPct val="20000"/>
              </a:spcBef>
              <a:buChar char="–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1700" indent="-342900">
              <a:spcBef>
                <a:spcPct val="20000"/>
              </a:spcBef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5000"/>
              </a:lnSpc>
              <a:spcBef>
                <a:spcPct val="70000"/>
              </a:spcBef>
              <a:buFontTx/>
              <a:buNone/>
            </a:pPr>
            <a:r>
              <a:rPr lang="en-US" altLang="ja-JP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 </a:t>
            </a:r>
            <a:r>
              <a:rPr lang="ja-JP" altLang="en-US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２０世紀： 高齢化する田舎</a:t>
            </a:r>
            <a:r>
              <a:rPr lang="ja-JP" altLang="en-US" sz="100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en-US" altLang="ja-JP" sz="100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若々しい大都市</a:t>
            </a:r>
            <a:endParaRPr lang="ja-JP" altLang="en-US" sz="2400">
              <a:solidFill>
                <a:srgbClr val="0066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ja-JP" altLang="en-US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２１世紀： 高齢者が減る田舎</a:t>
            </a:r>
            <a:r>
              <a:rPr lang="en-US" altLang="ja-JP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en-US" altLang="ja-JP" sz="100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激増する大都市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→ 大都市では今後高齢者が激増 </a:t>
            </a:r>
            <a:r>
              <a:rPr lang="en-US" altLang="ja-JP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 </a:t>
            </a: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田舎ではむしろ減りだす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田舎は</a:t>
            </a:r>
            <a:r>
              <a:rPr lang="en-US" altLang="ja-JP" sz="240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40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今の医療介護体制を維持できれば何とかなるが、　　　　大都市ではいつまでも医療介護の体制整備が追いつかない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</a:t>
            </a: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先に高齢化した田舎で成り立つ企業が</a:t>
            </a:r>
            <a:r>
              <a:rPr lang="en-US" altLang="ja-JP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全国で生き残る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ja-JP" altLang="en-US" sz="240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en-US" sz="240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</a:t>
            </a:r>
            <a:r>
              <a:rPr lang="ja-JP" altLang="en-US" sz="240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人口が少ない方が食料自給率や自然エネルギー自給率を高く　　　保つことができ、長持ちする社会ができる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</a:t>
            </a: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結局生き残るのは子供が生まれる地域 </a:t>
            </a:r>
            <a:r>
              <a:rPr lang="en-US" altLang="ja-JP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 </a:t>
            </a: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都会の子育てを容易　にするより</a:t>
            </a:r>
            <a:r>
              <a:rPr lang="en-US" altLang="ja-JP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子育ての容易な田舎に若者を戻す方が早い</a:t>
            </a:r>
            <a:endParaRPr lang="ja-JP" altLang="en-US" sz="240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>
                <a:solidFill>
                  <a:srgbClr val="CC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ただし問題は</a:t>
            </a:r>
            <a:r>
              <a:rPr lang="en-US" altLang="ja-JP">
                <a:solidFill>
                  <a:srgbClr val="CC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>
                <a:solidFill>
                  <a:srgbClr val="CC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惰性のように続く若者の流出を</a:t>
            </a:r>
            <a:endParaRPr lang="en-US" altLang="ja-JP">
              <a:solidFill>
                <a:srgbClr val="CC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CC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止められるか。雇用はある。「都会の方がチャンス</a:t>
            </a:r>
            <a:endParaRPr lang="en-US" altLang="ja-JP">
              <a:solidFill>
                <a:srgbClr val="CC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CC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が多い」という頭の中の伝説を壊せるか、がカギ。</a:t>
            </a:r>
          </a:p>
        </p:txBody>
      </p:sp>
    </p:spTree>
    <p:extLst>
      <p:ext uri="{BB962C8B-B14F-4D97-AF65-F5344CB8AC3E}">
        <p14:creationId xmlns:p14="http://schemas.microsoft.com/office/powerpoint/2010/main" val="1293578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3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3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3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10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56501A9-2BAF-46CD-BED8-A53DA98A8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4450"/>
            <a:ext cx="91090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日本の後を追って高齢化する世界</a:t>
            </a:r>
            <a:endParaRPr lang="en-US" altLang="ja-JP" sz="480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3251" name="図 1">
            <a:extLst>
              <a:ext uri="{FF2B5EF4-FFF2-40B4-BE49-F238E27FC236}">
                <a16:creationId xmlns:a16="http://schemas.microsoft.com/office/drawing/2014/main" id="{B43E58BB-CDA0-4743-9893-AD404952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879475"/>
            <a:ext cx="8977313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0067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631012FC-0B91-4448-BD84-4F6E5506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49350"/>
            <a:ext cx="910907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0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総人口：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.1.1 → 2020.1.1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△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300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</a:p>
          <a:p>
            <a:pPr eaLnBrk="1" hangingPunct="1">
              <a:spcBef>
                <a:spcPts val="84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0-14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２０年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 　 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15-44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1,590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人→２０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1,600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 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45-69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  <a:endParaRPr lang="en-US" altLang="ja-JP" sz="2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2,280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1,940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340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０歳以上人口の増減：  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2,100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2,150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+50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+3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</p:txBody>
      </p:sp>
      <p:sp>
        <p:nvSpPr>
          <p:cNvPr id="3396611" name="Text Box 3">
            <a:extLst>
              <a:ext uri="{FF2B5EF4-FFF2-40B4-BE49-F238E27FC236}">
                <a16:creationId xmlns:a16="http://schemas.microsoft.com/office/drawing/2014/main" id="{2684D813-6419-4C38-9555-7922F2B4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7989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このまま続けば、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年で人口がゼロ！になるペースの、割と速い減少</a:t>
            </a:r>
          </a:p>
        </p:txBody>
      </p:sp>
      <p:sp>
        <p:nvSpPr>
          <p:cNvPr id="3396612" name="AutoShape 4">
            <a:extLst>
              <a:ext uri="{FF2B5EF4-FFF2-40B4-BE49-F238E27FC236}">
                <a16:creationId xmlns:a16="http://schemas.microsoft.com/office/drawing/2014/main" id="{81C56692-E0D4-4740-A1D2-EF70032B5F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27988" y="1700213"/>
            <a:ext cx="4318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96613" name="Text Box 5">
            <a:extLst>
              <a:ext uri="{FF2B5EF4-FFF2-40B4-BE49-F238E27FC236}">
                <a16:creationId xmlns:a16="http://schemas.microsoft.com/office/drawing/2014/main" id="{8AA4A5A3-8D0C-4ACE-AFE8-1123918D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広島でも東京でも減っている</a:t>
            </a:r>
            <a:r>
              <a:rPr lang="en-US" altLang="ja-JP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44</a:t>
            </a: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歳が、なんと吉賀では増えている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0F948B7-AA6A-4E10-87AF-E2869D93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945" y="3035864"/>
            <a:ext cx="1449888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75" name="Text Box 25">
            <a:extLst>
              <a:ext uri="{FF2B5EF4-FFF2-40B4-BE49-F238E27FC236}">
                <a16:creationId xmlns:a16="http://schemas.microsoft.com/office/drawing/2014/main" id="{09AB3795-75D3-4EF3-88ED-57C4830E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latin typeface="GillSans" charset="0"/>
                <a:ea typeface="HG創英角ｺﾞｼｯｸUB" panose="020B0909000000000000" pitchFamily="49" charset="-128"/>
              </a:rPr>
              <a:t>島根県吉賀町で起きていたこと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→2020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住民票基準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居住外国人含む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9CA0B07A-3E67-4816-821F-EB241678F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103" y="2568816"/>
            <a:ext cx="138222" cy="4476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1" name="AutoShape 23">
            <a:extLst>
              <a:ext uri="{FF2B5EF4-FFF2-40B4-BE49-F238E27FC236}">
                <a16:creationId xmlns:a16="http://schemas.microsoft.com/office/drawing/2014/main" id="{DA1FE161-E5E1-4F83-8776-FFC7AB9D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139" y="3445116"/>
            <a:ext cx="280215" cy="503237"/>
          </a:xfrm>
          <a:prstGeom prst="downArrow">
            <a:avLst>
              <a:gd name="adj1" fmla="val 50000"/>
              <a:gd name="adj2" fmla="val 3084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7" name="Rectangle 24">
            <a:extLst>
              <a:ext uri="{FF2B5EF4-FFF2-40B4-BE49-F238E27FC236}">
                <a16:creationId xmlns:a16="http://schemas.microsoft.com/office/drawing/2014/main" id="{D7264C43-C6B2-4A69-B030-8C6D669D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577" y="3035541"/>
            <a:ext cx="1538039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8" name="Rectangle 11">
            <a:extLst>
              <a:ext uri="{FF2B5EF4-FFF2-40B4-BE49-F238E27FC236}">
                <a16:creationId xmlns:a16="http://schemas.microsoft.com/office/drawing/2014/main" id="{0CBFFC41-B024-44FF-A2A5-E988D8C0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577" y="4026141"/>
            <a:ext cx="1538039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9" name="Rectangle 11">
            <a:extLst>
              <a:ext uri="{FF2B5EF4-FFF2-40B4-BE49-F238E27FC236}">
                <a16:creationId xmlns:a16="http://schemas.microsoft.com/office/drawing/2014/main" id="{BA582054-B350-427F-A2BD-D82638DF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039" y="5015153"/>
            <a:ext cx="1538039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90" name="Rectangle 10">
            <a:extLst>
              <a:ext uri="{FF2B5EF4-FFF2-40B4-BE49-F238E27FC236}">
                <a16:creationId xmlns:a16="http://schemas.microsoft.com/office/drawing/2014/main" id="{44051BDE-F093-431D-906E-408AAA69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945" y="4024876"/>
            <a:ext cx="1449888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91" name="Rectangle 10">
            <a:extLst>
              <a:ext uri="{FF2B5EF4-FFF2-40B4-BE49-F238E27FC236}">
                <a16:creationId xmlns:a16="http://schemas.microsoft.com/office/drawing/2014/main" id="{0719896D-4A98-4DDD-9169-8CE0F891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995" y="5013889"/>
            <a:ext cx="1449888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B938061-F28F-4A94-A9FF-6FADAC6B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932" y="6094976"/>
            <a:ext cx="1449888" cy="430213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FFA1AB6-DFBD-4D71-8536-7E7603C5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564" y="6096241"/>
            <a:ext cx="1538039" cy="430212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48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6611" grpId="0"/>
      <p:bldP spid="33966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631012FC-0B91-4448-BD84-4F6E5506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49350"/>
            <a:ext cx="910907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0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総人口：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.1.1 → 2020.1.1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△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300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</a:p>
          <a:p>
            <a:pPr eaLnBrk="1" hangingPunct="1">
              <a:spcBef>
                <a:spcPts val="84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0-14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２０年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 　 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15-44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1,590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人→２０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1,600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 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45-69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  <a:endParaRPr lang="en-US" altLang="ja-JP" sz="2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2,280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1,940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340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０歳以上人口の増減：  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2,100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2,150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+50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+3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</p:txBody>
      </p:sp>
      <p:sp>
        <p:nvSpPr>
          <p:cNvPr id="3396611" name="Text Box 3">
            <a:extLst>
              <a:ext uri="{FF2B5EF4-FFF2-40B4-BE49-F238E27FC236}">
                <a16:creationId xmlns:a16="http://schemas.microsoft.com/office/drawing/2014/main" id="{2684D813-6419-4C38-9555-7922F2B4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7989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このまま続けば、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年で人口がゼロ！になるペースの、割と速い減少</a:t>
            </a:r>
          </a:p>
        </p:txBody>
      </p:sp>
      <p:sp>
        <p:nvSpPr>
          <p:cNvPr id="3396612" name="AutoShape 4">
            <a:extLst>
              <a:ext uri="{FF2B5EF4-FFF2-40B4-BE49-F238E27FC236}">
                <a16:creationId xmlns:a16="http://schemas.microsoft.com/office/drawing/2014/main" id="{81C56692-E0D4-4740-A1D2-EF70032B5F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27988" y="1700213"/>
            <a:ext cx="4318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96613" name="Text Box 5">
            <a:extLst>
              <a:ext uri="{FF2B5EF4-FFF2-40B4-BE49-F238E27FC236}">
                <a16:creationId xmlns:a16="http://schemas.microsoft.com/office/drawing/2014/main" id="{8AA4A5A3-8D0C-4ACE-AFE8-1123918D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広島でも東京でも減っている</a:t>
            </a:r>
            <a:r>
              <a:rPr lang="en-US" altLang="ja-JP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44</a:t>
            </a: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歳が、なんと吉賀では増えている</a:t>
            </a:r>
          </a:p>
        </p:txBody>
      </p:sp>
      <p:sp>
        <p:nvSpPr>
          <p:cNvPr id="32775" name="Text Box 25">
            <a:extLst>
              <a:ext uri="{FF2B5EF4-FFF2-40B4-BE49-F238E27FC236}">
                <a16:creationId xmlns:a16="http://schemas.microsoft.com/office/drawing/2014/main" id="{09AB3795-75D3-4EF3-88ED-57C4830E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25063"/>
            <a:ext cx="91440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latin typeface="GillSans" charset="0"/>
                <a:ea typeface="HG創英角ｺﾞｼｯｸUB" panose="020B0909000000000000" pitchFamily="49" charset="-128"/>
              </a:rPr>
              <a:t>島根県吉賀町で起きていたこと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→2020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住民票基準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居住外国人含む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9CA0B07A-3E67-4816-821F-EB241678F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948" y="2568816"/>
            <a:ext cx="149675" cy="4476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CEE7D204-7A82-4B06-BB6B-BEBC4949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994" y="4032814"/>
            <a:ext cx="1111635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1B8B6548-908F-433C-8338-6CF23A67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689" y="4026141"/>
            <a:ext cx="1254055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1889D4B8-0B3B-45B6-80AC-48CC6083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648" y="4005064"/>
            <a:ext cx="1114425" cy="5048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D759585C-11B3-4755-96C7-7B453D919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169" y="5013889"/>
            <a:ext cx="1111635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43AC89CC-5327-4ADD-9EA6-606F4DC76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677" y="5005628"/>
            <a:ext cx="1254055" cy="431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8BC85F78-8E7B-42D0-B98F-40492699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648" y="4978201"/>
            <a:ext cx="1114425" cy="5048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06BDE28D-3341-4267-8396-FF76483A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981" y="6083864"/>
            <a:ext cx="1111636" cy="431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BF54783E-387E-4B19-9D17-FB82A7B1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852" y="6086716"/>
            <a:ext cx="1255311" cy="431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583B3B0-96AA-4BB0-979B-879897B45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998" y="6084689"/>
            <a:ext cx="1106488" cy="5048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1" name="AutoShape 23">
            <a:extLst>
              <a:ext uri="{FF2B5EF4-FFF2-40B4-BE49-F238E27FC236}">
                <a16:creationId xmlns:a16="http://schemas.microsoft.com/office/drawing/2014/main" id="{DA1FE161-E5E1-4F83-8776-FFC7AB9D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986" y="3445116"/>
            <a:ext cx="303432" cy="503237"/>
          </a:xfrm>
          <a:prstGeom prst="downArrow">
            <a:avLst>
              <a:gd name="adj1" fmla="val 50000"/>
              <a:gd name="adj2" fmla="val 3084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8" name="Rectangle 11">
            <a:extLst>
              <a:ext uri="{FF2B5EF4-FFF2-40B4-BE49-F238E27FC236}">
                <a16:creationId xmlns:a16="http://schemas.microsoft.com/office/drawing/2014/main" id="{0CBFFC41-B024-44FF-A2A5-E988D8C0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577" y="4026141"/>
            <a:ext cx="1538039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9" name="Rectangle 11">
            <a:extLst>
              <a:ext uri="{FF2B5EF4-FFF2-40B4-BE49-F238E27FC236}">
                <a16:creationId xmlns:a16="http://schemas.microsoft.com/office/drawing/2014/main" id="{BA582054-B350-427F-A2BD-D82638DF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039" y="5015153"/>
            <a:ext cx="1538039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90" name="Rectangle 10">
            <a:extLst>
              <a:ext uri="{FF2B5EF4-FFF2-40B4-BE49-F238E27FC236}">
                <a16:creationId xmlns:a16="http://schemas.microsoft.com/office/drawing/2014/main" id="{44051BDE-F093-431D-906E-408AAA69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419" y="4024876"/>
            <a:ext cx="1464361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91" name="Rectangle 10">
            <a:extLst>
              <a:ext uri="{FF2B5EF4-FFF2-40B4-BE49-F238E27FC236}">
                <a16:creationId xmlns:a16="http://schemas.microsoft.com/office/drawing/2014/main" id="{0719896D-4A98-4DDD-9169-8CE0F891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469" y="5013889"/>
            <a:ext cx="1464361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B938061-F28F-4A94-A9FF-6FADAC6B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406" y="6094976"/>
            <a:ext cx="1464361" cy="430213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FFA1AB6-DFBD-4D71-8536-7E7603C5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564" y="6096241"/>
            <a:ext cx="1538039" cy="430212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0F948B7-AA6A-4E10-87AF-E2869D93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419" y="3035864"/>
            <a:ext cx="1464361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7" name="Rectangle 24">
            <a:extLst>
              <a:ext uri="{FF2B5EF4-FFF2-40B4-BE49-F238E27FC236}">
                <a16:creationId xmlns:a16="http://schemas.microsoft.com/office/drawing/2014/main" id="{D7264C43-C6B2-4A69-B030-8C6D669D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577" y="3035541"/>
            <a:ext cx="1538039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6" name="AutoShape 26">
            <a:extLst>
              <a:ext uri="{FF2B5EF4-FFF2-40B4-BE49-F238E27FC236}">
                <a16:creationId xmlns:a16="http://schemas.microsoft.com/office/drawing/2014/main" id="{B8CDAE55-87AB-4E97-8B2A-F01E6C5C4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0"/>
            <a:ext cx="9144000" cy="6832600"/>
          </a:xfrm>
          <a:prstGeom prst="star24">
            <a:avLst>
              <a:gd name="adj" fmla="val 46787"/>
            </a:avLst>
          </a:prstGeom>
          <a:solidFill>
            <a:srgbClr val="CCFFFF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66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なぜ島根県吉賀町の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0066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１５～４４歳は増えたのか？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ja-JP" altLang="en-US" sz="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最近５年間に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0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240</a:t>
            </a:r>
            <a:r>
              <a:rPr lang="ja-JP" altLang="en-US" sz="38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r>
              <a:rPr lang="ja-JP" altLang="en-US" sz="40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が１５歳を超え、</a:t>
            </a:r>
            <a:endParaRPr lang="en-US" altLang="ja-JP" sz="4000" dirty="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0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～４４歳</a:t>
            </a:r>
            <a:r>
              <a:rPr lang="ja-JP" altLang="en-US" sz="28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が差し引き</a:t>
            </a:r>
            <a:r>
              <a:rPr lang="en-US" altLang="ja-JP" sz="40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sz="38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r>
              <a:rPr lang="ja-JP" altLang="en-US" sz="4000" dirty="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転入し、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0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290</a:t>
            </a:r>
            <a:r>
              <a:rPr lang="ja-JP" altLang="en-US" sz="38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r>
              <a:rPr lang="ja-JP" altLang="en-US" sz="4000" dirty="0">
                <a:solidFill>
                  <a:srgbClr val="8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が４５歳を超えた。</a:t>
            </a:r>
          </a:p>
          <a:p>
            <a:pPr algn="ctr">
              <a:buFontTx/>
              <a:buNone/>
            </a:pPr>
            <a:r>
              <a:rPr lang="ja-JP" altLang="en-US" sz="40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新入生２４０</a:t>
            </a:r>
            <a:r>
              <a:rPr lang="ja-JP" altLang="en-US" sz="38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  <a:r>
              <a:rPr lang="ja-JP" altLang="en-US" sz="40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＋転校生６０</a:t>
            </a:r>
            <a:r>
              <a:rPr lang="ja-JP" altLang="en-US" sz="38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－卒業生２９０</a:t>
            </a:r>
            <a:r>
              <a:rPr lang="ja-JP" altLang="en-US" sz="38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  <a:r>
              <a:rPr lang="ja-JP" altLang="en-US" sz="4000" dirty="0">
                <a:solidFill>
                  <a:srgbClr val="8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１０人の増加</a:t>
            </a:r>
            <a:r>
              <a:rPr lang="en-US" altLang="ja-JP" sz="40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r>
              <a:rPr lang="ja-JP" altLang="en-US" sz="40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altLang="ja-JP" sz="4000" dirty="0">
              <a:solidFill>
                <a:srgbClr val="99003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907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6611" grpId="0"/>
      <p:bldP spid="3396613" grpId="0"/>
      <p:bldP spid="36" grpId="0" build="p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631012FC-0B91-4448-BD84-4F6E5506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49350"/>
            <a:ext cx="910907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0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総人口：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.1.1 → 2020.1.1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△</a:t>
            </a:r>
            <a:r>
              <a:rPr lang="en-US" altLang="ja-JP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300</a:t>
            </a:r>
            <a:r>
              <a:rPr lang="ja-JP" altLang="en-US" sz="2600" b="1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</a:p>
          <a:p>
            <a:pPr eaLnBrk="1" hangingPunct="1">
              <a:spcBef>
                <a:spcPts val="84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0-14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２０年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 　 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15-44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1,590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人→２０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1,600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 　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45-69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↓絶対数　　　↓増減</a:t>
            </a:r>
            <a:endParaRPr lang="en-US" altLang="ja-JP" sz="2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2,280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1,940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340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</a:t>
            </a:r>
            <a:r>
              <a:rPr lang="ja-JP" altLang="en-US" sz="13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０歳以上人口の増減：  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2,100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2,150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+50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　 </a:t>
            </a:r>
            <a:r>
              <a:rPr lang="ja-JP" altLang="en-US" sz="13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+3</a:t>
            </a:r>
            <a:r>
              <a:rPr lang="ja-JP" altLang="en-US" sz="2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</a:p>
        </p:txBody>
      </p:sp>
      <p:sp>
        <p:nvSpPr>
          <p:cNvPr id="3396611" name="Text Box 3">
            <a:extLst>
              <a:ext uri="{FF2B5EF4-FFF2-40B4-BE49-F238E27FC236}">
                <a16:creationId xmlns:a16="http://schemas.microsoft.com/office/drawing/2014/main" id="{2684D813-6419-4C38-9555-7922F2B4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7989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このまま続けば、</a:t>
            </a:r>
            <a:r>
              <a:rPr lang="en-US" altLang="ja-JP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  <a:r>
              <a:rPr lang="ja-JP" altLang="en-US" sz="18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年で人口がゼロ！になるペースの、割と速い減少</a:t>
            </a:r>
          </a:p>
        </p:txBody>
      </p:sp>
      <p:sp>
        <p:nvSpPr>
          <p:cNvPr id="3396612" name="AutoShape 4">
            <a:extLst>
              <a:ext uri="{FF2B5EF4-FFF2-40B4-BE49-F238E27FC236}">
                <a16:creationId xmlns:a16="http://schemas.microsoft.com/office/drawing/2014/main" id="{81C56692-E0D4-4740-A1D2-EF70032B5F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27988" y="1700213"/>
            <a:ext cx="4318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96613" name="Text Box 5">
            <a:extLst>
              <a:ext uri="{FF2B5EF4-FFF2-40B4-BE49-F238E27FC236}">
                <a16:creationId xmlns:a16="http://schemas.microsoft.com/office/drawing/2014/main" id="{8AA4A5A3-8D0C-4ACE-AFE8-1123918D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広島でも東京でも減っている</a:t>
            </a:r>
            <a:r>
              <a:rPr lang="en-US" altLang="ja-JP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44</a:t>
            </a:r>
            <a:r>
              <a:rPr lang="ja-JP" altLang="en-US" sz="1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歳が、なんと吉賀では増えている</a:t>
            </a:r>
          </a:p>
        </p:txBody>
      </p:sp>
      <p:sp>
        <p:nvSpPr>
          <p:cNvPr id="32775" name="Text Box 25">
            <a:extLst>
              <a:ext uri="{FF2B5EF4-FFF2-40B4-BE49-F238E27FC236}">
                <a16:creationId xmlns:a16="http://schemas.microsoft.com/office/drawing/2014/main" id="{09AB3795-75D3-4EF3-88ED-57C4830E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latin typeface="GillSans" charset="0"/>
                <a:ea typeface="HG創英角ｺﾞｼｯｸUB" panose="020B0909000000000000" pitchFamily="49" charset="-128"/>
              </a:rPr>
              <a:t>しかも吉賀町では乳幼児が激増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→2020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年正月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住民票基準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居住外国人含む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9CA0B07A-3E67-4816-821F-EB241678F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103" y="2568816"/>
            <a:ext cx="138222" cy="4476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1" name="AutoShape 23">
            <a:extLst>
              <a:ext uri="{FF2B5EF4-FFF2-40B4-BE49-F238E27FC236}">
                <a16:creationId xmlns:a16="http://schemas.microsoft.com/office/drawing/2014/main" id="{DA1FE161-E5E1-4F83-8776-FFC7AB9D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139" y="3445116"/>
            <a:ext cx="280215" cy="503237"/>
          </a:xfrm>
          <a:prstGeom prst="downArrow">
            <a:avLst>
              <a:gd name="adj1" fmla="val 50000"/>
              <a:gd name="adj2" fmla="val 3084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8" name="Rectangle 11">
            <a:extLst>
              <a:ext uri="{FF2B5EF4-FFF2-40B4-BE49-F238E27FC236}">
                <a16:creationId xmlns:a16="http://schemas.microsoft.com/office/drawing/2014/main" id="{0CBFFC41-B024-44FF-A2A5-E988D8C0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577" y="4026141"/>
            <a:ext cx="1538039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9" name="Rectangle 11">
            <a:extLst>
              <a:ext uri="{FF2B5EF4-FFF2-40B4-BE49-F238E27FC236}">
                <a16:creationId xmlns:a16="http://schemas.microsoft.com/office/drawing/2014/main" id="{BA582054-B350-427F-A2BD-D82638DF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039" y="5015153"/>
            <a:ext cx="1538039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90" name="Rectangle 10">
            <a:extLst>
              <a:ext uri="{FF2B5EF4-FFF2-40B4-BE49-F238E27FC236}">
                <a16:creationId xmlns:a16="http://schemas.microsoft.com/office/drawing/2014/main" id="{44051BDE-F093-431D-906E-408AAA69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858" y="4024876"/>
            <a:ext cx="1379302" cy="4302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91" name="Rectangle 10">
            <a:extLst>
              <a:ext uri="{FF2B5EF4-FFF2-40B4-BE49-F238E27FC236}">
                <a16:creationId xmlns:a16="http://schemas.microsoft.com/office/drawing/2014/main" id="{0719896D-4A98-4DDD-9169-8CE0F891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908" y="5013889"/>
            <a:ext cx="1379302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B938061-F28F-4A94-A9FF-6FADAC6B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845" y="6094976"/>
            <a:ext cx="1379302" cy="430213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FFA1AB6-DFBD-4D71-8536-7E7603C5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564" y="6096241"/>
            <a:ext cx="1538039" cy="430212"/>
          </a:xfrm>
          <a:prstGeom prst="rect">
            <a:avLst/>
          </a:prstGeom>
          <a:noFill/>
          <a:ln w="381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600">
              <a:solidFill>
                <a:srgbClr val="CC0000"/>
              </a:solidFill>
              <a:ea typeface="HGP創英角ﾎﾟｯﾌﾟ体" pitchFamily="50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4FFAB4D-466A-44D3-8A6E-08040954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608456"/>
            <a:ext cx="9109075" cy="8925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72000" rIns="0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400"/>
              </a:spcBef>
              <a:buFontTx/>
              <a:buNone/>
            </a:pP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0-4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歳人口の増減：　　　　　　　↓絶対数　　　↓増減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2015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人→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２０年　　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210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 　 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+40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　  </a:t>
            </a:r>
            <a:r>
              <a:rPr lang="en-US" altLang="ja-JP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+23</a:t>
            </a:r>
            <a:r>
              <a:rPr lang="ja-JP" altLang="en-US" sz="2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ja-JP" altLang="en-US" sz="2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0F948B7-AA6A-4E10-87AF-E2869D93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858" y="3035864"/>
            <a:ext cx="1379302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2787" name="Rectangle 24">
            <a:extLst>
              <a:ext uri="{FF2B5EF4-FFF2-40B4-BE49-F238E27FC236}">
                <a16:creationId xmlns:a16="http://schemas.microsoft.com/office/drawing/2014/main" id="{D7264C43-C6B2-4A69-B030-8C6D669D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577" y="3035541"/>
            <a:ext cx="1538039" cy="4302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650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3B9C782-B8AE-453D-987A-88C95AF59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980729"/>
            <a:ext cx="9054966" cy="504056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C77DCCD-11CA-4BBE-AA09-1FE6AFF8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8" y="6021288"/>
            <a:ext cx="8964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☆ 死亡率は当初の８％から、７月以降は１％程度に急減した</a:t>
            </a:r>
            <a:endParaRPr lang="en-US" altLang="ja-JP" sz="2400" dirty="0">
              <a:solidFill>
                <a:srgbClr val="6633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☆ 理由は医療機関と介護施設の習熟 </a:t>
            </a:r>
            <a:r>
              <a:rPr lang="ja-JP" altLang="en-US" sz="20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sz="20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  <a:r>
              <a:rPr lang="ja-JP" altLang="en-US" sz="20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新薬の効果 </a:t>
            </a:r>
            <a:r>
              <a:rPr lang="en-US" altLang="ja-JP" sz="20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  <a:r>
              <a:rPr lang="ja-JP" altLang="en-US" sz="20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毒性低下）</a:t>
            </a:r>
            <a:endParaRPr lang="ja-JP" altLang="en-US" sz="2000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B725B8AA-D359-4DE6-9562-628B4AFE2C9A}"/>
              </a:ext>
            </a:extLst>
          </p:cNvPr>
          <p:cNvSpPr/>
          <p:nvPr/>
        </p:nvSpPr>
        <p:spPr bwMode="auto">
          <a:xfrm>
            <a:off x="3059832" y="2420888"/>
            <a:ext cx="1800200" cy="986545"/>
          </a:xfrm>
          <a:prstGeom prst="rightArrow">
            <a:avLst>
              <a:gd name="adj1" fmla="val 71765"/>
              <a:gd name="adj2" fmla="val 348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</a:rPr>
              <a:t>“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東京型”変異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後の</a:t>
            </a:r>
            <a:r>
              <a:rPr lang="ja-JP" altLang="en-US" sz="2000" dirty="0">
                <a:solidFill>
                  <a:srgbClr val="002060"/>
                </a:solidFill>
              </a:rPr>
              <a:t>第三波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FF065EA-8F06-4AD1-8FD6-D847C48792F6}"/>
              </a:ext>
            </a:extLst>
          </p:cNvPr>
          <p:cNvSpPr/>
          <p:nvPr/>
        </p:nvSpPr>
        <p:spPr bwMode="auto">
          <a:xfrm>
            <a:off x="5796136" y="1916832"/>
            <a:ext cx="1944212" cy="1584176"/>
          </a:xfrm>
          <a:prstGeom prst="rightArrow">
            <a:avLst>
              <a:gd name="adj1" fmla="val 71765"/>
              <a:gd name="adj2" fmla="val 348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</a:rPr>
              <a:t>最近の第四波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　東京を</a:t>
            </a:r>
            <a:r>
              <a:rPr kumimoji="1" lang="en-US" altLang="ja-JP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GoTo</a:t>
            </a: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に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　入れた半月後から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　一気に拡大</a:t>
            </a:r>
            <a:endParaRPr kumimoji="1" lang="ja-JP" altLang="en-US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434B7B4-3BD7-4C6F-9500-F106478E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515"/>
            <a:ext cx="914400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日本での新型コロナの感染拡大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F6236F7A-6F76-4728-B583-EA5CA876C4CF}"/>
              </a:ext>
            </a:extLst>
          </p:cNvPr>
          <p:cNvSpPr/>
          <p:nvPr/>
        </p:nvSpPr>
        <p:spPr bwMode="auto">
          <a:xfrm>
            <a:off x="683568" y="2780928"/>
            <a:ext cx="2520280" cy="1368152"/>
          </a:xfrm>
          <a:prstGeom prst="downArrow">
            <a:avLst>
              <a:gd name="adj1" fmla="val 77269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16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米国東西</a:t>
            </a:r>
            <a:r>
              <a:rPr lang="ja-JP" altLang="en-US" sz="2000" dirty="0">
                <a:solidFill>
                  <a:srgbClr val="002060"/>
                </a:solidFill>
              </a:rPr>
              <a:t>海岸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と欧州からの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帰国日本人由来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</a:rPr>
              <a:t>の第二波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40A3173E-0933-475B-A513-9270A0D83660}"/>
              </a:ext>
            </a:extLst>
          </p:cNvPr>
          <p:cNvSpPr/>
          <p:nvPr/>
        </p:nvSpPr>
        <p:spPr bwMode="auto">
          <a:xfrm>
            <a:off x="467544" y="4149080"/>
            <a:ext cx="1152128" cy="1080120"/>
          </a:xfrm>
          <a:prstGeom prst="downArrow">
            <a:avLst>
              <a:gd name="adj1" fmla="val 7161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16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中国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からの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</a:rPr>
              <a:t>第一波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E985526A-BEF9-4BE7-87FF-9F0987E575B6}"/>
              </a:ext>
            </a:extLst>
          </p:cNvPr>
          <p:cNvSpPr/>
          <p:nvPr/>
        </p:nvSpPr>
        <p:spPr bwMode="auto">
          <a:xfrm>
            <a:off x="7812356" y="3068960"/>
            <a:ext cx="1331644" cy="1080120"/>
          </a:xfrm>
          <a:prstGeom prst="downArrow">
            <a:avLst>
              <a:gd name="adj1" fmla="val 7161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24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死者数は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まだしば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らく増え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続ける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243DEFE-4E5B-490B-9814-5EEEB4291A47}"/>
              </a:ext>
            </a:extLst>
          </p:cNvPr>
          <p:cNvSpPr/>
          <p:nvPr/>
        </p:nvSpPr>
        <p:spPr bwMode="auto">
          <a:xfrm>
            <a:off x="5940152" y="1268760"/>
            <a:ext cx="2088232" cy="830997"/>
          </a:xfrm>
          <a:prstGeom prst="rightArrow">
            <a:avLst>
              <a:gd name="adj1" fmla="val 6576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寒くなってきたが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algn="ctr" eaLnBrk="1" hangingPunct="1"/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ピークは見えつつある</a:t>
            </a:r>
          </a:p>
        </p:txBody>
      </p:sp>
    </p:spTree>
    <p:extLst>
      <p:ext uri="{BB962C8B-B14F-4D97-AF65-F5344CB8AC3E}">
        <p14:creationId xmlns:p14="http://schemas.microsoft.com/office/powerpoint/2010/main" val="1514889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animBg="1"/>
      <p:bldP spid="16" grpId="0" uiExpand="1" animBg="1"/>
      <p:bldP spid="12" grpId="0" animBg="1"/>
      <p:bldP spid="11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1">
            <a:extLst>
              <a:ext uri="{FF2B5EF4-FFF2-40B4-BE49-F238E27FC236}">
                <a16:creationId xmlns:a16="http://schemas.microsoft.com/office/drawing/2014/main" id="{1627020C-FDA1-4162-B7F2-1916462D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233488"/>
            <a:ext cx="906462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>
            <a:extLst>
              <a:ext uri="{FF2B5EF4-FFF2-40B4-BE49-F238E27FC236}">
                <a16:creationId xmlns:a16="http://schemas.microsoft.com/office/drawing/2014/main" id="{16C413D7-3B18-4389-8B0E-7729FFAF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976" y="5679786"/>
            <a:ext cx="182563" cy="57626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340" name="楕円 11">
            <a:extLst>
              <a:ext uri="{FF2B5EF4-FFF2-40B4-BE49-F238E27FC236}">
                <a16:creationId xmlns:a16="http://schemas.microsoft.com/office/drawing/2014/main" id="{1D6475DF-7870-40AF-83BA-3EF43C5D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630" y="4221088"/>
            <a:ext cx="300037" cy="22535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6009E529-53B2-45DD-877A-C1662BAA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190" y="5679885"/>
            <a:ext cx="182562" cy="5762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342" name="楕円 11">
            <a:extLst>
              <a:ext uri="{FF2B5EF4-FFF2-40B4-BE49-F238E27FC236}">
                <a16:creationId xmlns:a16="http://schemas.microsoft.com/office/drawing/2014/main" id="{8A78D27B-9147-43C4-8D1F-8983DE01A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001" y="2348880"/>
            <a:ext cx="257460" cy="225425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343" name="楕円 11">
            <a:extLst>
              <a:ext uri="{FF2B5EF4-FFF2-40B4-BE49-F238E27FC236}">
                <a16:creationId xmlns:a16="http://schemas.microsoft.com/office/drawing/2014/main" id="{B31BEA09-B13A-4173-AC4F-672027023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2349500"/>
            <a:ext cx="300037" cy="225425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344" name="Rectangle 4">
            <a:extLst>
              <a:ext uri="{FF2B5EF4-FFF2-40B4-BE49-F238E27FC236}">
                <a16:creationId xmlns:a16="http://schemas.microsoft.com/office/drawing/2014/main" id="{F697E722-A7A0-4298-994D-E1B287468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5678199"/>
            <a:ext cx="182563" cy="5762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345" name="Rectangle 3">
            <a:extLst>
              <a:ext uri="{FF2B5EF4-FFF2-40B4-BE49-F238E27FC236}">
                <a16:creationId xmlns:a16="http://schemas.microsoft.com/office/drawing/2014/main" id="{AA9032B9-5A56-4962-8ACA-541860D1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8313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生活が苦しいはどの都道府県？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東京</a:t>
            </a:r>
            <a:r>
              <a:rPr lang="ja-JP" altLang="ja-JP" sz="360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･</a:t>
            </a:r>
            <a:r>
              <a:rPr lang="ja-JP" altLang="en-US" sz="360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大阪･山形</a:t>
            </a:r>
            <a:r>
              <a:rPr lang="en-US" altLang="ja-JP" sz="360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､</a:t>
            </a:r>
            <a:r>
              <a:rPr lang="ja-JP" altLang="en-US" sz="360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生活保護率が高いのは？</a:t>
            </a:r>
            <a:endParaRPr lang="ja-JP" altLang="ja-JP" sz="3600" dirty="0"/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ja-JP" altLang="en-US" sz="3600" dirty="0">
              <a:solidFill>
                <a:schemeClr val="tx2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61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5">
            <a:extLst>
              <a:ext uri="{FF2B5EF4-FFF2-40B4-BE49-F238E27FC236}">
                <a16:creationId xmlns:a16="http://schemas.microsoft.com/office/drawing/2014/main" id="{667EB4E5-AB01-4264-8888-1BC91D0A5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人生は９回裏まである！</a:t>
            </a:r>
            <a:endParaRPr lang="ja-JP" altLang="en-US">
              <a:solidFill>
                <a:schemeClr val="tx2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530781" name="Text Box 29">
            <a:extLst>
              <a:ext uri="{FF2B5EF4-FFF2-40B4-BE49-F238E27FC236}">
                <a16:creationId xmlns:a16="http://schemas.microsoft.com/office/drawing/2014/main" id="{8B434A96-4A1F-433D-AD85-BA7E2992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125538"/>
            <a:ext cx="865187" cy="584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Text Box 29">
            <a:extLst>
              <a:ext uri="{FF2B5EF4-FFF2-40B4-BE49-F238E27FC236}">
                <a16:creationId xmlns:a16="http://schemas.microsoft.com/office/drawing/2014/main" id="{6DF9531C-9801-4E96-9BFD-03E7F1DF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844675"/>
            <a:ext cx="865187" cy="1692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Text Box 29">
            <a:extLst>
              <a:ext uri="{FF2B5EF4-FFF2-40B4-BE49-F238E27FC236}">
                <a16:creationId xmlns:a16="http://schemas.microsoft.com/office/drawing/2014/main" id="{968DE2E6-3152-4D9D-8D21-D7545F55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3644900"/>
            <a:ext cx="863600" cy="1692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37C7B36D-E478-48F8-885A-AC82E46D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1125538"/>
            <a:ext cx="863600" cy="584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043C1307-28BB-4407-BE90-383012E0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1844675"/>
            <a:ext cx="863600" cy="169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007DEDE3-0D40-458A-ACD0-744850F6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3644900"/>
            <a:ext cx="863600" cy="169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A9264556-4B8B-43F0-9DB7-DA13FF21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1125538"/>
            <a:ext cx="863600" cy="584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F186D485-5247-4AC7-81D5-0F05EF06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1844675"/>
            <a:ext cx="863600" cy="16922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BCB695C6-EDE1-4A51-A082-8B1A44D6D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3644900"/>
            <a:ext cx="863600" cy="16922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1BFD4AC8-0425-4F23-BB22-0F3EE6C58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1125538"/>
            <a:ext cx="863600" cy="584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624F5275-B244-4EE5-9483-A73F09D6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1844675"/>
            <a:ext cx="863600" cy="16922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44971BEB-934C-4292-8C04-34435084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644900"/>
            <a:ext cx="865188" cy="16922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E08C61EC-2909-4238-B666-E46D4B40A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1125538"/>
            <a:ext cx="863600" cy="584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B2C4002B-77DC-4D59-A3DA-3458BD6DF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844675"/>
            <a:ext cx="863600" cy="1692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6AF51DF0-C074-4541-9AF6-B4307F5E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644900"/>
            <a:ext cx="865187" cy="1692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4BB2FE07-75DE-4AEE-8B56-10FAF55F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125538"/>
            <a:ext cx="863600" cy="584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117C5289-4311-4716-8E87-C7127260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1844675"/>
            <a:ext cx="865187" cy="16922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71BC950E-2FA7-4326-B7E9-1986C7B9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3644900"/>
            <a:ext cx="863600" cy="16922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4011427B-AB6B-4290-8367-BF8D6256B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1125538"/>
            <a:ext cx="863600" cy="584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45938816-F89C-4D69-8F10-9B095EEA5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1844675"/>
            <a:ext cx="863600" cy="1692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422F2E90-413F-4B52-B95E-2EDB2709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3644900"/>
            <a:ext cx="865187" cy="1692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4" name="Text Box 29">
            <a:extLst>
              <a:ext uri="{FF2B5EF4-FFF2-40B4-BE49-F238E27FC236}">
                <a16:creationId xmlns:a16="http://schemas.microsoft.com/office/drawing/2014/main" id="{E4AD98E7-FA91-4D4F-B3C9-4DB2C3B5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1125538"/>
            <a:ext cx="865187" cy="584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5" name="Text Box 29">
            <a:extLst>
              <a:ext uri="{FF2B5EF4-FFF2-40B4-BE49-F238E27FC236}">
                <a16:creationId xmlns:a16="http://schemas.microsoft.com/office/drawing/2014/main" id="{C65E528C-5902-4CA4-864A-41583002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513" y="1844675"/>
            <a:ext cx="863600" cy="16922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381D6EA9-802C-431F-B455-682C4822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3644900"/>
            <a:ext cx="863600" cy="16922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7" name="Text Box 29">
            <a:extLst>
              <a:ext uri="{FF2B5EF4-FFF2-40B4-BE49-F238E27FC236}">
                <a16:creationId xmlns:a16="http://schemas.microsoft.com/office/drawing/2014/main" id="{B93B93F0-68B7-4088-9852-C665B5F0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1125538"/>
            <a:ext cx="863600" cy="5842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8" name="Text Box 29">
            <a:extLst>
              <a:ext uri="{FF2B5EF4-FFF2-40B4-BE49-F238E27FC236}">
                <a16:creationId xmlns:a16="http://schemas.microsoft.com/office/drawing/2014/main" id="{36E30B9D-9C3C-436C-A3B9-C80E38BF4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844675"/>
            <a:ext cx="863600" cy="1692275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9" name="Text Box 29">
            <a:extLst>
              <a:ext uri="{FF2B5EF4-FFF2-40B4-BE49-F238E27FC236}">
                <a16:creationId xmlns:a16="http://schemas.microsoft.com/office/drawing/2014/main" id="{13204C61-A66F-494C-8164-087D6CA4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3644900"/>
            <a:ext cx="863600" cy="1692275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FFF3E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E95346B1-CA65-4732-BCF5-F875356E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5561013"/>
            <a:ext cx="1670050" cy="1081087"/>
          </a:xfrm>
          <a:prstGeom prst="downArrow">
            <a:avLst>
              <a:gd name="adj1" fmla="val 69491"/>
              <a:gd name="adj2" fmla="val 192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高い確率で</a:t>
            </a:r>
            <a:endParaRPr lang="en-US" altLang="ja-JP" sz="1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延長戦が</a:t>
            </a:r>
            <a:endParaRPr lang="en-US" altLang="ja-JP" sz="1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ありうる</a:t>
            </a:r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238503A8-3F04-4A80-861B-8EC36EF8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5422900"/>
            <a:ext cx="1598612" cy="1319213"/>
          </a:xfrm>
          <a:prstGeom prst="upArrow">
            <a:avLst>
              <a:gd name="adj1" fmla="val 76944"/>
              <a:gd name="adj2" fmla="val 252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学校教育の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関係者は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ここまでしか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考えていない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矢印: 上 84">
            <a:extLst>
              <a:ext uri="{FF2B5EF4-FFF2-40B4-BE49-F238E27FC236}">
                <a16:creationId xmlns:a16="http://schemas.microsoft.com/office/drawing/2014/main" id="{2BB4167A-C041-4919-AF28-6DDC6BECF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30838"/>
            <a:ext cx="1296988" cy="1317625"/>
          </a:xfrm>
          <a:prstGeom prst="upArrow">
            <a:avLst>
              <a:gd name="adj1" fmla="val 76944"/>
              <a:gd name="adj2" fmla="val 252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都会で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働く人は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しか考え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ていない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6" name="矢印: 上 85">
            <a:extLst>
              <a:ext uri="{FF2B5EF4-FFF2-40B4-BE49-F238E27FC236}">
                <a16:creationId xmlns:a16="http://schemas.microsoft.com/office/drawing/2014/main" id="{31EADF57-8773-4C86-8F80-CDCE9521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5443538"/>
            <a:ext cx="1295400" cy="1317625"/>
          </a:xfrm>
          <a:prstGeom prst="upArrow">
            <a:avLst>
              <a:gd name="adj1" fmla="val 76944"/>
              <a:gd name="adj2" fmla="val 25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農山漁村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では、ここ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らあたりが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人生本番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83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0781" grpId="0" animBg="1" autoUpdateAnimBg="0"/>
      <p:bldP spid="38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0" grpId="0" animBg="1" autoUpdateAnimBg="0"/>
      <p:bldP spid="61" grpId="0" animBg="1" autoUpdateAnimBg="0"/>
      <p:bldP spid="62" grpId="0" animBg="1" autoUpdateAnimBg="0"/>
      <p:bldP spid="63" grpId="0" animBg="1" autoUpdateAnimBg="0"/>
      <p:bldP spid="64" grpId="0" animBg="1" autoUpdateAnimBg="0"/>
      <p:bldP spid="65" grpId="0" animBg="1" autoUpdateAnimBg="0"/>
      <p:bldP spid="66" grpId="0" animBg="1" autoUpdateAnimBg="0"/>
      <p:bldP spid="67" grpId="0" animBg="1" autoUpdateAnimBg="0"/>
      <p:bldP spid="68" grpId="0" animBg="1" autoUpdateAnimBg="0"/>
      <p:bldP spid="69" grpId="0" animBg="1" autoUpdateAnimBg="0"/>
      <p:bldP spid="70" grpId="0" animBg="1" autoUpdateAnimBg="0"/>
      <p:bldP spid="71" grpId="0" animBg="1" autoUpdateAnimBg="0"/>
      <p:bldP spid="72" grpId="0" animBg="1" autoUpdateAnimBg="0"/>
      <p:bldP spid="73" grpId="0" animBg="1" autoUpdateAnimBg="0"/>
      <p:bldP spid="74" grpId="0" animBg="1" autoUpdateAnimBg="0"/>
      <p:bldP spid="75" grpId="0" animBg="1" autoUpdateAnimBg="0"/>
      <p:bldP spid="76" grpId="0" animBg="1" autoUpdateAnimBg="0"/>
      <p:bldP spid="77" grpId="0" animBg="1" autoUpdateAnimBg="0"/>
      <p:bldP spid="78" grpId="0" animBg="1" autoUpdateAnimBg="0"/>
      <p:bldP spid="79" grpId="0" animBg="1" autoUpdateAnimBg="0"/>
      <p:bldP spid="2" grpId="0" animBg="1"/>
      <p:bldP spid="4" grpId="0" animBg="1"/>
      <p:bldP spid="85" grpId="0" animBg="1"/>
      <p:bldP spid="8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5">
            <a:extLst>
              <a:ext uri="{FF2B5EF4-FFF2-40B4-BE49-F238E27FC236}">
                <a16:creationId xmlns:a16="http://schemas.microsoft.com/office/drawing/2014/main" id="{A46D3A3A-F2A1-4686-80C6-40D87D3E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人生は９回裏まである！</a:t>
            </a:r>
            <a:endParaRPr lang="ja-JP" altLang="en-US">
              <a:solidFill>
                <a:schemeClr val="tx2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530781" name="Text Box 29">
            <a:extLst>
              <a:ext uri="{FF2B5EF4-FFF2-40B4-BE49-F238E27FC236}">
                <a16:creationId xmlns:a16="http://schemas.microsoft.com/office/drawing/2014/main" id="{209F522C-EE2C-4C9E-B11D-E29E090F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125538"/>
            <a:ext cx="865187" cy="584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Text Box 29">
            <a:extLst>
              <a:ext uri="{FF2B5EF4-FFF2-40B4-BE49-F238E27FC236}">
                <a16:creationId xmlns:a16="http://schemas.microsoft.com/office/drawing/2014/main" id="{107B7E48-C56B-431A-84B4-AEF08702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844675"/>
            <a:ext cx="865187" cy="1692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Text Box 29">
            <a:extLst>
              <a:ext uri="{FF2B5EF4-FFF2-40B4-BE49-F238E27FC236}">
                <a16:creationId xmlns:a16="http://schemas.microsoft.com/office/drawing/2014/main" id="{773C36AA-6657-485A-AD6B-451F8FB7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3644900"/>
            <a:ext cx="863600" cy="1692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15683486-5DB0-4B29-886C-42D1B260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1125538"/>
            <a:ext cx="863600" cy="584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74D1B1A1-9488-4A34-A7BA-14B477E4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1844675"/>
            <a:ext cx="863600" cy="169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72A26315-F516-480E-9E4B-2EB9CA1F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3644900"/>
            <a:ext cx="863600" cy="169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2E075CA9-74A1-48F3-BBA4-D1AE8958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1125538"/>
            <a:ext cx="863600" cy="584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2CE175A0-2002-4771-967E-10DFF2CD5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1844675"/>
            <a:ext cx="863600" cy="16922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35DEEB9E-FB5F-406F-BD79-A5136143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3644900"/>
            <a:ext cx="863600" cy="16922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8F75607B-AA03-4E4A-9AF6-3286C19EA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1125538"/>
            <a:ext cx="863600" cy="584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AAEF5199-B0A9-4A7D-A442-4D0AD697C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1844675"/>
            <a:ext cx="863600" cy="16922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BDED5154-CFF8-4812-BD1A-6E61C386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644900"/>
            <a:ext cx="865188" cy="16922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1AB548E6-B569-42FD-8C58-1B0832B2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1125538"/>
            <a:ext cx="863600" cy="584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F82E1687-C9AA-460A-BDF5-E01507D3B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844675"/>
            <a:ext cx="863600" cy="1692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8561B436-0D7E-46D2-8ADF-7F06AA60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644900"/>
            <a:ext cx="865187" cy="1692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46A86290-FA1F-403E-BDBC-91256538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125538"/>
            <a:ext cx="863600" cy="584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4BCAB18B-9920-4DB0-9A8C-30FA2082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1844675"/>
            <a:ext cx="865187" cy="16922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A54471FD-2EBA-43A0-AA0E-77C8B544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3644900"/>
            <a:ext cx="863600" cy="16922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AE9D4033-24B3-4817-A6CB-77052984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1125538"/>
            <a:ext cx="863600" cy="584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641470B8-7264-4B24-907F-5FD6C15A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1844675"/>
            <a:ext cx="863600" cy="1692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FEBED5FF-C3C9-47FD-9CE4-EDD32285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3644900"/>
            <a:ext cx="865187" cy="1692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4" name="Text Box 29">
            <a:extLst>
              <a:ext uri="{FF2B5EF4-FFF2-40B4-BE49-F238E27FC236}">
                <a16:creationId xmlns:a16="http://schemas.microsoft.com/office/drawing/2014/main" id="{23A50955-67E6-4631-B300-15CFA96F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1125538"/>
            <a:ext cx="865187" cy="584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5" name="Text Box 29">
            <a:extLst>
              <a:ext uri="{FF2B5EF4-FFF2-40B4-BE49-F238E27FC236}">
                <a16:creationId xmlns:a16="http://schemas.microsoft.com/office/drawing/2014/main" id="{4F266974-E749-4F00-8790-038ACD2CD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513" y="1844675"/>
            <a:ext cx="863600" cy="16922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1DAF6652-02ED-421F-AAF9-52BD777B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3644900"/>
            <a:ext cx="863600" cy="16922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7" name="Text Box 29">
            <a:extLst>
              <a:ext uri="{FF2B5EF4-FFF2-40B4-BE49-F238E27FC236}">
                <a16:creationId xmlns:a16="http://schemas.microsoft.com/office/drawing/2014/main" id="{B45BB782-5529-4D42-9BCC-36D9EF061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1125538"/>
            <a:ext cx="863600" cy="5842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8" name="Text Box 29">
            <a:extLst>
              <a:ext uri="{FF2B5EF4-FFF2-40B4-BE49-F238E27FC236}">
                <a16:creationId xmlns:a16="http://schemas.microsoft.com/office/drawing/2014/main" id="{3DAFCC21-2636-4950-8F4B-D4F4232B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844675"/>
            <a:ext cx="863600" cy="1692275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9" name="Text Box 29">
            <a:extLst>
              <a:ext uri="{FF2B5EF4-FFF2-40B4-BE49-F238E27FC236}">
                <a16:creationId xmlns:a16="http://schemas.microsoft.com/office/drawing/2014/main" id="{D7582DAB-2AE5-4419-B5C2-DABFE2192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3644900"/>
            <a:ext cx="863600" cy="1692275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FFF3E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9B28C3C5-831D-4BD9-A66D-86FFD701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5561013"/>
            <a:ext cx="1670050" cy="1081087"/>
          </a:xfrm>
          <a:prstGeom prst="downArrow">
            <a:avLst>
              <a:gd name="adj1" fmla="val 69491"/>
              <a:gd name="adj2" fmla="val 192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高い確率で</a:t>
            </a:r>
            <a:endParaRPr lang="en-US" altLang="ja-JP" sz="1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延長戦が</a:t>
            </a:r>
            <a:endParaRPr lang="en-US" altLang="ja-JP" sz="1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ありうる</a:t>
            </a:r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C306C6F4-AD14-4644-902A-00F7D1895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5422900"/>
            <a:ext cx="1598612" cy="1319213"/>
          </a:xfrm>
          <a:prstGeom prst="upArrow">
            <a:avLst>
              <a:gd name="adj1" fmla="val 76944"/>
              <a:gd name="adj2" fmla="val 252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学校教育の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関係者は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ここまでしか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考えていない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矢印: 上 84">
            <a:extLst>
              <a:ext uri="{FF2B5EF4-FFF2-40B4-BE49-F238E27FC236}">
                <a16:creationId xmlns:a16="http://schemas.microsoft.com/office/drawing/2014/main" id="{2A88DF14-2CC9-4F7E-9C4F-5DBF446E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30838"/>
            <a:ext cx="1296988" cy="1317625"/>
          </a:xfrm>
          <a:prstGeom prst="upArrow">
            <a:avLst>
              <a:gd name="adj1" fmla="val 76944"/>
              <a:gd name="adj2" fmla="val 252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都会で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働く人は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しか考え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ていない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6" name="矢印: 上 85">
            <a:extLst>
              <a:ext uri="{FF2B5EF4-FFF2-40B4-BE49-F238E27FC236}">
                <a16:creationId xmlns:a16="http://schemas.microsoft.com/office/drawing/2014/main" id="{C318FEA3-657C-4123-A13C-53A2265A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5443538"/>
            <a:ext cx="1295400" cy="1317625"/>
          </a:xfrm>
          <a:prstGeom prst="upArrow">
            <a:avLst>
              <a:gd name="adj1" fmla="val 76944"/>
              <a:gd name="adj2" fmla="val 25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農山漁村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では、ここ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らあたりが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人生本番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8AC3C4C1-FC72-4582-B458-6B6EBF14DAC7}"/>
              </a:ext>
            </a:extLst>
          </p:cNvPr>
          <p:cNvSpPr>
            <a:spLocks/>
          </p:cNvSpPr>
          <p:nvPr/>
        </p:nvSpPr>
        <p:spPr bwMode="auto">
          <a:xfrm>
            <a:off x="2225675" y="1936750"/>
            <a:ext cx="4146550" cy="3357563"/>
          </a:xfrm>
          <a:custGeom>
            <a:avLst/>
            <a:gdLst>
              <a:gd name="T0" fmla="*/ 0 w 3645569"/>
              <a:gd name="T1" fmla="*/ 0 h 3356811"/>
              <a:gd name="T2" fmla="*/ 0 w 3645569"/>
              <a:gd name="T3" fmla="*/ 3413682 h 3356811"/>
              <a:gd name="T4" fmla="*/ 2147483646 w 3645569"/>
              <a:gd name="T5" fmla="*/ 3413682 h 3356811"/>
              <a:gd name="T6" fmla="*/ 0 w 3645569"/>
              <a:gd name="T7" fmla="*/ 0 h 3356811"/>
              <a:gd name="T8" fmla="*/ 0 60000 65536"/>
              <a:gd name="T9" fmla="*/ 0 60000 65536"/>
              <a:gd name="T10" fmla="*/ 0 60000 65536"/>
              <a:gd name="T11" fmla="*/ 0 60000 65536"/>
              <a:gd name="T12" fmla="*/ 0 w 3645569"/>
              <a:gd name="T13" fmla="*/ 0 h 3356811"/>
              <a:gd name="T14" fmla="*/ 3645569 w 3645569"/>
              <a:gd name="T15" fmla="*/ 3356811 h 33568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5569" h="3356811">
                <a:moveTo>
                  <a:pt x="0" y="0"/>
                </a:moveTo>
                <a:lnTo>
                  <a:pt x="0" y="3356811"/>
                </a:lnTo>
                <a:lnTo>
                  <a:pt x="3645569" y="3356811"/>
                </a:lnTo>
                <a:lnTo>
                  <a:pt x="0" y="0"/>
                </a:lnTo>
                <a:close/>
              </a:path>
            </a:pathLst>
          </a:custGeom>
          <a:solidFill>
            <a:srgbClr val="FFCCFF">
              <a:alpha val="9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働いて</a:t>
            </a: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いる時間</a:t>
            </a: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r>
              <a:rPr lang="en-US" altLang="ja-JP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日を</a:t>
            </a: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合計していくと</a:t>
            </a: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全部で１０万時間</a:t>
            </a:r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3A66AF5-9DCD-4AC3-B9F7-30529BD93320}"/>
              </a:ext>
            </a:extLst>
          </p:cNvPr>
          <p:cNvSpPr/>
          <p:nvPr/>
        </p:nvSpPr>
        <p:spPr bwMode="auto">
          <a:xfrm>
            <a:off x="2268538" y="1892300"/>
            <a:ext cx="4103687" cy="3328988"/>
          </a:xfrm>
          <a:custGeom>
            <a:avLst/>
            <a:gdLst>
              <a:gd name="connsiteX0" fmla="*/ 0 w 3441031"/>
              <a:gd name="connsiteY0" fmla="*/ 0 h 3188369"/>
              <a:gd name="connsiteX1" fmla="*/ 3441031 w 3441031"/>
              <a:gd name="connsiteY1" fmla="*/ 12032 h 3188369"/>
              <a:gd name="connsiteX2" fmla="*/ 3441031 w 3441031"/>
              <a:gd name="connsiteY2" fmla="*/ 3188369 h 3188369"/>
              <a:gd name="connsiteX3" fmla="*/ 0 w 3441031"/>
              <a:gd name="connsiteY3" fmla="*/ 0 h 318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031" h="3188369">
                <a:moveTo>
                  <a:pt x="0" y="0"/>
                </a:moveTo>
                <a:lnTo>
                  <a:pt x="3441031" y="12032"/>
                </a:lnTo>
                <a:lnTo>
                  <a:pt x="3441031" y="31883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余暇時間</a:t>
            </a:r>
            <a:r>
              <a:rPr lang="en-US" altLang="ja-JP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r>
              <a:rPr lang="en-US" altLang="ja-JP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日を</a:t>
            </a: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合計していくと</a:t>
            </a: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全部で</a:t>
            </a: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en-US" altLang="ja-JP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万時間</a:t>
            </a: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4C0200E-610E-4C72-BF7D-2F6E513BC1B0}"/>
              </a:ext>
            </a:extLst>
          </p:cNvPr>
          <p:cNvSpPr/>
          <p:nvPr/>
        </p:nvSpPr>
        <p:spPr bwMode="auto">
          <a:xfrm>
            <a:off x="6427788" y="1887538"/>
            <a:ext cx="2246312" cy="3381375"/>
          </a:xfrm>
          <a:prstGeom prst="rect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退職後の時間</a:t>
            </a:r>
            <a:endParaRPr lang="en-US" altLang="ja-JP" sz="2800" dirty="0">
              <a:solidFill>
                <a:schemeClr val="accent1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を合計して</a:t>
            </a:r>
            <a:endParaRPr lang="en-US" altLang="ja-JP" sz="2800" dirty="0">
              <a:solidFill>
                <a:schemeClr val="accent1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いくと全部で</a:t>
            </a:r>
            <a:endParaRPr lang="en-US" altLang="ja-JP" sz="2800" dirty="0">
              <a:solidFill>
                <a:schemeClr val="accent1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万時間</a:t>
            </a:r>
          </a:p>
        </p:txBody>
      </p:sp>
    </p:spTree>
    <p:extLst>
      <p:ext uri="{BB962C8B-B14F-4D97-AF65-F5344CB8AC3E}">
        <p14:creationId xmlns:p14="http://schemas.microsoft.com/office/powerpoint/2010/main" val="328051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0781" grpId="0" animBg="1" autoUpdateAnimBg="0"/>
      <p:bldP spid="38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0" grpId="0" animBg="1" autoUpdateAnimBg="0"/>
      <p:bldP spid="61" grpId="0" animBg="1" autoUpdateAnimBg="0"/>
      <p:bldP spid="62" grpId="0" animBg="1" autoUpdateAnimBg="0"/>
      <p:bldP spid="63" grpId="0" animBg="1" autoUpdateAnimBg="0"/>
      <p:bldP spid="64" grpId="0" animBg="1" autoUpdateAnimBg="0"/>
      <p:bldP spid="65" grpId="0" animBg="1" autoUpdateAnimBg="0"/>
      <p:bldP spid="66" grpId="0" animBg="1" autoUpdateAnimBg="0"/>
      <p:bldP spid="67" grpId="0" animBg="1" autoUpdateAnimBg="0"/>
      <p:bldP spid="68" grpId="0" animBg="1" autoUpdateAnimBg="0"/>
      <p:bldP spid="69" grpId="0" animBg="1" autoUpdateAnimBg="0"/>
      <p:bldP spid="70" grpId="0" animBg="1" autoUpdateAnimBg="0"/>
      <p:bldP spid="71" grpId="0" animBg="1" autoUpdateAnimBg="0"/>
      <p:bldP spid="72" grpId="0" animBg="1" autoUpdateAnimBg="0"/>
      <p:bldP spid="73" grpId="0" animBg="1" autoUpdateAnimBg="0"/>
      <p:bldP spid="74" grpId="0" animBg="1" autoUpdateAnimBg="0"/>
      <p:bldP spid="75" grpId="0" animBg="1" autoUpdateAnimBg="0"/>
      <p:bldP spid="76" grpId="0" animBg="1" autoUpdateAnimBg="0"/>
      <p:bldP spid="77" grpId="0" animBg="1" autoUpdateAnimBg="0"/>
      <p:bldP spid="78" grpId="0" animBg="1" autoUpdateAnimBg="0"/>
      <p:bldP spid="79" grpId="0" animBg="1" autoUpdateAnimBg="0"/>
      <p:bldP spid="2" grpId="0" animBg="1"/>
      <p:bldP spid="4" grpId="0" animBg="1"/>
      <p:bldP spid="85" grpId="0" animBg="1"/>
      <p:bldP spid="86" grpId="0" animBg="1"/>
      <p:bldP spid="34" grpId="0" animBg="1"/>
      <p:bldP spid="35" grpId="0" animBg="1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5">
            <a:extLst>
              <a:ext uri="{FF2B5EF4-FFF2-40B4-BE49-F238E27FC236}">
                <a16:creationId xmlns:a16="http://schemas.microsoft.com/office/drawing/2014/main" id="{FCCB35EB-7C19-48D4-80C1-F504F064F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人生は９回裏まである！</a:t>
            </a:r>
            <a:endParaRPr lang="ja-JP" altLang="en-US">
              <a:solidFill>
                <a:schemeClr val="tx2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530781" name="Text Box 29">
            <a:extLst>
              <a:ext uri="{FF2B5EF4-FFF2-40B4-BE49-F238E27FC236}">
                <a16:creationId xmlns:a16="http://schemas.microsoft.com/office/drawing/2014/main" id="{C24BC5E6-44CB-4B1C-B849-BDB92D2C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125538"/>
            <a:ext cx="865187" cy="584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Text Box 29">
            <a:extLst>
              <a:ext uri="{FF2B5EF4-FFF2-40B4-BE49-F238E27FC236}">
                <a16:creationId xmlns:a16="http://schemas.microsoft.com/office/drawing/2014/main" id="{D9DDC6A2-60F6-4A2A-8DBB-A2F60365F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844675"/>
            <a:ext cx="865187" cy="1692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Text Box 29">
            <a:extLst>
              <a:ext uri="{FF2B5EF4-FFF2-40B4-BE49-F238E27FC236}">
                <a16:creationId xmlns:a16="http://schemas.microsoft.com/office/drawing/2014/main" id="{98402F15-7307-438F-A965-8CA70369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3644900"/>
            <a:ext cx="863600" cy="1692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7192CC5-08F1-4C90-A42D-85E01CEB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1125538"/>
            <a:ext cx="863600" cy="584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D0747FA4-C7DB-42EF-ADD6-11FAEA5A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1844675"/>
            <a:ext cx="863600" cy="169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39EE1A86-33FA-40E0-9206-1097043D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3644900"/>
            <a:ext cx="863600" cy="169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960CE0BE-0E25-4D0B-BACD-EC0E40C3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1125538"/>
            <a:ext cx="863600" cy="584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EAD0A53B-7CE5-4F8E-8FAB-FE5691CE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1844675"/>
            <a:ext cx="863600" cy="16922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3720C824-4ADE-4A16-8DBD-C01C3253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3644900"/>
            <a:ext cx="863600" cy="16922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52B3B03C-2F72-4FE0-83E2-4CB8A276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1125538"/>
            <a:ext cx="863600" cy="584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A45374DE-2ADD-4514-BDD0-FC5A5613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1844675"/>
            <a:ext cx="863600" cy="16922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7B3220EA-64C7-4ECF-8F9A-853F6C20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644900"/>
            <a:ext cx="865188" cy="16922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60480273-24DB-4A62-975A-BEAF61D7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1125538"/>
            <a:ext cx="863600" cy="584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1428B869-61CE-4C5E-8966-7CF91457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844675"/>
            <a:ext cx="863600" cy="1692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7AE0B34-C341-4709-B0E2-9A54BA89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644900"/>
            <a:ext cx="865187" cy="1692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805319B5-4661-4F18-A3BF-8E44ABC88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125538"/>
            <a:ext cx="863600" cy="584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10C67534-387B-4B4C-A690-2133F97FB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1844675"/>
            <a:ext cx="865187" cy="16922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926F921E-67B4-4D6E-B993-C3BBC471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3644900"/>
            <a:ext cx="863600" cy="16922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C828638E-A4D3-465C-BE29-415BA3FC2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1125538"/>
            <a:ext cx="863600" cy="584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66395039-2291-443C-AC7F-FF68CEEC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1844675"/>
            <a:ext cx="863600" cy="1692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3B693BDA-FA81-46B6-904D-9C404CB6B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3644900"/>
            <a:ext cx="865187" cy="1692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4" name="Text Box 29">
            <a:extLst>
              <a:ext uri="{FF2B5EF4-FFF2-40B4-BE49-F238E27FC236}">
                <a16:creationId xmlns:a16="http://schemas.microsoft.com/office/drawing/2014/main" id="{C72BDD8D-E166-426C-AD4D-9BC19047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1125538"/>
            <a:ext cx="865187" cy="584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5" name="Text Box 29">
            <a:extLst>
              <a:ext uri="{FF2B5EF4-FFF2-40B4-BE49-F238E27FC236}">
                <a16:creationId xmlns:a16="http://schemas.microsoft.com/office/drawing/2014/main" id="{CF52632A-CD4C-498A-AD9E-F61C38AEF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513" y="1844675"/>
            <a:ext cx="863600" cy="16922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32F79403-E738-4737-BEE3-057A0880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3644900"/>
            <a:ext cx="863600" cy="16922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7" name="Text Box 29">
            <a:extLst>
              <a:ext uri="{FF2B5EF4-FFF2-40B4-BE49-F238E27FC236}">
                <a16:creationId xmlns:a16="http://schemas.microsoft.com/office/drawing/2014/main" id="{DECC1B71-0E9F-4FE2-9F1B-209ACCE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1125538"/>
            <a:ext cx="863600" cy="5842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９回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8" name="Text Box 29">
            <a:extLst>
              <a:ext uri="{FF2B5EF4-FFF2-40B4-BE49-F238E27FC236}">
                <a16:creationId xmlns:a16="http://schemas.microsoft.com/office/drawing/2014/main" id="{B250D849-94F7-4C1D-AA08-7DC27D13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844675"/>
            <a:ext cx="863600" cy="1692275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８５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9" name="Text Box 29">
            <a:extLst>
              <a:ext uri="{FF2B5EF4-FFF2-40B4-BE49-F238E27FC236}">
                <a16:creationId xmlns:a16="http://schemas.microsoft.com/office/drawing/2014/main" id="{A9B044B5-F7E5-4C4E-A530-D28E795E3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3644900"/>
            <a:ext cx="863600" cy="1692275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９０歳</a:t>
            </a:r>
            <a:endParaRPr lang="en-US" altLang="ja-JP" sz="24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FFF3E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">
              <a:solidFill>
                <a:srgbClr val="33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6CDFCDA1-CB06-46F3-B46F-40E42251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5561013"/>
            <a:ext cx="1670050" cy="1081087"/>
          </a:xfrm>
          <a:prstGeom prst="downArrow">
            <a:avLst>
              <a:gd name="adj1" fmla="val 69491"/>
              <a:gd name="adj2" fmla="val 192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高い確率で</a:t>
            </a:r>
            <a:endParaRPr lang="en-US" altLang="ja-JP" sz="1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延長戦が</a:t>
            </a:r>
            <a:endParaRPr lang="en-US" altLang="ja-JP" sz="1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ありうる</a:t>
            </a:r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012D0D68-6B4F-4BC9-9888-CCAC3E3DF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5422900"/>
            <a:ext cx="1598612" cy="1319213"/>
          </a:xfrm>
          <a:prstGeom prst="upArrow">
            <a:avLst>
              <a:gd name="adj1" fmla="val 76944"/>
              <a:gd name="adj2" fmla="val 252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学校教育の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関係者は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ここまでしか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考えていない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矢印: 上 84">
            <a:extLst>
              <a:ext uri="{FF2B5EF4-FFF2-40B4-BE49-F238E27FC236}">
                <a16:creationId xmlns:a16="http://schemas.microsoft.com/office/drawing/2014/main" id="{C615841B-659F-4999-B923-738A4F3D3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30838"/>
            <a:ext cx="1296988" cy="1317625"/>
          </a:xfrm>
          <a:prstGeom prst="upArrow">
            <a:avLst>
              <a:gd name="adj1" fmla="val 76944"/>
              <a:gd name="adj2" fmla="val 252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都会で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働く人は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しか考え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ていない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6" name="矢印: 上 85">
            <a:extLst>
              <a:ext uri="{FF2B5EF4-FFF2-40B4-BE49-F238E27FC236}">
                <a16:creationId xmlns:a16="http://schemas.microsoft.com/office/drawing/2014/main" id="{00AB1C5A-145E-4CA2-9D02-B04AC645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5443538"/>
            <a:ext cx="1295400" cy="1317625"/>
          </a:xfrm>
          <a:prstGeom prst="upArrow">
            <a:avLst>
              <a:gd name="adj1" fmla="val 76944"/>
              <a:gd name="adj2" fmla="val 25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農山漁村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では、ここ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らあたりが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人生本番</a:t>
            </a:r>
            <a:endParaRPr lang="en-US" altLang="ja-JP" sz="16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4A0573C-54FE-4ABF-B6B0-FEF3E926791A}"/>
              </a:ext>
            </a:extLst>
          </p:cNvPr>
          <p:cNvSpPr>
            <a:spLocks/>
          </p:cNvSpPr>
          <p:nvPr/>
        </p:nvSpPr>
        <p:spPr bwMode="auto">
          <a:xfrm>
            <a:off x="2225675" y="1936750"/>
            <a:ext cx="4146550" cy="3357563"/>
          </a:xfrm>
          <a:custGeom>
            <a:avLst/>
            <a:gdLst>
              <a:gd name="T0" fmla="*/ 0 w 3645569"/>
              <a:gd name="T1" fmla="*/ 0 h 3356811"/>
              <a:gd name="T2" fmla="*/ 0 w 3645569"/>
              <a:gd name="T3" fmla="*/ 3413682 h 3356811"/>
              <a:gd name="T4" fmla="*/ 2147483646 w 3645569"/>
              <a:gd name="T5" fmla="*/ 3413682 h 3356811"/>
              <a:gd name="T6" fmla="*/ 0 w 3645569"/>
              <a:gd name="T7" fmla="*/ 0 h 3356811"/>
              <a:gd name="T8" fmla="*/ 0 60000 65536"/>
              <a:gd name="T9" fmla="*/ 0 60000 65536"/>
              <a:gd name="T10" fmla="*/ 0 60000 65536"/>
              <a:gd name="T11" fmla="*/ 0 60000 65536"/>
              <a:gd name="T12" fmla="*/ 0 w 3645569"/>
              <a:gd name="T13" fmla="*/ 0 h 3356811"/>
              <a:gd name="T14" fmla="*/ 3645569 w 3645569"/>
              <a:gd name="T15" fmla="*/ 3356811 h 33568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5569" h="3356811">
                <a:moveTo>
                  <a:pt x="0" y="0"/>
                </a:moveTo>
                <a:lnTo>
                  <a:pt x="0" y="3356811"/>
                </a:lnTo>
                <a:lnTo>
                  <a:pt x="3645569" y="3356811"/>
                </a:lnTo>
                <a:lnTo>
                  <a:pt x="0" y="0"/>
                </a:lnTo>
                <a:close/>
              </a:path>
            </a:pathLst>
          </a:custGeom>
          <a:solidFill>
            <a:srgbClr val="FFCCFF">
              <a:alpha val="9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働いて</a:t>
            </a: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いる時間</a:t>
            </a: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r>
              <a:rPr lang="en-US" altLang="ja-JP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日を</a:t>
            </a: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合計していくと</a:t>
            </a:r>
            <a:endParaRPr lang="en-US" altLang="ja-JP" sz="2800">
              <a:solidFill>
                <a:srgbClr val="CC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全部で１０万時間</a:t>
            </a:r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3A66AF5-9DCD-4AC3-B9F7-30529BD93320}"/>
              </a:ext>
            </a:extLst>
          </p:cNvPr>
          <p:cNvSpPr/>
          <p:nvPr/>
        </p:nvSpPr>
        <p:spPr bwMode="auto">
          <a:xfrm>
            <a:off x="2268538" y="1892300"/>
            <a:ext cx="4103687" cy="3328988"/>
          </a:xfrm>
          <a:custGeom>
            <a:avLst/>
            <a:gdLst>
              <a:gd name="connsiteX0" fmla="*/ 0 w 3441031"/>
              <a:gd name="connsiteY0" fmla="*/ 0 h 3188369"/>
              <a:gd name="connsiteX1" fmla="*/ 3441031 w 3441031"/>
              <a:gd name="connsiteY1" fmla="*/ 12032 h 3188369"/>
              <a:gd name="connsiteX2" fmla="*/ 3441031 w 3441031"/>
              <a:gd name="connsiteY2" fmla="*/ 3188369 h 3188369"/>
              <a:gd name="connsiteX3" fmla="*/ 0 w 3441031"/>
              <a:gd name="connsiteY3" fmla="*/ 0 h 318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031" h="3188369">
                <a:moveTo>
                  <a:pt x="0" y="0"/>
                </a:moveTo>
                <a:lnTo>
                  <a:pt x="3441031" y="12032"/>
                </a:lnTo>
                <a:lnTo>
                  <a:pt x="3441031" y="31883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余暇時間</a:t>
            </a:r>
            <a:r>
              <a:rPr lang="en-US" altLang="ja-JP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r>
              <a:rPr lang="en-US" altLang="ja-JP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日を</a:t>
            </a: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合計していくと</a:t>
            </a: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全部で</a:t>
            </a: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en-US" altLang="ja-JP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2800" dirty="0">
                <a:solidFill>
                  <a:srgbClr val="00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万時間</a:t>
            </a: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sz="2800" dirty="0">
              <a:solidFill>
                <a:srgbClr val="0000C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4C0200E-610E-4C72-BF7D-2F6E513BC1B0}"/>
              </a:ext>
            </a:extLst>
          </p:cNvPr>
          <p:cNvSpPr/>
          <p:nvPr/>
        </p:nvSpPr>
        <p:spPr bwMode="auto">
          <a:xfrm>
            <a:off x="6427788" y="1887538"/>
            <a:ext cx="2246312" cy="3381375"/>
          </a:xfrm>
          <a:prstGeom prst="rect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退職後の時間</a:t>
            </a:r>
            <a:endParaRPr lang="en-US" altLang="ja-JP" sz="2800" dirty="0">
              <a:solidFill>
                <a:schemeClr val="accent1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を合計して</a:t>
            </a:r>
            <a:endParaRPr lang="en-US" altLang="ja-JP" sz="2800" dirty="0">
              <a:solidFill>
                <a:schemeClr val="accent1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いくと全部で</a:t>
            </a:r>
            <a:endParaRPr lang="en-US" altLang="ja-JP" sz="2800" dirty="0">
              <a:solidFill>
                <a:schemeClr val="accent1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2800" dirty="0">
                <a:solidFill>
                  <a:schemeClr val="accent1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万時間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359129E-E077-469E-BEE0-0B890422A3B8}"/>
              </a:ext>
            </a:extLst>
          </p:cNvPr>
          <p:cNvSpPr/>
          <p:nvPr/>
        </p:nvSpPr>
        <p:spPr bwMode="auto">
          <a:xfrm>
            <a:off x="6432550" y="1905000"/>
            <a:ext cx="2246313" cy="337978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3600" dirty="0">
                <a:solidFill>
                  <a:schemeClr val="accent1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退職後も</a:t>
            </a:r>
            <a:endParaRPr lang="en-US" altLang="ja-JP" sz="3600" dirty="0">
              <a:solidFill>
                <a:schemeClr val="accent1">
                  <a:lumMod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3600" dirty="0">
                <a:solidFill>
                  <a:schemeClr val="accent1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豊かで</a:t>
            </a:r>
            <a:endParaRPr lang="en-US" altLang="ja-JP" sz="3600" dirty="0">
              <a:solidFill>
                <a:schemeClr val="accent1">
                  <a:lumMod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3600" dirty="0">
                <a:solidFill>
                  <a:schemeClr val="accent1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楽しい</a:t>
            </a:r>
            <a:endParaRPr lang="en-US" altLang="ja-JP" sz="3600" dirty="0">
              <a:solidFill>
                <a:schemeClr val="accent1">
                  <a:lumMod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3600" dirty="0">
                <a:solidFill>
                  <a:schemeClr val="accent1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時間を</a:t>
            </a:r>
            <a:endParaRPr lang="en-US" altLang="ja-JP" sz="3600" dirty="0">
              <a:solidFill>
                <a:schemeClr val="accent1">
                  <a:lumMod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3600" dirty="0">
                <a:solidFill>
                  <a:schemeClr val="accent1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過ごせる</a:t>
            </a:r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5E64B4B0-3589-4E3F-94D7-3A8BB1968FCE}"/>
              </a:ext>
            </a:extLst>
          </p:cNvPr>
          <p:cNvSpPr/>
          <p:nvPr/>
        </p:nvSpPr>
        <p:spPr bwMode="auto">
          <a:xfrm>
            <a:off x="2278063" y="1890713"/>
            <a:ext cx="4103687" cy="3328987"/>
          </a:xfrm>
          <a:custGeom>
            <a:avLst/>
            <a:gdLst>
              <a:gd name="connsiteX0" fmla="*/ 0 w 3441031"/>
              <a:gd name="connsiteY0" fmla="*/ 0 h 3188369"/>
              <a:gd name="connsiteX1" fmla="*/ 3441031 w 3441031"/>
              <a:gd name="connsiteY1" fmla="*/ 12032 h 3188369"/>
              <a:gd name="connsiteX2" fmla="*/ 3441031 w 3441031"/>
              <a:gd name="connsiteY2" fmla="*/ 3188369 h 3188369"/>
              <a:gd name="connsiteX3" fmla="*/ 0 w 3441031"/>
              <a:gd name="connsiteY3" fmla="*/ 0 h 318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031" h="3188369">
                <a:moveTo>
                  <a:pt x="0" y="0"/>
                </a:moveTo>
                <a:lnTo>
                  <a:pt x="3441031" y="12032"/>
                </a:lnTo>
                <a:lnTo>
                  <a:pt x="3441031" y="31883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ja-JP" altLang="en-US" sz="26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この時間に地域活動を</a:t>
            </a:r>
            <a:endParaRPr lang="en-US" altLang="ja-JP" sz="26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6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楽しくやって</a:t>
            </a:r>
            <a:r>
              <a:rPr lang="en-US" altLang="ja-JP" sz="26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6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自給</a:t>
            </a:r>
            <a:endParaRPr lang="en-US" altLang="ja-JP" sz="26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6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物々交換・恩送り</a:t>
            </a:r>
            <a:endParaRPr lang="en-US" altLang="ja-JP" sz="26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6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をする相手を</a:t>
            </a:r>
            <a:endParaRPr lang="en-US" altLang="ja-JP" sz="26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6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増やせる</a:t>
            </a:r>
            <a:endParaRPr lang="en-US" altLang="ja-JP" sz="26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r>
              <a:rPr lang="ja-JP" altLang="en-US" sz="2600" dirty="0">
                <a:solidFill>
                  <a:srgbClr val="0066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と・・・</a:t>
            </a:r>
            <a:endParaRPr lang="en-US" altLang="ja-JP" sz="26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sz="26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defRPr/>
            </a:pPr>
            <a:endParaRPr lang="en-US" altLang="ja-JP" sz="2800" dirty="0">
              <a:solidFill>
                <a:srgbClr val="0066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12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0781" grpId="0" animBg="1" autoUpdateAnimBg="0"/>
      <p:bldP spid="38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0" grpId="0" animBg="1" autoUpdateAnimBg="0"/>
      <p:bldP spid="61" grpId="0" animBg="1" autoUpdateAnimBg="0"/>
      <p:bldP spid="62" grpId="0" animBg="1" autoUpdateAnimBg="0"/>
      <p:bldP spid="63" grpId="0" animBg="1" autoUpdateAnimBg="0"/>
      <p:bldP spid="64" grpId="0" animBg="1" autoUpdateAnimBg="0"/>
      <p:bldP spid="65" grpId="0" animBg="1" autoUpdateAnimBg="0"/>
      <p:bldP spid="66" grpId="0" animBg="1" autoUpdateAnimBg="0"/>
      <p:bldP spid="67" grpId="0" animBg="1" autoUpdateAnimBg="0"/>
      <p:bldP spid="68" grpId="0" animBg="1" autoUpdateAnimBg="0"/>
      <p:bldP spid="69" grpId="0" animBg="1" autoUpdateAnimBg="0"/>
      <p:bldP spid="70" grpId="0" animBg="1" autoUpdateAnimBg="0"/>
      <p:bldP spid="71" grpId="0" animBg="1" autoUpdateAnimBg="0"/>
      <p:bldP spid="72" grpId="0" animBg="1" autoUpdateAnimBg="0"/>
      <p:bldP spid="73" grpId="0" animBg="1" autoUpdateAnimBg="0"/>
      <p:bldP spid="74" grpId="0" animBg="1" autoUpdateAnimBg="0"/>
      <p:bldP spid="75" grpId="0" animBg="1" autoUpdateAnimBg="0"/>
      <p:bldP spid="76" grpId="0" animBg="1" autoUpdateAnimBg="0"/>
      <p:bldP spid="77" grpId="0" animBg="1" autoUpdateAnimBg="0"/>
      <p:bldP spid="78" grpId="0" animBg="1" autoUpdateAnimBg="0"/>
      <p:bldP spid="79" grpId="0" animBg="1" autoUpdateAnimBg="0"/>
      <p:bldP spid="2" grpId="0" animBg="1"/>
      <p:bldP spid="4" grpId="0" animBg="1"/>
      <p:bldP spid="85" grpId="0" animBg="1"/>
      <p:bldP spid="86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016" y="2857500"/>
            <a:ext cx="8676456" cy="1143000"/>
          </a:xfrm>
          <a:noFill/>
        </p:spPr>
        <p:txBody>
          <a:bodyPr lIns="92075" tIns="46038" rIns="92075" bIns="46038" anchor="ctr"/>
          <a:lstStyle/>
          <a:p>
            <a:pPr marL="895350" indent="-895350" eaLnBrk="1" hangingPunct="1">
              <a:lnSpc>
                <a:spcPct val="90000"/>
              </a:lnSpc>
            </a:pP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付</a:t>
            </a:r>
            <a:r>
              <a:rPr lang="en-US" altLang="ja-JP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 </a:t>
            </a: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都市は東京ほど大きくなくてはいけないのか？</a:t>
            </a:r>
            <a:endParaRPr lang="ja-JP" altLang="en-US" sz="88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975466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5EDF432-E506-478B-BA51-2366198F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日本シリーズ出場球団の所在地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3B9F832-DC55-468A-9B5F-A7F7F2D5CEE8}"/>
              </a:ext>
            </a:extLst>
          </p:cNvPr>
          <p:cNvGraphicFramePr>
            <a:graphicFrameLocks noGrp="1"/>
          </p:cNvGraphicFramePr>
          <p:nvPr/>
        </p:nvGraphicFramePr>
        <p:xfrm>
          <a:off x="683574" y="980728"/>
          <a:ext cx="7776858" cy="5744940"/>
        </p:xfrm>
        <a:graphic>
          <a:graphicData uri="http://schemas.openxmlformats.org/drawingml/2006/table">
            <a:tbl>
              <a:tblPr/>
              <a:tblGrid>
                <a:gridCol w="619128">
                  <a:extLst>
                    <a:ext uri="{9D8B030D-6E8A-4147-A177-3AD203B41FA5}">
                      <a16:colId xmlns:a16="http://schemas.microsoft.com/office/drawing/2014/main" val="3663021813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158104303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411048045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383925196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1984025075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094129519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565935600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623953124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878166666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573240873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162253317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807636571"/>
                    </a:ext>
                  </a:extLst>
                </a:gridCol>
                <a:gridCol w="513422">
                  <a:extLst>
                    <a:ext uri="{9D8B030D-6E8A-4147-A177-3AD203B41FA5}">
                      <a16:colId xmlns:a16="http://schemas.microsoft.com/office/drawing/2014/main" val="39933594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2000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2001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2002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2003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2004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2005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2006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2007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2008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2009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33951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優勝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埼玉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千葉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埼玉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61479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準優勝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大阪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埼玉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大阪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大阪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首都圏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13382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266171"/>
                  </a:ext>
                </a:extLst>
              </a:tr>
              <a:tr h="3767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2010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2011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2012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2013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2014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2015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2016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2017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2018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2019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55321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優勝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千葉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仙台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札仙広福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91405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準優勝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大阪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広島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横浜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広島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01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0286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5EDF432-E506-478B-BA51-2366198F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日本シリーズ出場球団の所在地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3B9F832-DC55-468A-9B5F-A7F7F2D5CEE8}"/>
              </a:ext>
            </a:extLst>
          </p:cNvPr>
          <p:cNvGraphicFramePr>
            <a:graphicFrameLocks noGrp="1"/>
          </p:cNvGraphicFramePr>
          <p:nvPr/>
        </p:nvGraphicFramePr>
        <p:xfrm>
          <a:off x="683574" y="980728"/>
          <a:ext cx="7776858" cy="5744940"/>
        </p:xfrm>
        <a:graphic>
          <a:graphicData uri="http://schemas.openxmlformats.org/drawingml/2006/table">
            <a:tbl>
              <a:tblPr/>
              <a:tblGrid>
                <a:gridCol w="619128">
                  <a:extLst>
                    <a:ext uri="{9D8B030D-6E8A-4147-A177-3AD203B41FA5}">
                      <a16:colId xmlns:a16="http://schemas.microsoft.com/office/drawing/2014/main" val="3663021813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158104303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411048045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383925196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1984025075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094129519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565935600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623953124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878166666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573240873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162253317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807636571"/>
                    </a:ext>
                  </a:extLst>
                </a:gridCol>
                <a:gridCol w="513422">
                  <a:extLst>
                    <a:ext uri="{9D8B030D-6E8A-4147-A177-3AD203B41FA5}">
                      <a16:colId xmlns:a16="http://schemas.microsoft.com/office/drawing/2014/main" val="39933594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2000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2001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2002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2003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2004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2005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2006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2007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2008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2009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33951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優勝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埼玉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千葉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埼玉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61479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準優勝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大阪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埼玉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大阪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大阪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首都圏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13382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266171"/>
                  </a:ext>
                </a:extLst>
              </a:tr>
              <a:tr h="3767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2010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2011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2012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2013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2014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2015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2016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2017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2018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2019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55321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優勝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千葉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仙台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福岡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札仙広福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91405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準優勝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名古屋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札幌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大阪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広島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横浜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広島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東京</a:t>
                      </a:r>
                    </a:p>
                  </a:txBody>
                  <a:tcPr marL="6899" marR="6899" marT="689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99" marR="6899" marT="68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018905"/>
                  </a:ext>
                </a:extLst>
              </a:tr>
            </a:tbl>
          </a:graphicData>
        </a:graphic>
      </p:graphicFrame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DBCA198-AB37-4B4E-8A38-3E5BBD819640}"/>
              </a:ext>
            </a:extLst>
          </p:cNvPr>
          <p:cNvSpPr/>
          <p:nvPr/>
        </p:nvSpPr>
        <p:spPr bwMode="auto">
          <a:xfrm>
            <a:off x="6848263" y="4653136"/>
            <a:ext cx="413386" cy="792088"/>
          </a:xfrm>
          <a:prstGeom prst="roundRect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EE49FD6-4E2E-4B95-B3EA-2BD82F6E1179}"/>
              </a:ext>
            </a:extLst>
          </p:cNvPr>
          <p:cNvSpPr txBox="1"/>
          <p:nvPr/>
        </p:nvSpPr>
        <p:spPr>
          <a:xfrm>
            <a:off x="467544" y="3820744"/>
            <a:ext cx="7272808" cy="2924944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AutoShape 26">
            <a:extLst>
              <a:ext uri="{FF2B5EF4-FFF2-40B4-BE49-F238E27FC236}">
                <a16:creationId xmlns:a16="http://schemas.microsoft.com/office/drawing/2014/main" id="{7A646910-9E37-4085-A4B0-2E75E3DDD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68" y="0"/>
            <a:ext cx="8912954" cy="6858000"/>
          </a:xfrm>
          <a:prstGeom prst="star24">
            <a:avLst>
              <a:gd name="adj" fmla="val 46787"/>
            </a:avLst>
          </a:prstGeom>
          <a:solidFill>
            <a:schemeClr val="accent5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三大都市圏以外が</a:t>
            </a:r>
            <a:endParaRPr lang="en-US" altLang="ja-JP" sz="4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が強くなったのはなぜか？</a:t>
            </a:r>
            <a:endParaRPr lang="en-US" altLang="ja-JP" sz="4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 市場規模が十分大きいので</a:t>
            </a:r>
            <a:endParaRPr lang="en-US" altLang="ja-JP" sz="4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必要な高い人件費を稼げる</a:t>
            </a:r>
            <a:endParaRPr lang="en-US" altLang="ja-JP" sz="4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 地方球団は袋小路ではない</a:t>
            </a:r>
            <a:endParaRPr lang="en-US" altLang="ja-JP" sz="4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（一流なら世界に出られる）</a:t>
            </a:r>
            <a:endParaRPr lang="en-US" altLang="ja-JP" sz="4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 東名阪の球団は大市場</a:t>
            </a:r>
            <a:endParaRPr lang="en-US" altLang="ja-JP" sz="4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に甘え経営革新が遅い</a:t>
            </a:r>
            <a:endParaRPr lang="en-US" altLang="ja-JP" sz="4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0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build="p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F035BAF-EC79-4C84-8B0A-FC245B16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2" y="916732"/>
            <a:ext cx="8785326" cy="5837618"/>
          </a:xfrm>
          <a:prstGeom prst="rect">
            <a:avLst/>
          </a:prstGeom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45EDF432-E506-478B-BA51-2366198F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国際競争に東京の規模は不要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80CA0C7-DDAC-441B-9AF6-31541E128414}"/>
              </a:ext>
            </a:extLst>
          </p:cNvPr>
          <p:cNvCxnSpPr/>
          <p:nvPr/>
        </p:nvCxnSpPr>
        <p:spPr bwMode="auto">
          <a:xfrm>
            <a:off x="692804" y="5075948"/>
            <a:ext cx="80648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79362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FFF4395-368E-4748-9D66-AD886981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6" y="950335"/>
            <a:ext cx="8771384" cy="5828354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C7B88BA-8D0E-4319-AE02-92CB5EABF9B7}"/>
              </a:ext>
            </a:extLst>
          </p:cNvPr>
          <p:cNvCxnSpPr/>
          <p:nvPr/>
        </p:nvCxnSpPr>
        <p:spPr bwMode="auto">
          <a:xfrm>
            <a:off x="683568" y="5131364"/>
            <a:ext cx="80648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C8F8E8A0-FFEC-404F-A03B-BC50FEA20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国際競争に東京の規模は不要</a:t>
            </a:r>
          </a:p>
        </p:txBody>
      </p:sp>
    </p:spTree>
    <p:extLst>
      <p:ext uri="{BB962C8B-B14F-4D97-AF65-F5344CB8AC3E}">
        <p14:creationId xmlns:p14="http://schemas.microsoft.com/office/powerpoint/2010/main" val="226465913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82A063E-34CD-4CBF-B07B-B8D6562DA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79" y="916732"/>
            <a:ext cx="8874157" cy="589664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2DBB08A-B4E9-4871-8F2B-CA2398CA0157}"/>
              </a:ext>
            </a:extLst>
          </p:cNvPr>
          <p:cNvCxnSpPr/>
          <p:nvPr/>
        </p:nvCxnSpPr>
        <p:spPr bwMode="auto">
          <a:xfrm>
            <a:off x="738984" y="5958516"/>
            <a:ext cx="80648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241CAF05-F7C7-415D-956A-FCA59CE9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国際競争に東京の規模は不要</a:t>
            </a:r>
          </a:p>
        </p:txBody>
      </p:sp>
    </p:spTree>
    <p:extLst>
      <p:ext uri="{BB962C8B-B14F-4D97-AF65-F5344CB8AC3E}">
        <p14:creationId xmlns:p14="http://schemas.microsoft.com/office/powerpoint/2010/main" val="11896650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332656"/>
            <a:ext cx="8820472" cy="640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感染拡大がいったん収まった</a:t>
            </a:r>
            <a:r>
              <a:rPr lang="ja-JP" altLang="en-US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６月頭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の時点で、　　　新型コロナの</a:t>
            </a:r>
            <a:r>
              <a:rPr lang="ja-JP" altLang="en-US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陽性判明者数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が一番多かったのは、次の市町村の中ではどこでしょう？　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ja-JP" altLang="en-US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北海道ニセコ町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千葉県成田市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東京都港区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長野県軽井沢町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岐阜県高山市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和歌山県白浜町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大分県別府市</a:t>
            </a:r>
            <a:endParaRPr lang="ja-JP" altLang="en-US" sz="40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97DD47-6A06-4DB6-9DF8-994872363EB8}"/>
              </a:ext>
            </a:extLst>
          </p:cNvPr>
          <p:cNvSpPr txBox="1"/>
          <p:nvPr/>
        </p:nvSpPr>
        <p:spPr>
          <a:xfrm>
            <a:off x="4660600" y="2001034"/>
            <a:ext cx="279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BBFB03-1FBF-4E4D-9F4B-C3032F371A11}"/>
              </a:ext>
            </a:extLst>
          </p:cNvPr>
          <p:cNvSpPr txBox="1"/>
          <p:nvPr/>
        </p:nvSpPr>
        <p:spPr>
          <a:xfrm>
            <a:off x="3707904" y="334726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３５９人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E8BF36-1592-481A-BFE9-34E27AAEF29B}"/>
              </a:ext>
            </a:extLst>
          </p:cNvPr>
          <p:cNvSpPr txBox="1"/>
          <p:nvPr/>
        </p:nvSpPr>
        <p:spPr>
          <a:xfrm>
            <a:off x="4283475" y="2708920"/>
            <a:ext cx="475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５人</a:t>
            </a:r>
            <a:r>
              <a:rPr kumimoji="1" lang="en-US" altLang="ja-JP" sz="2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2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うち３人は市外で感染</a:t>
            </a:r>
            <a:r>
              <a:rPr kumimoji="1" lang="en-US" altLang="ja-JP" sz="2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ja-JP" altLang="en-US" sz="28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2097A4-0809-4110-AE9D-F77E8B016F16}"/>
              </a:ext>
            </a:extLst>
          </p:cNvPr>
          <p:cNvSpPr txBox="1"/>
          <p:nvPr/>
        </p:nvSpPr>
        <p:spPr>
          <a:xfrm>
            <a:off x="4211960" y="4655805"/>
            <a:ext cx="1207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０人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5C9FC8D-2025-47EA-BBB4-1EE240684F56}"/>
              </a:ext>
            </a:extLst>
          </p:cNvPr>
          <p:cNvSpPr txBox="1"/>
          <p:nvPr/>
        </p:nvSpPr>
        <p:spPr>
          <a:xfrm>
            <a:off x="4355975" y="5949280"/>
            <a:ext cx="4681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３人</a:t>
            </a:r>
            <a:r>
              <a:rPr lang="en-US" altLang="ja-JP" sz="2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全員が市外で感染</a:t>
            </a:r>
            <a:r>
              <a:rPr lang="en-US" altLang="ja-JP" sz="2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ja-JP" altLang="en-US" sz="28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B3D0173-977A-444B-850E-BA44DC432FF3}"/>
              </a:ext>
            </a:extLst>
          </p:cNvPr>
          <p:cNvSpPr txBox="1"/>
          <p:nvPr/>
        </p:nvSpPr>
        <p:spPr>
          <a:xfrm>
            <a:off x="4788024" y="3963880"/>
            <a:ext cx="1207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180A01-50A0-4BE7-BD3B-49DA788380AB}"/>
              </a:ext>
            </a:extLst>
          </p:cNvPr>
          <p:cNvSpPr txBox="1"/>
          <p:nvPr/>
        </p:nvSpPr>
        <p:spPr>
          <a:xfrm>
            <a:off x="4804616" y="5272024"/>
            <a:ext cx="1207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kumimoji="1"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BDCFCAA-6F87-4E59-8DAD-D0EFDCEC46BD}"/>
              </a:ext>
            </a:extLst>
          </p:cNvPr>
          <p:cNvSpPr/>
          <p:nvPr/>
        </p:nvSpPr>
        <p:spPr bwMode="auto">
          <a:xfrm>
            <a:off x="387745" y="3400425"/>
            <a:ext cx="559472" cy="58718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449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  <p:bldP spid="6" grpId="0"/>
      <p:bldP spid="7" grpId="0"/>
      <p:bldP spid="9" grpId="0"/>
      <p:bldP spid="11" grpId="0"/>
      <p:bldP spid="15" grpId="0"/>
      <p:bldP spid="16" grpId="0"/>
      <p:bldP spid="17" grpId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BA13F03-2F3E-400E-8939-8DA8A8D9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1" y="908720"/>
            <a:ext cx="8886215" cy="5904656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09B118E-6F7D-45CC-9EE7-CB5857A793B0}"/>
              </a:ext>
            </a:extLst>
          </p:cNvPr>
          <p:cNvCxnSpPr/>
          <p:nvPr/>
        </p:nvCxnSpPr>
        <p:spPr bwMode="auto">
          <a:xfrm>
            <a:off x="711276" y="5400924"/>
            <a:ext cx="80648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0E2ABFF8-E01D-4F51-B3F5-22C080F0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国際競争に東京の規模は不要</a:t>
            </a:r>
          </a:p>
        </p:txBody>
      </p:sp>
    </p:spTree>
    <p:extLst>
      <p:ext uri="{BB962C8B-B14F-4D97-AF65-F5344CB8AC3E}">
        <p14:creationId xmlns:p14="http://schemas.microsoft.com/office/powerpoint/2010/main" val="428226735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BA13F03-2F3E-400E-8939-8DA8A8D9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1" y="908720"/>
            <a:ext cx="8886215" cy="5904656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09B118E-6F7D-45CC-9EE7-CB5857A793B0}"/>
              </a:ext>
            </a:extLst>
          </p:cNvPr>
          <p:cNvCxnSpPr/>
          <p:nvPr/>
        </p:nvCxnSpPr>
        <p:spPr bwMode="auto">
          <a:xfrm>
            <a:off x="711276" y="5400924"/>
            <a:ext cx="80648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0E2ABFF8-E01D-4F51-B3F5-22C080F0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国際競争に東京の規模は不要</a:t>
            </a:r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197A9443-F53A-4E05-89B7-2920EBFE6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23" y="94320"/>
            <a:ext cx="8912954" cy="6669360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東京と地方の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感染状況の大きな差を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見て、東京から地方に移住する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人は増えると予想されている。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ja-JP" altLang="en-US" sz="44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だがそれ以上に確実なのは、地方</a:t>
            </a:r>
            <a:endParaRPr lang="en-US" altLang="ja-JP" sz="4400" dirty="0">
              <a:solidFill>
                <a:srgbClr val="99003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から東京に進学・就職する若者が</a:t>
            </a:r>
            <a:endParaRPr lang="en-US" altLang="ja-JP" sz="4400" dirty="0">
              <a:solidFill>
                <a:srgbClr val="99003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以前よりも減っていくということ。</a:t>
            </a:r>
            <a:endParaRPr lang="en-US" altLang="ja-JP" sz="4400" dirty="0">
              <a:solidFill>
                <a:srgbClr val="99003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しかしはっきりと数字に出て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来るのは来年以降。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820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BA13F03-2F3E-400E-8939-8DA8A8D9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1" y="908720"/>
            <a:ext cx="8886215" cy="5904656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09B118E-6F7D-45CC-9EE7-CB5857A793B0}"/>
              </a:ext>
            </a:extLst>
          </p:cNvPr>
          <p:cNvCxnSpPr/>
          <p:nvPr/>
        </p:nvCxnSpPr>
        <p:spPr bwMode="auto">
          <a:xfrm>
            <a:off x="711276" y="5400924"/>
            <a:ext cx="80648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0E2ABFF8-E01D-4F51-B3F5-22C080F0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国際競争に東京の規模は不要</a:t>
            </a:r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197A9443-F53A-4E05-89B7-2920EBFE6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23" y="94320"/>
            <a:ext cx="8912954" cy="6669360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東京と地方の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感染状況の大きな差を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見て、東京から地方に移住する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人は増えると予想されている。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ja-JP" altLang="en-US" sz="44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だがそれ以上に確実なのは、地方</a:t>
            </a:r>
            <a:endParaRPr lang="en-US" altLang="ja-JP" sz="4400" dirty="0">
              <a:solidFill>
                <a:srgbClr val="99003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から東京に進学・就職する若者が</a:t>
            </a:r>
            <a:endParaRPr lang="en-US" altLang="ja-JP" sz="4400" dirty="0">
              <a:solidFill>
                <a:srgbClr val="99003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9900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以前よりも減っていくということ。</a:t>
            </a:r>
            <a:endParaRPr lang="en-US" altLang="ja-JP" sz="4400" dirty="0">
              <a:solidFill>
                <a:srgbClr val="99003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しかしはっきりと数字に出て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来るのは来年以降。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41B3C489-E1AA-4D3E-8BCB-B26EFA02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42" y="98160"/>
            <a:ext cx="8912954" cy="666936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大都市では</a:t>
            </a:r>
            <a:endParaRPr lang="en-US" altLang="ja-JP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何の痛みも感じずに</a:t>
            </a:r>
            <a:endParaRPr lang="en-US" altLang="ja-JP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元の通勤に戻る人が２割。</a:t>
            </a:r>
            <a:endParaRPr lang="en-US" altLang="ja-JP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ja-JP" altLang="en-US" sz="4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嫌だと思いつつ戻るのが６割。</a:t>
            </a:r>
            <a:endParaRPr lang="en-US" altLang="ja-JP" sz="4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ja-JP" altLang="en-US" sz="4800" dirty="0">
                <a:solidFill>
                  <a:srgbClr val="A5002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別の道を検討するのが２割。</a:t>
            </a:r>
            <a:endParaRPr lang="en-US" altLang="ja-JP" sz="4800" dirty="0">
              <a:solidFill>
                <a:srgbClr val="A5002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実際に動くのは２％くらいか。</a:t>
            </a:r>
            <a:endParaRPr lang="en-US" altLang="ja-JP" sz="4800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その２％を受入れる地域と</a:t>
            </a:r>
            <a:endParaRPr lang="en-US" altLang="ja-JP" sz="4800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企業にはチャンス。</a:t>
            </a:r>
            <a:endParaRPr lang="en-US" altLang="ja-JP" sz="4800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altLang="ja-JP" sz="2400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111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/>
      <p:bldP spid="7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5DD9CB28-0E6B-43BE-86FD-F246C388A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8837"/>
            <a:ext cx="9144000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２月までに来日した中国人観光客は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観光地での感染を拡大させなかった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BA6A2C-47C6-4650-90A0-1A2CA829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8874262" cy="5157192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A7051D98-BD85-4664-A659-2BA9A4657972}"/>
              </a:ext>
            </a:extLst>
          </p:cNvPr>
          <p:cNvSpPr/>
          <p:nvPr/>
        </p:nvSpPr>
        <p:spPr bwMode="auto">
          <a:xfrm>
            <a:off x="2123728" y="2492896"/>
            <a:ext cx="2232248" cy="576064"/>
          </a:xfrm>
          <a:prstGeom prst="wedgeRoundRectCallout">
            <a:avLst>
              <a:gd name="adj1" fmla="val -60382"/>
              <a:gd name="adj2" fmla="val 4112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陽性者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104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人中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月の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感染なのは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名のみ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9822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4387040-D494-492B-B65B-BDC6B9A2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260350"/>
            <a:ext cx="881856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大都市圏に比べると</a:t>
            </a:r>
          </a:p>
          <a:p>
            <a:pPr algn="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とにかく人が少ない田舎</a:t>
            </a:r>
            <a:r>
              <a:rPr lang="en-US" altLang="ja-JP" sz="4800" dirty="0">
                <a:solidFill>
                  <a:schemeClr val="tx2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</a:rPr>
              <a:t>…</a:t>
            </a: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？</a:t>
            </a:r>
          </a:p>
        </p:txBody>
      </p:sp>
      <p:pic>
        <p:nvPicPr>
          <p:cNvPr id="8195" name="Picture 7">
            <a:extLst>
              <a:ext uri="{FF2B5EF4-FFF2-40B4-BE49-F238E27FC236}">
                <a16:creationId xmlns:a16="http://schemas.microsoft.com/office/drawing/2014/main" id="{B4D732B3-73C3-412E-9D5F-2B39BB24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903605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3014F5FD-9837-4580-B159-CD0654A33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352" y="6173556"/>
            <a:ext cx="180000" cy="36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67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73B2B77-4338-4C28-B467-17E3D924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333375"/>
            <a:ext cx="86756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日本の大都市圏は</a:t>
            </a:r>
            <a:r>
              <a:rPr lang="ja-JP" altLang="en-US" sz="36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世界的に見れば</a:t>
            </a: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異常なまでの人口過密地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7F5442BA-BA7F-4C7D-B2D1-453E5993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19213"/>
            <a:ext cx="903605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251BDE8E-F77E-4981-99FD-7C87372C7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84" y="6179436"/>
            <a:ext cx="180000" cy="36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53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A1DDDF3-A5D4-401F-8D3E-4EF688D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日本基準の“過疎</a:t>
            </a:r>
            <a:r>
              <a:rPr lang="en-US" altLang="ja-JP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は実は“適疎”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過疎県も欧州にあれば人口密集地帯</a:t>
            </a: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3E67004E-566E-452B-B8C2-61C8C574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903605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C86B95FD-1201-487D-9EB5-DD1B23A5C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96" y="6188672"/>
            <a:ext cx="180000" cy="36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125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panose="020B0604020202020204" pitchFamily="34" charset="0"/>
            <a:ea typeface="HGP創英角ﾎﾟｯﾌﾟ体" panose="040B0A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panose="020B0604020202020204" pitchFamily="34" charset="0"/>
            <a:ea typeface="HGP創英角ﾎﾟｯﾌﾟ体" panose="040B0A00000000000000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4378</Words>
  <Application>Microsoft Office PowerPoint</Application>
  <PresentationFormat>画面に合わせる (4:3)</PresentationFormat>
  <Paragraphs>1135</Paragraphs>
  <Slides>52</Slides>
  <Notes>52</Notes>
  <HiddenSlides>8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64" baseType="lpstr">
      <vt:lpstr>GillSans</vt:lpstr>
      <vt:lpstr>HGP創英角ｺﾞｼｯｸUB</vt:lpstr>
      <vt:lpstr>HGP創英角ﾎﾟｯﾌﾟ体</vt:lpstr>
      <vt:lpstr>HG丸ｺﾞｼｯｸM-PRO</vt:lpstr>
      <vt:lpstr>HG創英角ｺﾞｼｯｸUB</vt:lpstr>
      <vt:lpstr>ＭＳ Ｐゴシック</vt:lpstr>
      <vt:lpstr>UD デジタル 教科書体 N-B</vt:lpstr>
      <vt:lpstr>UD デジタル 教科書体 NK-B</vt:lpstr>
      <vt:lpstr>游ゴシック</vt:lpstr>
      <vt:lpstr>Arial</vt:lpstr>
      <vt:lpstr>Times New Roman</vt:lpstr>
      <vt:lpstr>標準デザイン</vt:lpstr>
      <vt:lpstr>コロナ時代のまちづくり・都市政策 </vt:lpstr>
      <vt:lpstr>１. 大都市圏 人口過密の 現状とリスク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２. 天災としての 新型コロナの 感染拡大状況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３. 大都市圏の 少子化と高齢化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付. 都市は東京ほど大きくなくてはいけないのか？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コロナ時代のまちづくり・都市政策</dc:title>
  <dc:creator>Admin</dc:creator>
  <cp:lastModifiedBy>藻谷 浩介</cp:lastModifiedBy>
  <cp:revision>1777</cp:revision>
  <dcterms:created xsi:type="dcterms:W3CDTF">2007-11-10T00:11:24Z</dcterms:created>
  <dcterms:modified xsi:type="dcterms:W3CDTF">2020-12-13T06:58:34Z</dcterms:modified>
</cp:coreProperties>
</file>